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4"/>
  </p:notesMasterIdLst>
  <p:sldIdLst>
    <p:sldId id="256" r:id="rId5"/>
    <p:sldId id="290" r:id="rId6"/>
    <p:sldId id="261" r:id="rId7"/>
    <p:sldId id="346" r:id="rId8"/>
    <p:sldId id="316" r:id="rId9"/>
    <p:sldId id="328" r:id="rId10"/>
    <p:sldId id="345" r:id="rId11"/>
    <p:sldId id="347" r:id="rId12"/>
    <p:sldId id="288"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91792C-8698-3460-4D5F-8ED0899D29F6}" name="Jim Mladenik" initials="JM" userId="S::jmladenik@stillwaterassociates.com::6d49fe1c-97a0-4d32-99fe-47dd6a93d686" providerId="AD"/>
  <p188:author id="{94EBCB56-58AE-5F08-26D1-409D65B31E7A}" name="Megan Boutwell" initials="MB" userId="S::mboutwell@stillwaterassociates.com::e5e079dc-dc75-4399-919b-898503b888fe" providerId="AD"/>
  <p188:author id="{EB1184A7-B149-FCF9-A0F3-B6C52EF46098}" name="David Hackett" initials="DH" userId="David Hackett" providerId="None"/>
  <p188:author id="{9F3BB9C5-C7EE-6742-6FF7-EEBC7D3616AA}" name="Jim Mladenik" initials="JM" userId="Jim Mladeni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an Boutwell" initials="MB" lastIdx="13" clrIdx="0">
    <p:extLst>
      <p:ext uri="{19B8F6BF-5375-455C-9EA6-DF929625EA0E}">
        <p15:presenceInfo xmlns:p15="http://schemas.microsoft.com/office/powerpoint/2012/main" userId="S::mboutwell@stillwaterassociates.com::e5e079dc-dc75-4399-919b-898503b888fe" providerId="AD"/>
      </p:ext>
    </p:extLst>
  </p:cmAuthor>
  <p:cmAuthor id="2" name="David Hackett" initials="DH" lastIdx="3" clrIdx="1">
    <p:extLst>
      <p:ext uri="{19B8F6BF-5375-455C-9EA6-DF929625EA0E}">
        <p15:presenceInfo xmlns:p15="http://schemas.microsoft.com/office/powerpoint/2012/main" userId="David Hack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1C4464"/>
    <a:srgbClr val="AD2525"/>
    <a:srgbClr val="009051"/>
    <a:srgbClr val="008F00"/>
    <a:srgbClr val="6BC47D"/>
    <a:srgbClr val="A654A4"/>
    <a:srgbClr val="FF9300"/>
    <a:srgbClr val="E7E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B7D12-AB1D-2946-8DCC-3793C320B405}" vWet="4" dt="2023-02-21T23:12:00.935"/>
    <p1510:client id="{F7A740D7-07FD-4B13-8D57-9E726F6036D0}" v="858" dt="2023-02-21T23:42:35.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1"/>
    <p:restoredTop sz="96120" autoAdjust="0"/>
  </p:normalViewPr>
  <p:slideViewPr>
    <p:cSldViewPr snapToGrid="0">
      <p:cViewPr varScale="1">
        <p:scale>
          <a:sx n="75" d="100"/>
          <a:sy n="75" d="100"/>
        </p:scale>
        <p:origin x="732"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391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ackett" userId="8db3ed88-74f1-4053-af3c-949faea0dbab" providerId="ADAL" clId="{F7A740D7-07FD-4B13-8D57-9E726F6036D0}"/>
    <pc:docChg chg="undo custSel addSld delSld modSld sldOrd modMainMaster">
      <pc:chgData name="David Hackett" userId="8db3ed88-74f1-4053-af3c-949faea0dbab" providerId="ADAL" clId="{F7A740D7-07FD-4B13-8D57-9E726F6036D0}" dt="2023-02-21T23:42:35.284" v="3107" actId="20577"/>
      <pc:docMkLst>
        <pc:docMk/>
      </pc:docMkLst>
      <pc:sldChg chg="addSp delSp modSp mod modNotes">
        <pc:chgData name="David Hackett" userId="8db3ed88-74f1-4053-af3c-949faea0dbab" providerId="ADAL" clId="{F7A740D7-07FD-4B13-8D57-9E726F6036D0}" dt="2023-02-21T23:41:38.822" v="3095" actId="20577"/>
        <pc:sldMkLst>
          <pc:docMk/>
          <pc:sldMk cId="2258736419" sldId="256"/>
        </pc:sldMkLst>
        <pc:spChg chg="del mod">
          <ac:chgData name="David Hackett" userId="8db3ed88-74f1-4053-af3c-949faea0dbab" providerId="ADAL" clId="{F7A740D7-07FD-4B13-8D57-9E726F6036D0}" dt="2023-02-21T22:01:30.904" v="2138" actId="478"/>
          <ac:spMkLst>
            <pc:docMk/>
            <pc:sldMk cId="2258736419" sldId="256"/>
            <ac:spMk id="2" creationId="{62966DC0-76D8-9E4E-BFC7-46E72C95CC79}"/>
          </ac:spMkLst>
        </pc:spChg>
        <pc:spChg chg="mod">
          <ac:chgData name="David Hackett" userId="8db3ed88-74f1-4053-af3c-949faea0dbab" providerId="ADAL" clId="{F7A740D7-07FD-4B13-8D57-9E726F6036D0}" dt="2023-02-21T22:01:44.748" v="2141" actId="1076"/>
          <ac:spMkLst>
            <pc:docMk/>
            <pc:sldMk cId="2258736419" sldId="256"/>
            <ac:spMk id="3" creationId="{0963B409-A7C1-5E4A-9F16-FAAA64D5478B}"/>
          </ac:spMkLst>
        </pc:spChg>
        <pc:spChg chg="add del mod">
          <ac:chgData name="David Hackett" userId="8db3ed88-74f1-4053-af3c-949faea0dbab" providerId="ADAL" clId="{F7A740D7-07FD-4B13-8D57-9E726F6036D0}" dt="2023-02-21T22:01:34.772" v="2139" actId="478"/>
          <ac:spMkLst>
            <pc:docMk/>
            <pc:sldMk cId="2258736419" sldId="256"/>
            <ac:spMk id="5" creationId="{31DFA9CF-A862-2755-5A95-42F9B119F76D}"/>
          </ac:spMkLst>
        </pc:spChg>
        <pc:spChg chg="add mod">
          <ac:chgData name="David Hackett" userId="8db3ed88-74f1-4053-af3c-949faea0dbab" providerId="ADAL" clId="{F7A740D7-07FD-4B13-8D57-9E726F6036D0}" dt="2023-02-21T23:41:38.822" v="3095" actId="20577"/>
          <ac:spMkLst>
            <pc:docMk/>
            <pc:sldMk cId="2258736419" sldId="256"/>
            <ac:spMk id="6" creationId="{063E3962-D5D5-D475-C0E6-1E003EB218F9}"/>
          </ac:spMkLst>
        </pc:spChg>
      </pc:sldChg>
      <pc:sldChg chg="addSp delSp modSp del mod modNotes">
        <pc:chgData name="David Hackett" userId="8db3ed88-74f1-4053-af3c-949faea0dbab" providerId="ADAL" clId="{F7A740D7-07FD-4B13-8D57-9E726F6036D0}" dt="2023-02-21T23:27:46.632" v="2905" actId="47"/>
        <pc:sldMkLst>
          <pc:docMk/>
          <pc:sldMk cId="717801802" sldId="260"/>
        </pc:sldMkLst>
        <pc:spChg chg="add del">
          <ac:chgData name="David Hackett" userId="8db3ed88-74f1-4053-af3c-949faea0dbab" providerId="ADAL" clId="{F7A740D7-07FD-4B13-8D57-9E726F6036D0}" dt="2023-02-21T00:29:31.001" v="1278" actId="22"/>
          <ac:spMkLst>
            <pc:docMk/>
            <pc:sldMk cId="717801802" sldId="260"/>
            <ac:spMk id="7" creationId="{212B0D2D-4697-BF9C-17DA-04B7726AA5DC}"/>
          </ac:spMkLst>
        </pc:spChg>
        <pc:picChg chg="add del mod">
          <ac:chgData name="David Hackett" userId="8db3ed88-74f1-4053-af3c-949faea0dbab" providerId="ADAL" clId="{F7A740D7-07FD-4B13-8D57-9E726F6036D0}" dt="2023-02-21T00:27:43.233" v="1276"/>
          <ac:picMkLst>
            <pc:docMk/>
            <pc:sldMk cId="717801802" sldId="260"/>
            <ac:picMk id="3" creationId="{B8A7FD3A-6776-D573-5B4D-2836DF7CE26A}"/>
          </ac:picMkLst>
        </pc:picChg>
        <pc:picChg chg="del">
          <ac:chgData name="David Hackett" userId="8db3ed88-74f1-4053-af3c-949faea0dbab" providerId="ADAL" clId="{F7A740D7-07FD-4B13-8D57-9E726F6036D0}" dt="2023-02-21T00:27:36.043" v="1272" actId="478"/>
          <ac:picMkLst>
            <pc:docMk/>
            <pc:sldMk cId="717801802" sldId="260"/>
            <ac:picMk id="4" creationId="{1F205A99-FE59-9F6F-AE61-F9365FDF8633}"/>
          </ac:picMkLst>
        </pc:picChg>
        <pc:picChg chg="add mod">
          <ac:chgData name="David Hackett" userId="8db3ed88-74f1-4053-af3c-949faea0dbab" providerId="ADAL" clId="{F7A740D7-07FD-4B13-8D57-9E726F6036D0}" dt="2023-02-21T00:30:21.073" v="1282" actId="1076"/>
          <ac:picMkLst>
            <pc:docMk/>
            <pc:sldMk cId="717801802" sldId="260"/>
            <ac:picMk id="8" creationId="{D9195B33-A807-C332-3188-08F78B265E8E}"/>
          </ac:picMkLst>
        </pc:picChg>
      </pc:sldChg>
      <pc:sldChg chg="modNotes">
        <pc:chgData name="David Hackett" userId="8db3ed88-74f1-4053-af3c-949faea0dbab" providerId="ADAL" clId="{F7A740D7-07FD-4B13-8D57-9E726F6036D0}" dt="2023-02-21T22:16:27.993" v="2804" actId="20577"/>
        <pc:sldMkLst>
          <pc:docMk/>
          <pc:sldMk cId="3965565826" sldId="261"/>
        </pc:sldMkLst>
      </pc:sldChg>
      <pc:sldChg chg="modSp del mod modNotes">
        <pc:chgData name="David Hackett" userId="8db3ed88-74f1-4053-af3c-949faea0dbab" providerId="ADAL" clId="{F7A740D7-07FD-4B13-8D57-9E726F6036D0}" dt="2023-02-21T23:27:50.993" v="2906" actId="47"/>
        <pc:sldMkLst>
          <pc:docMk/>
          <pc:sldMk cId="4040424812" sldId="262"/>
        </pc:sldMkLst>
        <pc:spChg chg="mod">
          <ac:chgData name="David Hackett" userId="8db3ed88-74f1-4053-af3c-949faea0dbab" providerId="ADAL" clId="{F7A740D7-07FD-4B13-8D57-9E726F6036D0}" dt="2023-02-21T03:56:02.166" v="2005" actId="33524"/>
          <ac:spMkLst>
            <pc:docMk/>
            <pc:sldMk cId="4040424812" sldId="262"/>
            <ac:spMk id="2" creationId="{A8188052-142B-2104-610D-687FDC186CCA}"/>
          </ac:spMkLst>
        </pc:spChg>
      </pc:sldChg>
      <pc:sldChg chg="del modNotes">
        <pc:chgData name="David Hackett" userId="8db3ed88-74f1-4053-af3c-949faea0dbab" providerId="ADAL" clId="{F7A740D7-07FD-4B13-8D57-9E726F6036D0}" dt="2023-02-21T23:27:52.137" v="2907" actId="47"/>
        <pc:sldMkLst>
          <pc:docMk/>
          <pc:sldMk cId="2585386674" sldId="263"/>
        </pc:sldMkLst>
      </pc:sldChg>
      <pc:sldChg chg="modNotes">
        <pc:chgData name="David Hackett" userId="8db3ed88-74f1-4053-af3c-949faea0dbab" providerId="ADAL" clId="{F7A740D7-07FD-4B13-8D57-9E726F6036D0}" dt="2023-02-21T03:58:37.014" v="2050" actId="403"/>
        <pc:sldMkLst>
          <pc:docMk/>
          <pc:sldMk cId="604297219" sldId="290"/>
        </pc:sldMkLst>
      </pc:sldChg>
      <pc:sldChg chg="modSp mod modNotes">
        <pc:chgData name="David Hackett" userId="8db3ed88-74f1-4053-af3c-949faea0dbab" providerId="ADAL" clId="{F7A740D7-07FD-4B13-8D57-9E726F6036D0}" dt="2023-02-21T23:42:35.284" v="3107" actId="20577"/>
        <pc:sldMkLst>
          <pc:docMk/>
          <pc:sldMk cId="2210939431" sldId="316"/>
        </pc:sldMkLst>
        <pc:spChg chg="mod">
          <ac:chgData name="David Hackett" userId="8db3ed88-74f1-4053-af3c-949faea0dbab" providerId="ADAL" clId="{F7A740D7-07FD-4B13-8D57-9E726F6036D0}" dt="2023-02-21T00:07:56.040" v="537" actId="20577"/>
          <ac:spMkLst>
            <pc:docMk/>
            <pc:sldMk cId="2210939431" sldId="316"/>
            <ac:spMk id="2" creationId="{79444A20-716D-44CF-9C00-3980B34A6387}"/>
          </ac:spMkLst>
        </pc:spChg>
        <pc:spChg chg="mod">
          <ac:chgData name="David Hackett" userId="8db3ed88-74f1-4053-af3c-949faea0dbab" providerId="ADAL" clId="{F7A740D7-07FD-4B13-8D57-9E726F6036D0}" dt="2023-02-21T23:42:35.284" v="3107" actId="20577"/>
          <ac:spMkLst>
            <pc:docMk/>
            <pc:sldMk cId="2210939431" sldId="316"/>
            <ac:spMk id="3" creationId="{33CD25F4-31EB-0818-09AC-3CE08EE92CB7}"/>
          </ac:spMkLst>
        </pc:spChg>
      </pc:sldChg>
      <pc:sldChg chg="modSp mod modNotes">
        <pc:chgData name="David Hackett" userId="8db3ed88-74f1-4053-af3c-949faea0dbab" providerId="ADAL" clId="{F7A740D7-07FD-4B13-8D57-9E726F6036D0}" dt="2023-02-21T23:30:22.209" v="2983" actId="20577"/>
        <pc:sldMkLst>
          <pc:docMk/>
          <pc:sldMk cId="2881963610" sldId="328"/>
        </pc:sldMkLst>
        <pc:spChg chg="mod">
          <ac:chgData name="David Hackett" userId="8db3ed88-74f1-4053-af3c-949faea0dbab" providerId="ADAL" clId="{F7A740D7-07FD-4B13-8D57-9E726F6036D0}" dt="2023-02-21T03:51:32.038" v="1829" actId="20577"/>
          <ac:spMkLst>
            <pc:docMk/>
            <pc:sldMk cId="2881963610" sldId="328"/>
            <ac:spMk id="3" creationId="{536B9E67-8004-F511-9B9A-8052E5E18209}"/>
          </ac:spMkLst>
        </pc:spChg>
        <pc:spChg chg="mod">
          <ac:chgData name="David Hackett" userId="8db3ed88-74f1-4053-af3c-949faea0dbab" providerId="ADAL" clId="{F7A740D7-07FD-4B13-8D57-9E726F6036D0}" dt="2023-02-21T03:57:24.762" v="2037" actId="14100"/>
          <ac:spMkLst>
            <pc:docMk/>
            <pc:sldMk cId="2881963610" sldId="328"/>
            <ac:spMk id="5" creationId="{2D6BFAAF-F12F-0703-9B2A-F4637DECD62D}"/>
          </ac:spMkLst>
        </pc:spChg>
      </pc:sldChg>
      <pc:sldChg chg="del ord">
        <pc:chgData name="David Hackett" userId="8db3ed88-74f1-4053-af3c-949faea0dbab" providerId="ADAL" clId="{F7A740D7-07FD-4B13-8D57-9E726F6036D0}" dt="2023-02-21T23:41:08.159" v="3085" actId="47"/>
        <pc:sldMkLst>
          <pc:docMk/>
          <pc:sldMk cId="1282164015" sldId="329"/>
        </pc:sldMkLst>
      </pc:sldChg>
      <pc:sldChg chg="addSp delSp modSp mod modNotes">
        <pc:chgData name="David Hackett" userId="8db3ed88-74f1-4053-af3c-949faea0dbab" providerId="ADAL" clId="{F7A740D7-07FD-4B13-8D57-9E726F6036D0}" dt="2023-02-21T23:40:34.263" v="3084" actId="20577"/>
        <pc:sldMkLst>
          <pc:docMk/>
          <pc:sldMk cId="1495106431" sldId="345"/>
        </pc:sldMkLst>
        <pc:spChg chg="add mod">
          <ac:chgData name="David Hackett" userId="8db3ed88-74f1-4053-af3c-949faea0dbab" providerId="ADAL" clId="{F7A740D7-07FD-4B13-8D57-9E726F6036D0}" dt="2023-02-21T22:13:34.842" v="2790"/>
          <ac:spMkLst>
            <pc:docMk/>
            <pc:sldMk cId="1495106431" sldId="345"/>
            <ac:spMk id="3" creationId="{E56CB22F-A4A7-67F0-52B8-AD5811403254}"/>
          </ac:spMkLst>
        </pc:spChg>
        <pc:spChg chg="del">
          <ac:chgData name="David Hackett" userId="8db3ed88-74f1-4053-af3c-949faea0dbab" providerId="ADAL" clId="{F7A740D7-07FD-4B13-8D57-9E726F6036D0}" dt="2023-02-21T22:13:33.755" v="2789" actId="478"/>
          <ac:spMkLst>
            <pc:docMk/>
            <pc:sldMk cId="1495106431" sldId="345"/>
            <ac:spMk id="7" creationId="{BAC31952-580A-54E2-889A-1EEE32F7E83C}"/>
          </ac:spMkLst>
        </pc:spChg>
      </pc:sldChg>
      <pc:sldChg chg="modSp mod">
        <pc:chgData name="David Hackett" userId="8db3ed88-74f1-4053-af3c-949faea0dbab" providerId="ADAL" clId="{F7A740D7-07FD-4B13-8D57-9E726F6036D0}" dt="2023-02-21T23:42:05.347" v="3096" actId="20577"/>
        <pc:sldMkLst>
          <pc:docMk/>
          <pc:sldMk cId="1141808761" sldId="346"/>
        </pc:sldMkLst>
        <pc:spChg chg="mod">
          <ac:chgData name="David Hackett" userId="8db3ed88-74f1-4053-af3c-949faea0dbab" providerId="ADAL" clId="{F7A740D7-07FD-4B13-8D57-9E726F6036D0}" dt="2023-02-21T00:18:40.854" v="1047" actId="20577"/>
          <ac:spMkLst>
            <pc:docMk/>
            <pc:sldMk cId="1141808761" sldId="346"/>
            <ac:spMk id="5" creationId="{2E3BB9D8-6D3B-33E7-7DF3-D81E3EAC04F9}"/>
          </ac:spMkLst>
        </pc:spChg>
        <pc:spChg chg="mod">
          <ac:chgData name="David Hackett" userId="8db3ed88-74f1-4053-af3c-949faea0dbab" providerId="ADAL" clId="{F7A740D7-07FD-4B13-8D57-9E726F6036D0}" dt="2023-02-21T23:42:05.347" v="3096" actId="20577"/>
          <ac:spMkLst>
            <pc:docMk/>
            <pc:sldMk cId="1141808761" sldId="346"/>
            <ac:spMk id="6" creationId="{7CB6F9B6-6956-7D6A-010D-ABC528F4E81C}"/>
          </ac:spMkLst>
        </pc:spChg>
      </pc:sldChg>
      <pc:sldChg chg="addSp delSp modSp add mod modNotes">
        <pc:chgData name="David Hackett" userId="8db3ed88-74f1-4053-af3c-949faea0dbab" providerId="ADAL" clId="{F7A740D7-07FD-4B13-8D57-9E726F6036D0}" dt="2023-02-21T22:14:15.062" v="2791" actId="20577"/>
        <pc:sldMkLst>
          <pc:docMk/>
          <pc:sldMk cId="2302505132" sldId="347"/>
        </pc:sldMkLst>
        <pc:spChg chg="mod">
          <ac:chgData name="David Hackett" userId="8db3ed88-74f1-4053-af3c-949faea0dbab" providerId="ADAL" clId="{F7A740D7-07FD-4B13-8D57-9E726F6036D0}" dt="2023-02-21T00:37:45.052" v="1593" actId="20577"/>
          <ac:spMkLst>
            <pc:docMk/>
            <pc:sldMk cId="2302505132" sldId="347"/>
            <ac:spMk id="2" creationId="{79444A20-716D-44CF-9C00-3980B34A6387}"/>
          </ac:spMkLst>
        </pc:spChg>
        <pc:spChg chg="del mod">
          <ac:chgData name="David Hackett" userId="8db3ed88-74f1-4053-af3c-949faea0dbab" providerId="ADAL" clId="{F7A740D7-07FD-4B13-8D57-9E726F6036D0}" dt="2023-02-21T00:39:53.263" v="1730"/>
          <ac:spMkLst>
            <pc:docMk/>
            <pc:sldMk cId="2302505132" sldId="347"/>
            <ac:spMk id="5" creationId="{C1237609-1AEE-1519-1E7D-2F4312F5F8CD}"/>
          </ac:spMkLst>
        </pc:spChg>
        <pc:spChg chg="del mod">
          <ac:chgData name="David Hackett" userId="8db3ed88-74f1-4053-af3c-949faea0dbab" providerId="ADAL" clId="{F7A740D7-07FD-4B13-8D57-9E726F6036D0}" dt="2023-02-21T00:39:53.260" v="1728"/>
          <ac:spMkLst>
            <pc:docMk/>
            <pc:sldMk cId="2302505132" sldId="347"/>
            <ac:spMk id="7" creationId="{BAC31952-580A-54E2-889A-1EEE32F7E83C}"/>
          </ac:spMkLst>
        </pc:spChg>
        <pc:spChg chg="add mod">
          <ac:chgData name="David Hackett" userId="8db3ed88-74f1-4053-af3c-949faea0dbab" providerId="ADAL" clId="{F7A740D7-07FD-4B13-8D57-9E726F6036D0}" dt="2023-02-21T03:45:05.606" v="1748" actId="20577"/>
          <ac:spMkLst>
            <pc:docMk/>
            <pc:sldMk cId="2302505132" sldId="347"/>
            <ac:spMk id="8" creationId="{06FECFE6-7D76-34B6-43C2-243993DAB5D1}"/>
          </ac:spMkLst>
        </pc:spChg>
      </pc:sldChg>
      <pc:sldMasterChg chg="modSldLayout">
        <pc:chgData name="David Hackett" userId="8db3ed88-74f1-4053-af3c-949faea0dbab" providerId="ADAL" clId="{F7A740D7-07FD-4B13-8D57-9E726F6036D0}" dt="2023-02-21T00:03:23.355" v="285" actId="20577"/>
        <pc:sldMasterMkLst>
          <pc:docMk/>
          <pc:sldMasterMk cId="45145932" sldId="2147483648"/>
        </pc:sldMasterMkLst>
        <pc:sldLayoutChg chg="modSp mod">
          <pc:chgData name="David Hackett" userId="8db3ed88-74f1-4053-af3c-949faea0dbab" providerId="ADAL" clId="{F7A740D7-07FD-4B13-8D57-9E726F6036D0}" dt="2023-02-21T00:03:23.355" v="285" actId="20577"/>
          <pc:sldLayoutMkLst>
            <pc:docMk/>
            <pc:sldMasterMk cId="45145932" sldId="2147483648"/>
            <pc:sldLayoutMk cId="4217127276" sldId="2147483649"/>
          </pc:sldLayoutMkLst>
          <pc:spChg chg="mod">
            <ac:chgData name="David Hackett" userId="8db3ed88-74f1-4053-af3c-949faea0dbab" providerId="ADAL" clId="{F7A740D7-07FD-4B13-8D57-9E726F6036D0}" dt="2023-02-21T00:03:23.355" v="285" actId="20577"/>
            <ac:spMkLst>
              <pc:docMk/>
              <pc:sldMasterMk cId="45145932" sldId="2147483648"/>
              <pc:sldLayoutMk cId="4217127276" sldId="2147483649"/>
              <ac:spMk id="20" creationId="{7379D76B-5FE8-0744-92EC-6A3F14942A04}"/>
            </ac:spMkLst>
          </pc:spChg>
        </pc:sldLayoutChg>
      </pc:sldMasterChg>
    </pc:docChg>
  </pc:docChgLst>
  <pc:docChgLst>
    <pc:chgData name="David Hackett" userId="b32851fb-56b5-441e-854a-ad31e3cff074" providerId="ADAL" clId="{8226F56B-B689-40A7-8A62-026547FEF2C2}"/>
    <pc:docChg chg="custSel addSld modSld">
      <pc:chgData name="David Hackett" userId="b32851fb-56b5-441e-854a-ad31e3cff074" providerId="ADAL" clId="{8226F56B-B689-40A7-8A62-026547FEF2C2}" dt="2023-02-19T05:42:54.514" v="653" actId="20577"/>
      <pc:docMkLst>
        <pc:docMk/>
      </pc:docMkLst>
      <pc:sldChg chg="addSp delSp modSp new mod modClrScheme chgLayout">
        <pc:chgData name="David Hackett" userId="b32851fb-56b5-441e-854a-ad31e3cff074" providerId="ADAL" clId="{8226F56B-B689-40A7-8A62-026547FEF2C2}" dt="2023-02-19T05:42:54.514" v="653" actId="20577"/>
        <pc:sldMkLst>
          <pc:docMk/>
          <pc:sldMk cId="1141808761" sldId="346"/>
        </pc:sldMkLst>
        <pc:spChg chg="del mod ord">
          <ac:chgData name="David Hackett" userId="b32851fb-56b5-441e-854a-ad31e3cff074" providerId="ADAL" clId="{8226F56B-B689-40A7-8A62-026547FEF2C2}" dt="2023-02-19T05:28:11.515" v="1" actId="700"/>
          <ac:spMkLst>
            <pc:docMk/>
            <pc:sldMk cId="1141808761" sldId="346"/>
            <ac:spMk id="2" creationId="{EE06CF96-509F-7BF9-F329-F55181B38559}"/>
          </ac:spMkLst>
        </pc:spChg>
        <pc:spChg chg="del mod ord">
          <ac:chgData name="David Hackett" userId="b32851fb-56b5-441e-854a-ad31e3cff074" providerId="ADAL" clId="{8226F56B-B689-40A7-8A62-026547FEF2C2}" dt="2023-02-19T05:28:11.515" v="1" actId="700"/>
          <ac:spMkLst>
            <pc:docMk/>
            <pc:sldMk cId="1141808761" sldId="346"/>
            <ac:spMk id="3" creationId="{2C0D88E0-5A24-9497-7F01-8A2733BE5FC9}"/>
          </ac:spMkLst>
        </pc:spChg>
        <pc:spChg chg="mod ord">
          <ac:chgData name="David Hackett" userId="b32851fb-56b5-441e-854a-ad31e3cff074" providerId="ADAL" clId="{8226F56B-B689-40A7-8A62-026547FEF2C2}" dt="2023-02-19T05:28:11.515" v="1" actId="700"/>
          <ac:spMkLst>
            <pc:docMk/>
            <pc:sldMk cId="1141808761" sldId="346"/>
            <ac:spMk id="4" creationId="{EBBBAC0B-97DE-2527-654F-FAF13BBE9101}"/>
          </ac:spMkLst>
        </pc:spChg>
        <pc:spChg chg="add mod ord">
          <ac:chgData name="David Hackett" userId="b32851fb-56b5-441e-854a-ad31e3cff074" providerId="ADAL" clId="{8226F56B-B689-40A7-8A62-026547FEF2C2}" dt="2023-02-19T05:39:36.886" v="617" actId="20577"/>
          <ac:spMkLst>
            <pc:docMk/>
            <pc:sldMk cId="1141808761" sldId="346"/>
            <ac:spMk id="5" creationId="{2E3BB9D8-6D3B-33E7-7DF3-D81E3EAC04F9}"/>
          </ac:spMkLst>
        </pc:spChg>
        <pc:spChg chg="add mod ord">
          <ac:chgData name="David Hackett" userId="b32851fb-56b5-441e-854a-ad31e3cff074" providerId="ADAL" clId="{8226F56B-B689-40A7-8A62-026547FEF2C2}" dt="2023-02-19T05:42:54.514" v="653" actId="20577"/>
          <ac:spMkLst>
            <pc:docMk/>
            <pc:sldMk cId="1141808761" sldId="346"/>
            <ac:spMk id="6" creationId="{7CB6F9B6-6956-7D6A-010D-ABC528F4E8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A6F52B3-9EB2-FE43-BF4F-AB51BEB72696}" type="datetimeFigureOut">
              <a:rPr lang="en-US" smtClean="0"/>
              <a:t>2/21/2023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DB77E3F-57B9-5F4B-9855-8EB2102E4825}" type="slidenum">
              <a:rPr lang="en-US" smtClean="0"/>
              <a:t>‹#›</a:t>
            </a:fld>
            <a:endParaRPr lang="en-US"/>
          </a:p>
        </p:txBody>
      </p:sp>
    </p:spTree>
    <p:extLst>
      <p:ext uri="{BB962C8B-B14F-4D97-AF65-F5344CB8AC3E}">
        <p14:creationId xmlns:p14="http://schemas.microsoft.com/office/powerpoint/2010/main" val="296441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Stillwater Associates is a transportation energy consulting company.  Our clients include the California Energy Commission, the California Department of Justice, the US Department of Energy, the Energy Information Administration, the Environmental Protection Agency, as well as trade associations, and individual firms interested in the space. </a:t>
            </a:r>
          </a:p>
        </p:txBody>
      </p:sp>
      <p:sp>
        <p:nvSpPr>
          <p:cNvPr id="4" name="Slide Number Placeholder 3"/>
          <p:cNvSpPr>
            <a:spLocks noGrp="1"/>
          </p:cNvSpPr>
          <p:nvPr>
            <p:ph type="sldNum" sz="quarter" idx="5"/>
          </p:nvPr>
        </p:nvSpPr>
        <p:spPr/>
        <p:txBody>
          <a:bodyPr/>
          <a:lstStyle/>
          <a:p>
            <a:fld id="{3DB77E3F-57B9-5F4B-9855-8EB2102E4825}" type="slidenum">
              <a:rPr lang="en-US" smtClean="0"/>
              <a:t>0</a:t>
            </a:fld>
            <a:endParaRPr lang="en-US"/>
          </a:p>
        </p:txBody>
      </p:sp>
    </p:spTree>
    <p:extLst>
      <p:ext uri="{BB962C8B-B14F-4D97-AF65-F5344CB8AC3E}">
        <p14:creationId xmlns:p14="http://schemas.microsoft.com/office/powerpoint/2010/main" val="300605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2400" dirty="0"/>
              <a:t>When gas prices have gotten too high, reporters call looking for an interview on the issue</a:t>
            </a:r>
            <a:r>
              <a:rPr lang="en-US" sz="1800" dirty="0"/>
              <a:t>. </a:t>
            </a:r>
          </a:p>
          <a:p>
            <a:endParaRPr lang="en-US" dirty="0"/>
          </a:p>
        </p:txBody>
      </p:sp>
      <p:sp>
        <p:nvSpPr>
          <p:cNvPr id="4" name="Slide Number Placeholder 3"/>
          <p:cNvSpPr>
            <a:spLocks noGrp="1"/>
          </p:cNvSpPr>
          <p:nvPr>
            <p:ph type="sldNum" sz="quarter" idx="5"/>
          </p:nvPr>
        </p:nvSpPr>
        <p:spPr/>
        <p:txBody>
          <a:bodyPr/>
          <a:lstStyle/>
          <a:p>
            <a:fld id="{3DB77E3F-57B9-5F4B-9855-8EB2102E4825}" type="slidenum">
              <a:rPr lang="en-US" smtClean="0"/>
              <a:t>1</a:t>
            </a:fld>
            <a:endParaRPr lang="en-US"/>
          </a:p>
        </p:txBody>
      </p:sp>
    </p:spTree>
    <p:extLst>
      <p:ext uri="{BB962C8B-B14F-4D97-AF65-F5344CB8AC3E}">
        <p14:creationId xmlns:p14="http://schemas.microsoft.com/office/powerpoint/2010/main" val="327511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342900"/>
            <a:ext cx="7315200" cy="4114800"/>
          </a:xfrm>
        </p:spPr>
      </p:sp>
      <p:sp>
        <p:nvSpPr>
          <p:cNvPr id="3" name="Notes Placeholder 2"/>
          <p:cNvSpPr>
            <a:spLocks noGrp="1"/>
          </p:cNvSpPr>
          <p:nvPr>
            <p:ph type="body" idx="1"/>
          </p:nvPr>
        </p:nvSpPr>
        <p:spPr/>
        <p:txBody>
          <a:bodyPr/>
          <a:lstStyle/>
          <a:p>
            <a:r>
              <a:rPr lang="en-US" sz="1800" dirty="0"/>
              <a:t>The issues include;</a:t>
            </a:r>
          </a:p>
          <a:p>
            <a:pPr marL="241653" indent="-241653">
              <a:buAutoNum type="arabicPeriod"/>
            </a:pPr>
            <a:r>
              <a:rPr lang="en-US" sz="1800" dirty="0"/>
              <a:t>Everyday high gas prices.</a:t>
            </a:r>
          </a:p>
          <a:p>
            <a:pPr marL="241653" indent="-241653">
              <a:buAutoNum type="arabicPeriod"/>
            </a:pPr>
            <a:r>
              <a:rPr lang="en-US" sz="1800" dirty="0"/>
              <a:t>Price spikes due to refinery issues and geographic isolation.</a:t>
            </a:r>
          </a:p>
          <a:p>
            <a:pPr marL="241653" indent="-241653">
              <a:buAutoNum type="arabicPeriod"/>
            </a:pPr>
            <a:r>
              <a:rPr lang="en-US" sz="1800" dirty="0"/>
              <a:t>And the historic rapid transition to a different form of transportation energy. </a:t>
            </a:r>
          </a:p>
        </p:txBody>
      </p:sp>
      <p:sp>
        <p:nvSpPr>
          <p:cNvPr id="4" name="Slide Number Placeholder 3"/>
          <p:cNvSpPr>
            <a:spLocks noGrp="1"/>
          </p:cNvSpPr>
          <p:nvPr>
            <p:ph type="sldNum" sz="quarter" idx="5"/>
          </p:nvPr>
        </p:nvSpPr>
        <p:spPr/>
        <p:txBody>
          <a:bodyPr/>
          <a:lstStyle/>
          <a:p>
            <a:fld id="{97CB9844-06C3-4822-82EB-10BA51B0C37C}" type="slidenum">
              <a:rPr lang="en-US" smtClean="0"/>
              <a:pPr/>
              <a:t>2</a:t>
            </a:fld>
            <a:endParaRPr lang="en-US"/>
          </a:p>
        </p:txBody>
      </p:sp>
    </p:spTree>
    <p:extLst>
      <p:ext uri="{BB962C8B-B14F-4D97-AF65-F5344CB8AC3E}">
        <p14:creationId xmlns:p14="http://schemas.microsoft.com/office/powerpoint/2010/main" val="195930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B77E3F-57B9-5F4B-9855-8EB2102E4825}" type="slidenum">
              <a:rPr lang="en-US" smtClean="0"/>
              <a:t>3</a:t>
            </a:fld>
            <a:endParaRPr lang="en-US"/>
          </a:p>
        </p:txBody>
      </p:sp>
    </p:spTree>
    <p:extLst>
      <p:ext uri="{BB962C8B-B14F-4D97-AF65-F5344CB8AC3E}">
        <p14:creationId xmlns:p14="http://schemas.microsoft.com/office/powerpoint/2010/main" val="23909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2100" dirty="0"/>
              <a:t>The high prices were caused by supply issues:</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In 2020, Covid caused oil prices to crash as demand evaporated.  Demand started to come back in 2021.   Covid was largely responsible for the shutdown of a major refinery in the Bay Area. </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The Russo/Ukrainian war began in March 2022 and upset worldwide trade patterns, causing many commodity prices, including oil,  to rise dramatically.</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California refinery gasoline production in ‘22 was reduced by 88 kbd vs prior year. This is equivalent to a mid sized refinery’s output.  We think this is generally a Covid hangover, but there are other factors as well. </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For example, gasoline imports were lower than 2021, caused by a near tripling of freight rates. </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This resulted in a strong inventory draw to decade record low inventory levels.  </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Consequently, spot prices rose as supply was tightened, pushing retail prices up in August and September. </a:t>
            </a:r>
          </a:p>
          <a:p>
            <a:pPr marL="342900" indent="-342900" fontAlgn="base">
              <a:lnSpc>
                <a:spcPct val="107000"/>
              </a:lnSpc>
              <a:buFont typeface="+mj-lt"/>
              <a:buAutoNum type="arabicPeriod"/>
            </a:pPr>
            <a:r>
              <a:rPr lang="en-US" sz="1400" dirty="0">
                <a:latin typeface="Arial" panose="020B0604020202020204" pitchFamily="34" charset="0"/>
                <a:ea typeface="Cambria" panose="02040503050406030204" pitchFamily="18" charset="0"/>
                <a:cs typeface="Times New Roman" panose="02020603050405020304" pitchFamily="18" charset="0"/>
              </a:rPr>
              <a:t>We see this as a cautionary tale about depending on long distance imports for gasoline supply.</a:t>
            </a:r>
          </a:p>
          <a:p>
            <a:pPr marL="241653" indent="-241653" fontAlgn="base">
              <a:buAutoNum type="arabicPeriod"/>
            </a:pPr>
            <a:endParaRPr lang="en-US" dirty="0"/>
          </a:p>
          <a:p>
            <a:pPr rtl="0" fontAlgn="base"/>
            <a:endParaRPr lang="en-US" sz="1300" dirty="0"/>
          </a:p>
        </p:txBody>
      </p:sp>
      <p:sp>
        <p:nvSpPr>
          <p:cNvPr id="4" name="Slide Number Placeholder 3"/>
          <p:cNvSpPr>
            <a:spLocks noGrp="1"/>
          </p:cNvSpPr>
          <p:nvPr>
            <p:ph type="sldNum" sz="quarter" idx="5"/>
          </p:nvPr>
        </p:nvSpPr>
        <p:spPr/>
        <p:txBody>
          <a:bodyPr/>
          <a:lstStyle/>
          <a:p>
            <a:fld id="{3DB77E3F-57B9-5F4B-9855-8EB2102E4825}" type="slidenum">
              <a:rPr lang="en-US" smtClean="0"/>
              <a:t>4</a:t>
            </a:fld>
            <a:endParaRPr lang="en-US" dirty="0"/>
          </a:p>
        </p:txBody>
      </p:sp>
    </p:spTree>
    <p:extLst>
      <p:ext uri="{BB962C8B-B14F-4D97-AF65-F5344CB8AC3E}">
        <p14:creationId xmlns:p14="http://schemas.microsoft.com/office/powerpoint/2010/main" val="185760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600" dirty="0"/>
              <a:t>Recommendations include:</a:t>
            </a:r>
          </a:p>
          <a:p>
            <a:pPr marL="241653" indent="-241653" fontAlgn="base">
              <a:buFont typeface="Arial" pitchFamily="34" charset="0"/>
              <a:buAutoNum type="arabicPeriod"/>
            </a:pPr>
            <a:r>
              <a:rPr lang="en-US" sz="1600" dirty="0"/>
              <a:t>The Energy Commission needs to take a serious look at the impact of local and state regulations on the viability of the oil industry, as well as review the work the Commission did in the past in this area, especially including the work twenty years ago on the Strategic Fuel Reserve and related issues. </a:t>
            </a:r>
          </a:p>
          <a:p>
            <a:pPr marL="267759" indent="-241653" fontAlgn="base">
              <a:buFont typeface="+mj-lt"/>
              <a:buAutoNum type="arabicPeriod"/>
            </a:pPr>
            <a:r>
              <a:rPr lang="en-US" sz="1600" dirty="0"/>
              <a:t>A component of the Mystery Gas Surcharge is the gross profit margin that can be defined as the difference between retail price and wholesale rack price.  Stillwater’s analysis indicates that this is higher than the rest of the country because of a lack of competition.   One factor in the lack of competition is that California has twice as many licensed drivers per station as the rest of the country. </a:t>
            </a:r>
          </a:p>
          <a:p>
            <a:pPr rtl="0" fontAlgn="base"/>
            <a:endParaRPr lang="en-US" sz="1300" dirty="0"/>
          </a:p>
        </p:txBody>
      </p:sp>
      <p:sp>
        <p:nvSpPr>
          <p:cNvPr id="4" name="Slide Number Placeholder 3"/>
          <p:cNvSpPr>
            <a:spLocks noGrp="1"/>
          </p:cNvSpPr>
          <p:nvPr>
            <p:ph type="sldNum" sz="quarter" idx="5"/>
          </p:nvPr>
        </p:nvSpPr>
        <p:spPr/>
        <p:txBody>
          <a:bodyPr/>
          <a:lstStyle/>
          <a:p>
            <a:fld id="{3DB77E3F-57B9-5F4B-9855-8EB2102E4825}" type="slidenum">
              <a:rPr lang="en-US" smtClean="0"/>
              <a:t>5</a:t>
            </a:fld>
            <a:endParaRPr lang="en-US"/>
          </a:p>
        </p:txBody>
      </p:sp>
    </p:spTree>
    <p:extLst>
      <p:ext uri="{BB962C8B-B14F-4D97-AF65-F5344CB8AC3E}">
        <p14:creationId xmlns:p14="http://schemas.microsoft.com/office/powerpoint/2010/main" val="155066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fontAlgn="base">
              <a:buFont typeface="+mj-lt"/>
              <a:buAutoNum type="arabicPeriod"/>
            </a:pPr>
            <a:r>
              <a:rPr lang="en-US" sz="1800" dirty="0"/>
              <a:t>Realistic assumptions on how fast transportation alternatives can come on-line are imperative. For example, according to Stillwater’s analysis of ARB data, the real success story of the LCFS is renewable diesel which makes up about 39% of diesel energy, while Electric Vehicles only make up about 1% of the gasoline pool. </a:t>
            </a:r>
          </a:p>
          <a:p>
            <a:pPr marL="241653" indent="-241653" fontAlgn="base">
              <a:buFont typeface="+mj-lt"/>
              <a:buAutoNum type="arabicPeriod"/>
            </a:pPr>
            <a:r>
              <a:rPr lang="en-US" sz="1800" dirty="0"/>
              <a:t>We are concerned that the fuels refineries will shutter before the transition is complete, leaving the market import dependent.  We don’t want the state’s energy policy to export its strategic refining capacity to Asia Pacific or Europe. </a:t>
            </a:r>
          </a:p>
          <a:p>
            <a:pPr rtl="0" fontAlgn="base"/>
            <a:endParaRPr lang="en-US" sz="1300" dirty="0"/>
          </a:p>
        </p:txBody>
      </p:sp>
      <p:sp>
        <p:nvSpPr>
          <p:cNvPr id="4" name="Slide Number Placeholder 3"/>
          <p:cNvSpPr>
            <a:spLocks noGrp="1"/>
          </p:cNvSpPr>
          <p:nvPr>
            <p:ph type="sldNum" sz="quarter" idx="5"/>
          </p:nvPr>
        </p:nvSpPr>
        <p:spPr/>
        <p:txBody>
          <a:bodyPr/>
          <a:lstStyle/>
          <a:p>
            <a:fld id="{3DB77E3F-57B9-5F4B-9855-8EB2102E4825}" type="slidenum">
              <a:rPr lang="en-US" smtClean="0"/>
              <a:t>6</a:t>
            </a:fld>
            <a:endParaRPr lang="en-US"/>
          </a:p>
        </p:txBody>
      </p:sp>
    </p:spTree>
    <p:extLst>
      <p:ext uri="{BB962C8B-B14F-4D97-AF65-F5344CB8AC3E}">
        <p14:creationId xmlns:p14="http://schemas.microsoft.com/office/powerpoint/2010/main" val="39803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19" y="4620577"/>
            <a:ext cx="6082639" cy="3780473"/>
          </a:xfrm>
        </p:spPr>
        <p:txBody>
          <a:bodyPr/>
          <a:lstStyle/>
          <a:p>
            <a:pPr fontAlgn="base">
              <a:lnSpc>
                <a:spcPct val="107000"/>
              </a:lnSpc>
            </a:pPr>
            <a:r>
              <a:rPr lang="en-US" sz="1400" dirty="0">
                <a:latin typeface="Arial" panose="020B0604020202020204" pitchFamily="34" charset="0"/>
                <a:ea typeface="Cambria" panose="02040503050406030204" pitchFamily="18" charset="0"/>
                <a:cs typeface="Times New Roman" panose="02020603050405020304" pitchFamily="18" charset="0"/>
              </a:rPr>
              <a:t>Energy economist Tony Finizza lectured on the history of price controls. </a:t>
            </a:r>
          </a:p>
          <a:p>
            <a:pPr fontAlgn="base">
              <a:lnSpc>
                <a:spcPct val="107000"/>
              </a:lnSpc>
            </a:pPr>
            <a:endParaRPr lang="en-US" sz="1400" dirty="0">
              <a:latin typeface="Arial" panose="020B0604020202020204" pitchFamily="34" charset="0"/>
              <a:ea typeface="Cambria" panose="02040503050406030204" pitchFamily="18" charset="0"/>
              <a:cs typeface="Times New Roman" panose="02020603050405020304" pitchFamily="18" charset="0"/>
            </a:endParaRPr>
          </a:p>
          <a:p>
            <a:pPr fontAlgn="base">
              <a:lnSpc>
                <a:spcPct val="107000"/>
              </a:lnSpc>
            </a:pPr>
            <a:r>
              <a:rPr lang="en-US" sz="1400" dirty="0">
                <a:latin typeface="Arial" panose="020B0604020202020204" pitchFamily="34" charset="0"/>
                <a:ea typeface="Cambria" panose="02040503050406030204" pitchFamily="18" charset="0"/>
                <a:cs typeface="Times New Roman" panose="02020603050405020304" pitchFamily="18" charset="0"/>
              </a:rPr>
              <a:t>Professor Finizza had 6 lessons: </a:t>
            </a:r>
          </a:p>
          <a:p>
            <a:pPr marL="342900" marR="0" lvl="0" indent="-342900">
              <a:lnSpc>
                <a:spcPct val="107000"/>
              </a:lnSpc>
              <a:spcBef>
                <a:spcPts val="0"/>
              </a:spcBef>
              <a:spcAft>
                <a:spcPts val="0"/>
              </a:spcAft>
              <a:buFont typeface="+mj-lt"/>
              <a:buAutoNum type="arabicPeriod"/>
            </a:pPr>
            <a:r>
              <a:rPr lang="en-US" sz="1400" dirty="0">
                <a:effectLst/>
                <a:latin typeface="Arial" panose="020B0604020202020204" pitchFamily="34" charset="0"/>
                <a:ea typeface="Cambria" panose="02040503050406030204" pitchFamily="18" charset="0"/>
                <a:cs typeface="Arial" panose="020B0604020202020204" pitchFamily="34" charset="0"/>
              </a:rPr>
              <a:t>Getting into controls is a lot easier than getting out of controls. </a:t>
            </a:r>
          </a:p>
          <a:p>
            <a:pPr marL="342900" marR="0" lvl="0" indent="-342900">
              <a:lnSpc>
                <a:spcPct val="107000"/>
              </a:lnSpc>
              <a:spcBef>
                <a:spcPts val="0"/>
              </a:spcBef>
              <a:spcAft>
                <a:spcPts val="0"/>
              </a:spcAft>
              <a:buFont typeface="+mj-lt"/>
              <a:buAutoNum type="arabicPeriod"/>
            </a:pPr>
            <a:r>
              <a:rPr lang="en-US" sz="1400" dirty="0">
                <a:effectLst/>
                <a:latin typeface="Arial" panose="020B0604020202020204" pitchFamily="34" charset="0"/>
                <a:ea typeface="Cambria" panose="02040503050406030204" pitchFamily="18" charset="0"/>
                <a:cs typeface="Arial" panose="020B0604020202020204" pitchFamily="34" charset="0"/>
              </a:rPr>
              <a:t>No matter how clever the price fixer or how big his staff or computer, distortions inevitably result.</a:t>
            </a:r>
          </a:p>
          <a:p>
            <a:pPr marL="342900" marR="0" lvl="0" indent="-342900">
              <a:lnSpc>
                <a:spcPct val="107000"/>
              </a:lnSpc>
              <a:spcBef>
                <a:spcPts val="0"/>
              </a:spcBef>
              <a:spcAft>
                <a:spcPts val="0"/>
              </a:spcAft>
              <a:buFont typeface="+mj-lt"/>
              <a:buAutoNum type="arabicPeriod"/>
            </a:pPr>
            <a:r>
              <a:rPr lang="en-US" sz="1400" dirty="0">
                <a:effectLst/>
                <a:latin typeface="Arial" panose="020B0604020202020204" pitchFamily="34" charset="0"/>
                <a:ea typeface="Cambria" panose="02040503050406030204" pitchFamily="18" charset="0"/>
                <a:cs typeface="Arial" panose="020B0604020202020204" pitchFamily="34" charset="0"/>
              </a:rPr>
              <a:t>Controls beget more controls.  To correct imbalances, caused by price controls, more elaborate controls are needed to correct the distortions.</a:t>
            </a:r>
          </a:p>
          <a:p>
            <a:pPr marL="342900" marR="0" lvl="0" indent="-342900">
              <a:lnSpc>
                <a:spcPct val="107000"/>
              </a:lnSpc>
              <a:spcBef>
                <a:spcPts val="0"/>
              </a:spcBef>
              <a:spcAft>
                <a:spcPts val="0"/>
              </a:spcAft>
              <a:buFont typeface="+mj-lt"/>
              <a:buAutoNum type="arabicPeriod"/>
            </a:pPr>
            <a:r>
              <a:rPr lang="en-US" sz="1400" dirty="0">
                <a:effectLst/>
                <a:latin typeface="Arial" panose="020B0604020202020204" pitchFamily="34" charset="0"/>
                <a:ea typeface="Cambria" panose="02040503050406030204" pitchFamily="18" charset="0"/>
                <a:cs typeface="Arial" panose="020B0604020202020204" pitchFamily="34" charset="0"/>
              </a:rPr>
              <a:t>Quality decreases with controls.  Suppliers substitute inferior products to beat the controls.</a:t>
            </a:r>
          </a:p>
          <a:p>
            <a:pPr marL="342900" marR="0" lvl="0" indent="-342900">
              <a:lnSpc>
                <a:spcPct val="107000"/>
              </a:lnSpc>
              <a:spcBef>
                <a:spcPts val="0"/>
              </a:spcBef>
              <a:spcAft>
                <a:spcPts val="0"/>
              </a:spcAft>
              <a:buFont typeface="+mj-lt"/>
              <a:buAutoNum type="arabicPeriod"/>
            </a:pPr>
            <a:r>
              <a:rPr lang="en-US" sz="1400" dirty="0">
                <a:effectLst/>
                <a:latin typeface="Arial" panose="020B0604020202020204" pitchFamily="34" charset="0"/>
                <a:ea typeface="Cambria" panose="02040503050406030204" pitchFamily="18" charset="0"/>
                <a:cs typeface="Arial" panose="020B0604020202020204" pitchFamily="34" charset="0"/>
              </a:rPr>
              <a:t>Price controls usually increase prices.  While controls hold down prices artificially for a while, they soon start rising or soaring.</a:t>
            </a:r>
          </a:p>
          <a:p>
            <a:pPr marL="342900" marR="0" lvl="0" indent="-342900">
              <a:lnSpc>
                <a:spcPct val="107000"/>
              </a:lnSpc>
              <a:spcBef>
                <a:spcPts val="0"/>
              </a:spcBef>
              <a:spcAft>
                <a:spcPts val="800"/>
              </a:spcAft>
              <a:buFont typeface="+mj-lt"/>
              <a:buAutoNum type="arabicPeriod"/>
            </a:pPr>
            <a:r>
              <a:rPr lang="en-US" sz="1400" dirty="0">
                <a:effectLst/>
                <a:latin typeface="Arial" panose="020B0604020202020204" pitchFamily="34" charset="0"/>
                <a:ea typeface="Cambria" panose="02040503050406030204" pitchFamily="18" charset="0"/>
                <a:cs typeface="Arial" panose="020B0604020202020204" pitchFamily="34" charset="0"/>
              </a:rPr>
              <a:t>Voluntary controls usually give way to mandatory controls.</a:t>
            </a:r>
          </a:p>
          <a:p>
            <a:pPr fontAlgn="base"/>
            <a:endParaRPr lang="en-US" sz="1300" dirty="0"/>
          </a:p>
          <a:p>
            <a:pPr rtl="0" fontAlgn="base"/>
            <a:endParaRPr lang="en-US" sz="1300" dirty="0"/>
          </a:p>
        </p:txBody>
      </p:sp>
      <p:sp>
        <p:nvSpPr>
          <p:cNvPr id="4" name="Slide Number Placeholder 3"/>
          <p:cNvSpPr>
            <a:spLocks noGrp="1"/>
          </p:cNvSpPr>
          <p:nvPr>
            <p:ph type="sldNum" sz="quarter" idx="5"/>
          </p:nvPr>
        </p:nvSpPr>
        <p:spPr/>
        <p:txBody>
          <a:bodyPr/>
          <a:lstStyle/>
          <a:p>
            <a:fld id="{3DB77E3F-57B9-5F4B-9855-8EB2102E4825}" type="slidenum">
              <a:rPr lang="en-US" smtClean="0"/>
              <a:t>7</a:t>
            </a:fld>
            <a:endParaRPr lang="en-US"/>
          </a:p>
        </p:txBody>
      </p:sp>
    </p:spTree>
    <p:extLst>
      <p:ext uri="{BB962C8B-B14F-4D97-AF65-F5344CB8AC3E}">
        <p14:creationId xmlns:p14="http://schemas.microsoft.com/office/powerpoint/2010/main" val="355286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transportation</a:t>
            </a:r>
            <a:r>
              <a:rPr lang="en-US" baseline="0"/>
              <a:t> </a:t>
            </a:r>
            <a:r>
              <a:rPr lang="en-US"/>
              <a:t>energy consulting firm focused on policy, technology development, mergers &amp; acquisitions, and litigation support.</a:t>
            </a:r>
          </a:p>
          <a:p>
            <a:pPr>
              <a:defRPr/>
            </a:pPr>
            <a:endParaRPr lang="en-US"/>
          </a:p>
          <a:p>
            <a:pPr>
              <a:defRPr/>
            </a:pPr>
            <a:r>
              <a:rPr lang="en-US"/>
              <a:t>888-643-0197</a:t>
            </a:r>
          </a:p>
          <a:p>
            <a:pPr>
              <a:defRPr/>
            </a:pPr>
            <a:r>
              <a:rPr lang="en-US" err="1"/>
              <a:t>www.stillwaterassociates.com</a:t>
            </a:r>
            <a:endParaRPr lang="en-US"/>
          </a:p>
          <a:p>
            <a:endParaRPr lang="en-US"/>
          </a:p>
        </p:txBody>
      </p:sp>
      <p:sp>
        <p:nvSpPr>
          <p:cNvPr id="4" name="Slide Number Placeholder 3"/>
          <p:cNvSpPr>
            <a:spLocks noGrp="1"/>
          </p:cNvSpPr>
          <p:nvPr>
            <p:ph type="sldNum" sz="quarter" idx="5"/>
          </p:nvPr>
        </p:nvSpPr>
        <p:spPr/>
        <p:txBody>
          <a:bodyPr/>
          <a:lstStyle/>
          <a:p>
            <a:fld id="{3DB77E3F-57B9-5F4B-9855-8EB2102E4825}" type="slidenum">
              <a:rPr lang="en-US" smtClean="0"/>
              <a:t>8</a:t>
            </a:fld>
            <a:endParaRPr lang="en-US"/>
          </a:p>
        </p:txBody>
      </p:sp>
    </p:spTree>
    <p:extLst>
      <p:ext uri="{BB962C8B-B14F-4D97-AF65-F5344CB8AC3E}">
        <p14:creationId xmlns:p14="http://schemas.microsoft.com/office/powerpoint/2010/main" val="30087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649C-00B0-1641-ADD5-B95E3D0D455C}"/>
              </a:ext>
            </a:extLst>
          </p:cNvPr>
          <p:cNvSpPr>
            <a:spLocks noGrp="1"/>
          </p:cNvSpPr>
          <p:nvPr>
            <p:ph type="ctrTitle"/>
          </p:nvPr>
        </p:nvSpPr>
        <p:spPr>
          <a:xfrm>
            <a:off x="1524000" y="1122363"/>
            <a:ext cx="9144000" cy="2387600"/>
          </a:xfrm>
        </p:spPr>
        <p:txBody>
          <a:bodyPr anchor="b"/>
          <a:lstStyle>
            <a:lvl1pPr algn="ctr">
              <a:defRPr sz="6000">
                <a:solidFill>
                  <a:srgbClr val="1C44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04FDD79-0912-2040-8E41-BFF62A603949}"/>
              </a:ext>
            </a:extLst>
          </p:cNvPr>
          <p:cNvSpPr>
            <a:spLocks noGrp="1"/>
          </p:cNvSpPr>
          <p:nvPr>
            <p:ph type="subTitle" idx="1"/>
          </p:nvPr>
        </p:nvSpPr>
        <p:spPr>
          <a:xfrm>
            <a:off x="1524000" y="3602038"/>
            <a:ext cx="9144000" cy="1655762"/>
          </a:xfrm>
        </p:spPr>
        <p:txBody>
          <a:bodyPr/>
          <a:lstStyle>
            <a:lvl1pPr marL="0" indent="0" algn="ctr">
              <a:buNone/>
              <a:defRPr sz="2400">
                <a:solidFill>
                  <a:srgbClr val="1C446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9A002-661C-7C4F-B9FF-7A1BBB61450A}"/>
              </a:ext>
            </a:extLst>
          </p:cNvPr>
          <p:cNvSpPr>
            <a:spLocks noGrp="1"/>
          </p:cNvSpPr>
          <p:nvPr>
            <p:ph type="dt" sz="half" idx="10"/>
          </p:nvPr>
        </p:nvSpPr>
        <p:spPr/>
        <p:txBody>
          <a:bodyPr/>
          <a:lstStyle/>
          <a:p>
            <a:fld id="{44538D9E-51DF-E146-93E2-31E6BC6EFDEA}" type="datetime1">
              <a:rPr lang="en-US" smtClean="0"/>
              <a:t>2/21/2023</a:t>
            </a:fld>
            <a:endParaRPr lang="en-US"/>
          </a:p>
        </p:txBody>
      </p:sp>
      <p:sp>
        <p:nvSpPr>
          <p:cNvPr id="5" name="Footer Placeholder 4">
            <a:extLst>
              <a:ext uri="{FF2B5EF4-FFF2-40B4-BE49-F238E27FC236}">
                <a16:creationId xmlns:a16="http://schemas.microsoft.com/office/drawing/2014/main" id="{9494A0E5-B655-E74D-859A-0CEAA9507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E4B3D-7B5F-DA4B-BAAA-0DC413864DF3}"/>
              </a:ext>
            </a:extLst>
          </p:cNvPr>
          <p:cNvSpPr>
            <a:spLocks noGrp="1"/>
          </p:cNvSpPr>
          <p:nvPr>
            <p:ph type="sldNum" sz="quarter" idx="12"/>
          </p:nvPr>
        </p:nvSpPr>
        <p:spPr/>
        <p:txBody>
          <a:bodyPr/>
          <a:lstStyle/>
          <a:p>
            <a:fld id="{5F0AE9AC-5E4C-884B-AF04-C7DF07DB3BF8}" type="slidenum">
              <a:rPr lang="en-US" smtClean="0"/>
              <a:t>‹#›</a:t>
            </a:fld>
            <a:endParaRPr lang="en-US"/>
          </a:p>
        </p:txBody>
      </p:sp>
      <p:sp>
        <p:nvSpPr>
          <p:cNvPr id="11" name="Rectangle 7">
            <a:extLst>
              <a:ext uri="{FF2B5EF4-FFF2-40B4-BE49-F238E27FC236}">
                <a16:creationId xmlns:a16="http://schemas.microsoft.com/office/drawing/2014/main" id="{D75E7B08-09F9-F648-AD5A-60AA986F4C07}"/>
              </a:ext>
            </a:extLst>
          </p:cNvPr>
          <p:cNvSpPr>
            <a:spLocks noChangeArrowheads="1"/>
          </p:cNvSpPr>
          <p:nvPr userDrawn="1"/>
        </p:nvSpPr>
        <p:spPr bwMode="auto">
          <a:xfrm>
            <a:off x="1149068" y="481013"/>
            <a:ext cx="10266927" cy="206810"/>
          </a:xfrm>
          <a:prstGeom prst="rect">
            <a:avLst/>
          </a:prstGeom>
          <a:gradFill flip="none" rotWithShape="1">
            <a:gsLst>
              <a:gs pos="0">
                <a:srgbClr val="1C4464">
                  <a:shade val="30000"/>
                  <a:satMod val="115000"/>
                </a:srgbClr>
              </a:gs>
              <a:gs pos="50000">
                <a:srgbClr val="1C4464">
                  <a:shade val="67500"/>
                  <a:satMod val="115000"/>
                </a:srgbClr>
              </a:gs>
              <a:gs pos="100000">
                <a:srgbClr val="1C4464">
                  <a:shade val="100000"/>
                  <a:satMod val="115000"/>
                </a:srgbClr>
              </a:gs>
            </a:gsLst>
            <a:path path="circle">
              <a:fillToRect l="100000" t="100000"/>
            </a:path>
            <a:tileRect r="-100000" b="-100000"/>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50">
                <a:solidFill>
                  <a:schemeClr val="bg1"/>
                </a:solidFill>
                <a:latin typeface="Arial" panose="020B0604020202020204" pitchFamily="34" charset="0"/>
                <a:cs typeface="Arial" panose="020B0604020202020204" pitchFamily="34" charset="0"/>
              </a:rPr>
              <a:t>Stillwater Associates LLC</a:t>
            </a:r>
          </a:p>
        </p:txBody>
      </p:sp>
      <p:grpSp>
        <p:nvGrpSpPr>
          <p:cNvPr id="12" name="Group 9">
            <a:extLst>
              <a:ext uri="{FF2B5EF4-FFF2-40B4-BE49-F238E27FC236}">
                <a16:creationId xmlns:a16="http://schemas.microsoft.com/office/drawing/2014/main" id="{39ACCB00-0E57-3848-B3E0-4D93B4238EA5}"/>
              </a:ext>
            </a:extLst>
          </p:cNvPr>
          <p:cNvGrpSpPr>
            <a:grpSpLocks noChangeAspect="1"/>
          </p:cNvGrpSpPr>
          <p:nvPr userDrawn="1"/>
        </p:nvGrpSpPr>
        <p:grpSpPr bwMode="auto">
          <a:xfrm>
            <a:off x="775175" y="492406"/>
            <a:ext cx="327025" cy="187325"/>
            <a:chOff x="816" y="864"/>
            <a:chExt cx="4560" cy="2602"/>
          </a:xfrm>
        </p:grpSpPr>
        <p:sp>
          <p:nvSpPr>
            <p:cNvPr id="13" name="Rectangle 10">
              <a:extLst>
                <a:ext uri="{FF2B5EF4-FFF2-40B4-BE49-F238E27FC236}">
                  <a16:creationId xmlns:a16="http://schemas.microsoft.com/office/drawing/2014/main" id="{6F98FA4F-6266-4C43-82AA-5DD260B6CA7E}"/>
                </a:ext>
              </a:extLst>
            </p:cNvPr>
            <p:cNvSpPr>
              <a:spLocks noChangeAspect="1" noChangeArrowheads="1"/>
            </p:cNvSpPr>
            <p:nvPr/>
          </p:nvSpPr>
          <p:spPr bwMode="auto">
            <a:xfrm>
              <a:off x="816" y="2541"/>
              <a:ext cx="4560" cy="925"/>
            </a:xfrm>
            <a:prstGeom prst="rect">
              <a:avLst/>
            </a:prstGeom>
            <a:solidFill>
              <a:srgbClr val="1F4C6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350"/>
            </a:p>
          </p:txBody>
        </p:sp>
        <p:sp>
          <p:nvSpPr>
            <p:cNvPr id="14" name="Freeform 11">
              <a:extLst>
                <a:ext uri="{FF2B5EF4-FFF2-40B4-BE49-F238E27FC236}">
                  <a16:creationId xmlns:a16="http://schemas.microsoft.com/office/drawing/2014/main" id="{D724B89A-88F0-F04E-95C8-E9F069459A14}"/>
                </a:ext>
              </a:extLst>
            </p:cNvPr>
            <p:cNvSpPr>
              <a:spLocks noChangeAspect="1"/>
            </p:cNvSpPr>
            <p:nvPr/>
          </p:nvSpPr>
          <p:spPr bwMode="auto">
            <a:xfrm>
              <a:off x="816" y="864"/>
              <a:ext cx="4538" cy="1522"/>
            </a:xfrm>
            <a:custGeom>
              <a:avLst/>
              <a:gdLst>
                <a:gd name="T0" fmla="*/ 198 w 4536"/>
                <a:gd name="T1" fmla="*/ 1324 h 1526"/>
                <a:gd name="T2" fmla="*/ 378 w 4536"/>
                <a:gd name="T3" fmla="*/ 1175 h 1526"/>
                <a:gd name="T4" fmla="*/ 570 w 4536"/>
                <a:gd name="T5" fmla="*/ 1056 h 1526"/>
                <a:gd name="T6" fmla="*/ 759 w 4536"/>
                <a:gd name="T7" fmla="*/ 968 h 1526"/>
                <a:gd name="T8" fmla="*/ 942 w 4536"/>
                <a:gd name="T9" fmla="*/ 923 h 1526"/>
                <a:gd name="T10" fmla="*/ 1139 w 4536"/>
                <a:gd name="T11" fmla="*/ 912 h 1526"/>
                <a:gd name="T12" fmla="*/ 1346 w 4536"/>
                <a:gd name="T13" fmla="*/ 923 h 1526"/>
                <a:gd name="T14" fmla="*/ 1556 w 4536"/>
                <a:gd name="T15" fmla="*/ 968 h 1526"/>
                <a:gd name="T16" fmla="*/ 1863 w 4536"/>
                <a:gd name="T17" fmla="*/ 1052 h 1526"/>
                <a:gd name="T18" fmla="*/ 2246 w 4536"/>
                <a:gd name="T19" fmla="*/ 1186 h 1526"/>
                <a:gd name="T20" fmla="*/ 2664 w 4536"/>
                <a:gd name="T21" fmla="*/ 1332 h 1526"/>
                <a:gd name="T22" fmla="*/ 2963 w 4536"/>
                <a:gd name="T23" fmla="*/ 1425 h 1526"/>
                <a:gd name="T24" fmla="*/ 3186 w 4536"/>
                <a:gd name="T25" fmla="*/ 1478 h 1526"/>
                <a:gd name="T26" fmla="*/ 3362 w 4536"/>
                <a:gd name="T27" fmla="*/ 1502 h 1526"/>
                <a:gd name="T28" fmla="*/ 3591 w 4536"/>
                <a:gd name="T29" fmla="*/ 1505 h 1526"/>
                <a:gd name="T30" fmla="*/ 3798 w 4536"/>
                <a:gd name="T31" fmla="*/ 1472 h 1526"/>
                <a:gd name="T32" fmla="*/ 4001 w 4536"/>
                <a:gd name="T33" fmla="*/ 1415 h 1526"/>
                <a:gd name="T34" fmla="*/ 4170 w 4536"/>
                <a:gd name="T35" fmla="*/ 1341 h 1526"/>
                <a:gd name="T36" fmla="*/ 4323 w 4536"/>
                <a:gd name="T37" fmla="*/ 1242 h 1526"/>
                <a:gd name="T38" fmla="*/ 4446 w 4536"/>
                <a:gd name="T39" fmla="*/ 1106 h 1526"/>
                <a:gd name="T40" fmla="*/ 4536 w 4536"/>
                <a:gd name="T41" fmla="*/ 928 h 1526"/>
                <a:gd name="T42" fmla="*/ 4370 w 4536"/>
                <a:gd name="T43" fmla="*/ 183 h 1526"/>
                <a:gd name="T44" fmla="*/ 4161 w 4536"/>
                <a:gd name="T45" fmla="*/ 401 h 1526"/>
                <a:gd name="T46" fmla="*/ 4023 w 4536"/>
                <a:gd name="T47" fmla="*/ 513 h 1526"/>
                <a:gd name="T48" fmla="*/ 3860 w 4536"/>
                <a:gd name="T49" fmla="*/ 584 h 1526"/>
                <a:gd name="T50" fmla="*/ 3683 w 4536"/>
                <a:gd name="T51" fmla="*/ 618 h 1526"/>
                <a:gd name="T52" fmla="*/ 3522 w 4536"/>
                <a:gd name="T53" fmla="*/ 629 h 1526"/>
                <a:gd name="T54" fmla="*/ 3368 w 4536"/>
                <a:gd name="T55" fmla="*/ 618 h 1526"/>
                <a:gd name="T56" fmla="*/ 3189 w 4536"/>
                <a:gd name="T57" fmla="*/ 590 h 1526"/>
                <a:gd name="T58" fmla="*/ 2960 w 4536"/>
                <a:gd name="T59" fmla="*/ 526 h 1526"/>
                <a:gd name="T60" fmla="*/ 2675 w 4536"/>
                <a:gd name="T61" fmla="*/ 431 h 1526"/>
                <a:gd name="T62" fmla="*/ 2364 w 4536"/>
                <a:gd name="T63" fmla="*/ 321 h 1526"/>
                <a:gd name="T64" fmla="*/ 2072 w 4536"/>
                <a:gd name="T65" fmla="*/ 221 h 1526"/>
                <a:gd name="T66" fmla="*/ 1833 w 4536"/>
                <a:gd name="T67" fmla="*/ 146 h 1526"/>
                <a:gd name="T68" fmla="*/ 1635 w 4536"/>
                <a:gd name="T69" fmla="*/ 89 h 1526"/>
                <a:gd name="T70" fmla="*/ 1452 w 4536"/>
                <a:gd name="T71" fmla="*/ 45 h 1526"/>
                <a:gd name="T72" fmla="*/ 1271 w 4536"/>
                <a:gd name="T73" fmla="*/ 20 h 1526"/>
                <a:gd name="T74" fmla="*/ 1067 w 4536"/>
                <a:gd name="T75" fmla="*/ 9 h 1526"/>
                <a:gd name="T76" fmla="*/ 902 w 4536"/>
                <a:gd name="T77" fmla="*/ 26 h 1526"/>
                <a:gd name="T78" fmla="*/ 704 w 4536"/>
                <a:gd name="T79" fmla="*/ 81 h 1526"/>
                <a:gd name="T80" fmla="*/ 510 w 4536"/>
                <a:gd name="T81" fmla="*/ 177 h 1526"/>
                <a:gd name="T82" fmla="*/ 279 w 4536"/>
                <a:gd name="T83" fmla="*/ 350 h 1526"/>
                <a:gd name="T84" fmla="*/ 0 w 4536"/>
                <a:gd name="T85" fmla="*/ 64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6" h="1526">
                  <a:moveTo>
                    <a:pt x="0" y="1526"/>
                  </a:moveTo>
                  <a:lnTo>
                    <a:pt x="134" y="1386"/>
                  </a:lnTo>
                  <a:lnTo>
                    <a:pt x="198" y="1324"/>
                  </a:lnTo>
                  <a:lnTo>
                    <a:pt x="267" y="1262"/>
                  </a:lnTo>
                  <a:lnTo>
                    <a:pt x="327" y="1214"/>
                  </a:lnTo>
                  <a:lnTo>
                    <a:pt x="378" y="1175"/>
                  </a:lnTo>
                  <a:lnTo>
                    <a:pt x="441" y="1133"/>
                  </a:lnTo>
                  <a:lnTo>
                    <a:pt x="509" y="1089"/>
                  </a:lnTo>
                  <a:lnTo>
                    <a:pt x="570" y="1056"/>
                  </a:lnTo>
                  <a:lnTo>
                    <a:pt x="629" y="1025"/>
                  </a:lnTo>
                  <a:lnTo>
                    <a:pt x="692" y="995"/>
                  </a:lnTo>
                  <a:lnTo>
                    <a:pt x="759" y="968"/>
                  </a:lnTo>
                  <a:lnTo>
                    <a:pt x="825" y="945"/>
                  </a:lnTo>
                  <a:lnTo>
                    <a:pt x="885" y="932"/>
                  </a:lnTo>
                  <a:lnTo>
                    <a:pt x="942" y="923"/>
                  </a:lnTo>
                  <a:lnTo>
                    <a:pt x="1011" y="915"/>
                  </a:lnTo>
                  <a:lnTo>
                    <a:pt x="1074" y="912"/>
                  </a:lnTo>
                  <a:lnTo>
                    <a:pt x="1139" y="912"/>
                  </a:lnTo>
                  <a:lnTo>
                    <a:pt x="1209" y="914"/>
                  </a:lnTo>
                  <a:lnTo>
                    <a:pt x="1287" y="917"/>
                  </a:lnTo>
                  <a:lnTo>
                    <a:pt x="1346" y="923"/>
                  </a:lnTo>
                  <a:lnTo>
                    <a:pt x="1409" y="933"/>
                  </a:lnTo>
                  <a:lnTo>
                    <a:pt x="1482" y="950"/>
                  </a:lnTo>
                  <a:lnTo>
                    <a:pt x="1556" y="968"/>
                  </a:lnTo>
                  <a:lnTo>
                    <a:pt x="1650" y="990"/>
                  </a:lnTo>
                  <a:lnTo>
                    <a:pt x="1760" y="1019"/>
                  </a:lnTo>
                  <a:lnTo>
                    <a:pt x="1863" y="1052"/>
                  </a:lnTo>
                  <a:lnTo>
                    <a:pt x="1972" y="1088"/>
                  </a:lnTo>
                  <a:lnTo>
                    <a:pt x="2090" y="1128"/>
                  </a:lnTo>
                  <a:lnTo>
                    <a:pt x="2246" y="1186"/>
                  </a:lnTo>
                  <a:lnTo>
                    <a:pt x="2402" y="1242"/>
                  </a:lnTo>
                  <a:lnTo>
                    <a:pt x="2536" y="1289"/>
                  </a:lnTo>
                  <a:lnTo>
                    <a:pt x="2664" y="1332"/>
                  </a:lnTo>
                  <a:lnTo>
                    <a:pt x="2774" y="1368"/>
                  </a:lnTo>
                  <a:lnTo>
                    <a:pt x="2873" y="1398"/>
                  </a:lnTo>
                  <a:lnTo>
                    <a:pt x="2963" y="1425"/>
                  </a:lnTo>
                  <a:lnTo>
                    <a:pt x="3048" y="1446"/>
                  </a:lnTo>
                  <a:lnTo>
                    <a:pt x="3126" y="1464"/>
                  </a:lnTo>
                  <a:lnTo>
                    <a:pt x="3186" y="1478"/>
                  </a:lnTo>
                  <a:lnTo>
                    <a:pt x="3243" y="1487"/>
                  </a:lnTo>
                  <a:lnTo>
                    <a:pt x="3299" y="1494"/>
                  </a:lnTo>
                  <a:lnTo>
                    <a:pt x="3362" y="1502"/>
                  </a:lnTo>
                  <a:lnTo>
                    <a:pt x="3444" y="1508"/>
                  </a:lnTo>
                  <a:lnTo>
                    <a:pt x="3518" y="1508"/>
                  </a:lnTo>
                  <a:lnTo>
                    <a:pt x="3591" y="1505"/>
                  </a:lnTo>
                  <a:lnTo>
                    <a:pt x="3665" y="1497"/>
                  </a:lnTo>
                  <a:lnTo>
                    <a:pt x="3740" y="1484"/>
                  </a:lnTo>
                  <a:lnTo>
                    <a:pt x="3798" y="1472"/>
                  </a:lnTo>
                  <a:lnTo>
                    <a:pt x="3880" y="1452"/>
                  </a:lnTo>
                  <a:lnTo>
                    <a:pt x="3948" y="1432"/>
                  </a:lnTo>
                  <a:lnTo>
                    <a:pt x="4001" y="1415"/>
                  </a:lnTo>
                  <a:lnTo>
                    <a:pt x="4056" y="1394"/>
                  </a:lnTo>
                  <a:lnTo>
                    <a:pt x="4112" y="1370"/>
                  </a:lnTo>
                  <a:lnTo>
                    <a:pt x="4170" y="1341"/>
                  </a:lnTo>
                  <a:lnTo>
                    <a:pt x="4232" y="1307"/>
                  </a:lnTo>
                  <a:lnTo>
                    <a:pt x="4275" y="1275"/>
                  </a:lnTo>
                  <a:lnTo>
                    <a:pt x="4323" y="1242"/>
                  </a:lnTo>
                  <a:lnTo>
                    <a:pt x="4364" y="1205"/>
                  </a:lnTo>
                  <a:lnTo>
                    <a:pt x="4410" y="1155"/>
                  </a:lnTo>
                  <a:lnTo>
                    <a:pt x="4446" y="1106"/>
                  </a:lnTo>
                  <a:lnTo>
                    <a:pt x="4481" y="1056"/>
                  </a:lnTo>
                  <a:lnTo>
                    <a:pt x="4511" y="995"/>
                  </a:lnTo>
                  <a:lnTo>
                    <a:pt x="4536" y="928"/>
                  </a:lnTo>
                  <a:lnTo>
                    <a:pt x="4536" y="0"/>
                  </a:lnTo>
                  <a:lnTo>
                    <a:pt x="4446" y="99"/>
                  </a:lnTo>
                  <a:lnTo>
                    <a:pt x="4370" y="183"/>
                  </a:lnTo>
                  <a:lnTo>
                    <a:pt x="4293" y="263"/>
                  </a:lnTo>
                  <a:lnTo>
                    <a:pt x="4227" y="335"/>
                  </a:lnTo>
                  <a:lnTo>
                    <a:pt x="4161" y="401"/>
                  </a:lnTo>
                  <a:lnTo>
                    <a:pt x="4116" y="441"/>
                  </a:lnTo>
                  <a:lnTo>
                    <a:pt x="4074" y="477"/>
                  </a:lnTo>
                  <a:lnTo>
                    <a:pt x="4023" y="513"/>
                  </a:lnTo>
                  <a:lnTo>
                    <a:pt x="3971" y="542"/>
                  </a:lnTo>
                  <a:lnTo>
                    <a:pt x="3918" y="564"/>
                  </a:lnTo>
                  <a:lnTo>
                    <a:pt x="3860" y="584"/>
                  </a:lnTo>
                  <a:lnTo>
                    <a:pt x="3800" y="599"/>
                  </a:lnTo>
                  <a:lnTo>
                    <a:pt x="3741" y="609"/>
                  </a:lnTo>
                  <a:lnTo>
                    <a:pt x="3683" y="618"/>
                  </a:lnTo>
                  <a:lnTo>
                    <a:pt x="3630" y="623"/>
                  </a:lnTo>
                  <a:lnTo>
                    <a:pt x="3579" y="626"/>
                  </a:lnTo>
                  <a:lnTo>
                    <a:pt x="3522" y="629"/>
                  </a:lnTo>
                  <a:lnTo>
                    <a:pt x="3468" y="627"/>
                  </a:lnTo>
                  <a:lnTo>
                    <a:pt x="3417" y="624"/>
                  </a:lnTo>
                  <a:lnTo>
                    <a:pt x="3368" y="618"/>
                  </a:lnTo>
                  <a:lnTo>
                    <a:pt x="3315" y="612"/>
                  </a:lnTo>
                  <a:lnTo>
                    <a:pt x="3251" y="602"/>
                  </a:lnTo>
                  <a:lnTo>
                    <a:pt x="3189" y="590"/>
                  </a:lnTo>
                  <a:lnTo>
                    <a:pt x="3119" y="572"/>
                  </a:lnTo>
                  <a:lnTo>
                    <a:pt x="3038" y="549"/>
                  </a:lnTo>
                  <a:lnTo>
                    <a:pt x="2960" y="526"/>
                  </a:lnTo>
                  <a:lnTo>
                    <a:pt x="2867" y="497"/>
                  </a:lnTo>
                  <a:lnTo>
                    <a:pt x="2771" y="465"/>
                  </a:lnTo>
                  <a:lnTo>
                    <a:pt x="2675" y="431"/>
                  </a:lnTo>
                  <a:lnTo>
                    <a:pt x="2568" y="393"/>
                  </a:lnTo>
                  <a:lnTo>
                    <a:pt x="2459" y="354"/>
                  </a:lnTo>
                  <a:lnTo>
                    <a:pt x="2364" y="321"/>
                  </a:lnTo>
                  <a:lnTo>
                    <a:pt x="2258" y="284"/>
                  </a:lnTo>
                  <a:lnTo>
                    <a:pt x="2159" y="249"/>
                  </a:lnTo>
                  <a:lnTo>
                    <a:pt x="2072" y="221"/>
                  </a:lnTo>
                  <a:lnTo>
                    <a:pt x="1986" y="194"/>
                  </a:lnTo>
                  <a:lnTo>
                    <a:pt x="1896" y="165"/>
                  </a:lnTo>
                  <a:lnTo>
                    <a:pt x="1833" y="146"/>
                  </a:lnTo>
                  <a:lnTo>
                    <a:pt x="1767" y="126"/>
                  </a:lnTo>
                  <a:lnTo>
                    <a:pt x="1701" y="107"/>
                  </a:lnTo>
                  <a:lnTo>
                    <a:pt x="1635" y="89"/>
                  </a:lnTo>
                  <a:lnTo>
                    <a:pt x="1571" y="72"/>
                  </a:lnTo>
                  <a:lnTo>
                    <a:pt x="1511" y="57"/>
                  </a:lnTo>
                  <a:lnTo>
                    <a:pt x="1452" y="45"/>
                  </a:lnTo>
                  <a:lnTo>
                    <a:pt x="1389" y="35"/>
                  </a:lnTo>
                  <a:lnTo>
                    <a:pt x="1337" y="27"/>
                  </a:lnTo>
                  <a:lnTo>
                    <a:pt x="1271" y="20"/>
                  </a:lnTo>
                  <a:lnTo>
                    <a:pt x="1199" y="15"/>
                  </a:lnTo>
                  <a:lnTo>
                    <a:pt x="1139" y="11"/>
                  </a:lnTo>
                  <a:lnTo>
                    <a:pt x="1067" y="9"/>
                  </a:lnTo>
                  <a:lnTo>
                    <a:pt x="1014" y="12"/>
                  </a:lnTo>
                  <a:lnTo>
                    <a:pt x="960" y="17"/>
                  </a:lnTo>
                  <a:lnTo>
                    <a:pt x="902" y="26"/>
                  </a:lnTo>
                  <a:lnTo>
                    <a:pt x="842" y="41"/>
                  </a:lnTo>
                  <a:lnTo>
                    <a:pt x="776" y="57"/>
                  </a:lnTo>
                  <a:lnTo>
                    <a:pt x="704" y="81"/>
                  </a:lnTo>
                  <a:lnTo>
                    <a:pt x="636" y="111"/>
                  </a:lnTo>
                  <a:lnTo>
                    <a:pt x="573" y="141"/>
                  </a:lnTo>
                  <a:lnTo>
                    <a:pt x="510" y="177"/>
                  </a:lnTo>
                  <a:lnTo>
                    <a:pt x="441" y="224"/>
                  </a:lnTo>
                  <a:lnTo>
                    <a:pt x="363" y="279"/>
                  </a:lnTo>
                  <a:lnTo>
                    <a:pt x="279" y="350"/>
                  </a:lnTo>
                  <a:lnTo>
                    <a:pt x="192" y="429"/>
                  </a:lnTo>
                  <a:lnTo>
                    <a:pt x="104" y="516"/>
                  </a:lnTo>
                  <a:lnTo>
                    <a:pt x="0" y="640"/>
                  </a:lnTo>
                  <a:lnTo>
                    <a:pt x="0" y="1526"/>
                  </a:lnTo>
                  <a:close/>
                </a:path>
              </a:pathLst>
            </a:custGeom>
            <a:solidFill>
              <a:srgbClr val="1F4C6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txBody>
            <a:bodyPr/>
            <a:lstStyle/>
            <a:p>
              <a:pPr>
                <a:defRPr/>
              </a:pPr>
              <a:endParaRPr lang="en-US" sz="1350">
                <a:cs typeface="Arial" charset="0"/>
              </a:endParaRPr>
            </a:p>
          </p:txBody>
        </p:sp>
      </p:grpSp>
      <p:sp>
        <p:nvSpPr>
          <p:cNvPr id="15" name="Rectangle 7">
            <a:extLst>
              <a:ext uri="{FF2B5EF4-FFF2-40B4-BE49-F238E27FC236}">
                <a16:creationId xmlns:a16="http://schemas.microsoft.com/office/drawing/2014/main" id="{37F4EC9F-0D8E-854B-8F23-67431C179F79}"/>
              </a:ext>
            </a:extLst>
          </p:cNvPr>
          <p:cNvSpPr>
            <a:spLocks noChangeArrowheads="1"/>
          </p:cNvSpPr>
          <p:nvPr userDrawn="1"/>
        </p:nvSpPr>
        <p:spPr bwMode="auto">
          <a:xfrm>
            <a:off x="834828" y="6442194"/>
            <a:ext cx="10518972" cy="206810"/>
          </a:xfrm>
          <a:prstGeom prst="rect">
            <a:avLst/>
          </a:prstGeom>
          <a:gradFill flip="none" rotWithShape="1">
            <a:gsLst>
              <a:gs pos="0">
                <a:srgbClr val="1C4464">
                  <a:shade val="30000"/>
                  <a:satMod val="115000"/>
                </a:srgbClr>
              </a:gs>
              <a:gs pos="50000">
                <a:srgbClr val="1C4464">
                  <a:shade val="67500"/>
                  <a:satMod val="115000"/>
                </a:srgbClr>
              </a:gs>
              <a:gs pos="100000">
                <a:srgbClr val="1C4464">
                  <a:shade val="100000"/>
                  <a:satMod val="115000"/>
                </a:srgbClr>
              </a:gs>
            </a:gsLst>
            <a:lin ang="2700000" scaled="1"/>
            <a:tileRect/>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just">
              <a:defRPr/>
            </a:pPr>
            <a:endParaRPr lang="en-US" sz="105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379D76B-5FE8-0744-92EC-6A3F14942A04}"/>
              </a:ext>
            </a:extLst>
          </p:cNvPr>
          <p:cNvSpPr txBox="1"/>
          <p:nvPr userDrawn="1"/>
        </p:nvSpPr>
        <p:spPr>
          <a:xfrm>
            <a:off x="834828" y="6408281"/>
            <a:ext cx="10518972" cy="415498"/>
          </a:xfrm>
          <a:prstGeom prst="rect">
            <a:avLst/>
          </a:prstGeom>
          <a:noFill/>
        </p:spPr>
        <p:txBody>
          <a:bodyPr wrap="square" rtlCol="0">
            <a:spAutoFit/>
          </a:bodyPr>
          <a:lstStyle/>
          <a:p>
            <a:pPr marL="0" indent="0" algn="l">
              <a:tabLst>
                <a:tab pos="10226675" algn="r"/>
              </a:tabLst>
            </a:pPr>
            <a:r>
              <a:rPr lang="en-US" sz="1050" dirty="0">
                <a:solidFill>
                  <a:schemeClr val="bg1"/>
                </a:solidFill>
                <a:latin typeface="Arial" panose="020B0604020202020204" pitchFamily="34" charset="0"/>
                <a:cs typeface="Arial" panose="020B0604020202020204" pitchFamily="34" charset="0"/>
              </a:rPr>
              <a:t>California State Senate	February 22, 2023	November 29, 2022</a:t>
            </a:r>
          </a:p>
        </p:txBody>
      </p:sp>
      <p:sp>
        <p:nvSpPr>
          <p:cNvPr id="26" name="Text Box 15">
            <a:extLst>
              <a:ext uri="{FF2B5EF4-FFF2-40B4-BE49-F238E27FC236}">
                <a16:creationId xmlns:a16="http://schemas.microsoft.com/office/drawing/2014/main" id="{EEDD277E-F32B-F848-BAC2-517216E3FFEB}"/>
              </a:ext>
            </a:extLst>
          </p:cNvPr>
          <p:cNvSpPr txBox="1">
            <a:spLocks noChangeArrowheads="1"/>
          </p:cNvSpPr>
          <p:nvPr userDrawn="1"/>
        </p:nvSpPr>
        <p:spPr bwMode="auto">
          <a:xfrm>
            <a:off x="1011722" y="409329"/>
            <a:ext cx="406400"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600" b="1">
                <a:solidFill>
                  <a:srgbClr val="1C4464"/>
                </a:solidFill>
                <a:cs typeface="Arial" charset="0"/>
              </a:rPr>
              <a:t>®</a:t>
            </a:r>
          </a:p>
        </p:txBody>
      </p:sp>
    </p:spTree>
    <p:extLst>
      <p:ext uri="{BB962C8B-B14F-4D97-AF65-F5344CB8AC3E}">
        <p14:creationId xmlns:p14="http://schemas.microsoft.com/office/powerpoint/2010/main" val="421712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551F-BC7A-4243-BFBA-FEFE340D45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02C91D-C653-6C49-B795-A8E5CBA43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4D502-F1B8-2847-A939-D737E81A2B00}"/>
              </a:ext>
            </a:extLst>
          </p:cNvPr>
          <p:cNvSpPr>
            <a:spLocks noGrp="1"/>
          </p:cNvSpPr>
          <p:nvPr>
            <p:ph type="dt" sz="half" idx="10"/>
          </p:nvPr>
        </p:nvSpPr>
        <p:spPr/>
        <p:txBody>
          <a:bodyPr/>
          <a:lstStyle/>
          <a:p>
            <a:fld id="{02A56356-D4D8-5846-9762-601815EC4D5C}" type="datetime1">
              <a:rPr lang="en-US" smtClean="0"/>
              <a:t>2/21/2023</a:t>
            </a:fld>
            <a:endParaRPr lang="en-US"/>
          </a:p>
        </p:txBody>
      </p:sp>
      <p:sp>
        <p:nvSpPr>
          <p:cNvPr id="5" name="Footer Placeholder 4">
            <a:extLst>
              <a:ext uri="{FF2B5EF4-FFF2-40B4-BE49-F238E27FC236}">
                <a16:creationId xmlns:a16="http://schemas.microsoft.com/office/drawing/2014/main" id="{89374C1F-AC99-3945-8604-F702F926D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1D8CB-A434-2246-985D-C17A2646A6EE}"/>
              </a:ext>
            </a:extLst>
          </p:cNvPr>
          <p:cNvSpPr>
            <a:spLocks noGrp="1"/>
          </p:cNvSpPr>
          <p:nvPr>
            <p:ph type="sldNum" sz="quarter" idx="12"/>
          </p:nvPr>
        </p:nvSpPr>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30585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DAFC5-CDC0-F246-8F00-9FDE281F34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15FB83-4C4C-9E43-894D-3841F583C1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E034D-20B7-2640-AC71-6032F6E8FC95}"/>
              </a:ext>
            </a:extLst>
          </p:cNvPr>
          <p:cNvSpPr>
            <a:spLocks noGrp="1"/>
          </p:cNvSpPr>
          <p:nvPr>
            <p:ph type="dt" sz="half" idx="10"/>
          </p:nvPr>
        </p:nvSpPr>
        <p:spPr/>
        <p:txBody>
          <a:bodyPr/>
          <a:lstStyle/>
          <a:p>
            <a:fld id="{088DE453-6591-274B-BFA9-1650DA4A174D}" type="datetime1">
              <a:rPr lang="en-US" smtClean="0"/>
              <a:t>2/21/2023</a:t>
            </a:fld>
            <a:endParaRPr lang="en-US"/>
          </a:p>
        </p:txBody>
      </p:sp>
      <p:sp>
        <p:nvSpPr>
          <p:cNvPr id="5" name="Footer Placeholder 4">
            <a:extLst>
              <a:ext uri="{FF2B5EF4-FFF2-40B4-BE49-F238E27FC236}">
                <a16:creationId xmlns:a16="http://schemas.microsoft.com/office/drawing/2014/main" id="{AB58C2CB-C022-D140-AB52-B8492BFB2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FCA4D-1A62-B245-9D44-F7BC297A63E1}"/>
              </a:ext>
            </a:extLst>
          </p:cNvPr>
          <p:cNvSpPr>
            <a:spLocks noGrp="1"/>
          </p:cNvSpPr>
          <p:nvPr>
            <p:ph type="sldNum" sz="quarter" idx="12"/>
          </p:nvPr>
        </p:nvSpPr>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60544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D931-A4DA-5380-E883-BB1615B6A92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5E8036E-4FFA-87C5-A780-946BF982DC9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938C3-FFAD-D4F6-162A-F6A53E61D0FC}"/>
              </a:ext>
            </a:extLst>
          </p:cNvPr>
          <p:cNvSpPr>
            <a:spLocks noGrp="1"/>
          </p:cNvSpPr>
          <p:nvPr>
            <p:ph type="dt" sz="half" idx="10"/>
          </p:nvPr>
        </p:nvSpPr>
        <p:spPr/>
        <p:txBody>
          <a:bodyPr/>
          <a:lstStyle/>
          <a:p>
            <a:fld id="{8C116A69-D32E-4264-B1C8-09574F9AF3E6}" type="datetime1">
              <a:rPr lang="en-US" smtClean="0"/>
              <a:t>2/21/2023</a:t>
            </a:fld>
            <a:endParaRPr lang="en-US"/>
          </a:p>
        </p:txBody>
      </p:sp>
      <p:sp>
        <p:nvSpPr>
          <p:cNvPr id="5" name="Footer Placeholder 4">
            <a:extLst>
              <a:ext uri="{FF2B5EF4-FFF2-40B4-BE49-F238E27FC236}">
                <a16:creationId xmlns:a16="http://schemas.microsoft.com/office/drawing/2014/main" id="{4AD7879D-E16B-C555-A499-C340E617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5D4EA-0987-ABEB-8520-AB2C421FCADD}"/>
              </a:ext>
            </a:extLst>
          </p:cNvPr>
          <p:cNvSpPr>
            <a:spLocks noGrp="1"/>
          </p:cNvSpPr>
          <p:nvPr>
            <p:ph type="sldNum" sz="quarter" idx="12"/>
          </p:nvPr>
        </p:nvSpPr>
        <p:spPr>
          <a:xfrm>
            <a:off x="9246316" y="6338284"/>
            <a:ext cx="2844800" cy="365125"/>
          </a:xfrm>
          <a:prstGeom prst="rect">
            <a:avLst/>
          </a:prstGeom>
        </p:spPr>
        <p:txBody>
          <a:bodyPr/>
          <a:lstStyle/>
          <a:p>
            <a:fld id="{262F2B28-A94D-40A6-B7EB-7330ADE7AC0E}" type="slidenum">
              <a:rPr lang="en-US" smtClean="0"/>
              <a:t>‹#›</a:t>
            </a:fld>
            <a:endParaRPr lang="en-US"/>
          </a:p>
        </p:txBody>
      </p:sp>
    </p:spTree>
    <p:extLst>
      <p:ext uri="{BB962C8B-B14F-4D97-AF65-F5344CB8AC3E}">
        <p14:creationId xmlns:p14="http://schemas.microsoft.com/office/powerpoint/2010/main" val="131265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AF9-CC13-9946-964C-77CB30D6A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E8E1F-CCE8-E046-9587-9B71DD7FFE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3CC4A-92C8-074C-B599-A0C7BCA33768}"/>
              </a:ext>
            </a:extLst>
          </p:cNvPr>
          <p:cNvSpPr>
            <a:spLocks noGrp="1"/>
          </p:cNvSpPr>
          <p:nvPr>
            <p:ph type="dt" sz="half" idx="10"/>
          </p:nvPr>
        </p:nvSpPr>
        <p:spPr/>
        <p:txBody>
          <a:bodyPr/>
          <a:lstStyle/>
          <a:p>
            <a:fld id="{C7D6FA5A-F216-6E41-8E72-9899430100D6}" type="datetime1">
              <a:rPr lang="en-US" smtClean="0"/>
              <a:t>2/21/2023</a:t>
            </a:fld>
            <a:endParaRPr lang="en-US"/>
          </a:p>
        </p:txBody>
      </p:sp>
      <p:sp>
        <p:nvSpPr>
          <p:cNvPr id="5" name="Footer Placeholder 4">
            <a:extLst>
              <a:ext uri="{FF2B5EF4-FFF2-40B4-BE49-F238E27FC236}">
                <a16:creationId xmlns:a16="http://schemas.microsoft.com/office/drawing/2014/main" id="{96A371FD-5E8E-1046-B972-69FFE7BBC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688E2-BE0C-AE45-BCBC-69E75ECA32BC}"/>
              </a:ext>
            </a:extLst>
          </p:cNvPr>
          <p:cNvSpPr>
            <a:spLocks noGrp="1"/>
          </p:cNvSpPr>
          <p:nvPr>
            <p:ph type="sldNum" sz="quarter" idx="12"/>
          </p:nvPr>
        </p:nvSpPr>
        <p:spPr>
          <a:xfrm>
            <a:off x="9448800" y="6417213"/>
            <a:ext cx="2743200" cy="365125"/>
          </a:xfrm>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48304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BE7F-5D86-564E-BC60-C91EA979F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BC104-F093-A14A-A5FF-B153BB226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35294-BEB6-E24F-B8CE-8E8B9193D004}"/>
              </a:ext>
            </a:extLst>
          </p:cNvPr>
          <p:cNvSpPr>
            <a:spLocks noGrp="1"/>
          </p:cNvSpPr>
          <p:nvPr>
            <p:ph type="dt" sz="half" idx="10"/>
          </p:nvPr>
        </p:nvSpPr>
        <p:spPr/>
        <p:txBody>
          <a:bodyPr/>
          <a:lstStyle/>
          <a:p>
            <a:fld id="{E64D4998-DC69-4147-A40F-69D2CB8CA82F}" type="datetime1">
              <a:rPr lang="en-US" smtClean="0"/>
              <a:t>2/21/2023</a:t>
            </a:fld>
            <a:endParaRPr lang="en-US"/>
          </a:p>
        </p:txBody>
      </p:sp>
      <p:sp>
        <p:nvSpPr>
          <p:cNvPr id="5" name="Footer Placeholder 4">
            <a:extLst>
              <a:ext uri="{FF2B5EF4-FFF2-40B4-BE49-F238E27FC236}">
                <a16:creationId xmlns:a16="http://schemas.microsoft.com/office/drawing/2014/main" id="{C733B500-5E4A-5A43-9650-A3B07D9FB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5F8E-0F13-4F4C-9D9F-8CF4B276C6D7}"/>
              </a:ext>
            </a:extLst>
          </p:cNvPr>
          <p:cNvSpPr>
            <a:spLocks noGrp="1"/>
          </p:cNvSpPr>
          <p:nvPr>
            <p:ph type="sldNum" sz="quarter" idx="12"/>
          </p:nvPr>
        </p:nvSpPr>
        <p:spPr>
          <a:xfrm>
            <a:off x="9430370" y="6406054"/>
            <a:ext cx="2743200" cy="365125"/>
          </a:xfrm>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147910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8F86-08FD-B242-A048-305D9254E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F409C-9AA0-CC44-910C-CA375C6BE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EAC19-249D-B342-AC14-FED83F138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BD7B79-D9AF-7F4A-A22A-D027DD0E1B4A}"/>
              </a:ext>
            </a:extLst>
          </p:cNvPr>
          <p:cNvSpPr>
            <a:spLocks noGrp="1"/>
          </p:cNvSpPr>
          <p:nvPr>
            <p:ph type="dt" sz="half" idx="10"/>
          </p:nvPr>
        </p:nvSpPr>
        <p:spPr/>
        <p:txBody>
          <a:bodyPr/>
          <a:lstStyle/>
          <a:p>
            <a:fld id="{2BD6A37E-3C63-2A4A-BF1F-AA3A7D7076D4}" type="datetime1">
              <a:rPr lang="en-US" smtClean="0"/>
              <a:t>2/21/2023</a:t>
            </a:fld>
            <a:endParaRPr lang="en-US"/>
          </a:p>
        </p:txBody>
      </p:sp>
      <p:sp>
        <p:nvSpPr>
          <p:cNvPr id="6" name="Footer Placeholder 5">
            <a:extLst>
              <a:ext uri="{FF2B5EF4-FFF2-40B4-BE49-F238E27FC236}">
                <a16:creationId xmlns:a16="http://schemas.microsoft.com/office/drawing/2014/main" id="{BB50BC10-C5F5-2F45-8267-1CFF8B0F1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34FFC-4C4D-634E-A33B-81F35E251D21}"/>
              </a:ext>
            </a:extLst>
          </p:cNvPr>
          <p:cNvSpPr>
            <a:spLocks noGrp="1"/>
          </p:cNvSpPr>
          <p:nvPr>
            <p:ph type="sldNum" sz="quarter" idx="12"/>
          </p:nvPr>
        </p:nvSpPr>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70522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6BF5-5C61-8C45-AB60-68EBF9C2D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E4BD5-BF55-2B43-9EFD-52D0618E4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978BE6-FBFF-8048-9D61-03910C2AC0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2CB9E-F39C-D441-8E41-9CA6FE90B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254C2-C778-8942-BF81-774DABEE4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4B98E3-EF93-EE48-B4DB-6C50A8708244}"/>
              </a:ext>
            </a:extLst>
          </p:cNvPr>
          <p:cNvSpPr>
            <a:spLocks noGrp="1"/>
          </p:cNvSpPr>
          <p:nvPr>
            <p:ph type="dt" sz="half" idx="10"/>
          </p:nvPr>
        </p:nvSpPr>
        <p:spPr/>
        <p:txBody>
          <a:bodyPr/>
          <a:lstStyle/>
          <a:p>
            <a:fld id="{DC7B9476-8260-7C4D-B877-A4411C51D263}" type="datetime1">
              <a:rPr lang="en-US" smtClean="0"/>
              <a:t>2/21/2023</a:t>
            </a:fld>
            <a:endParaRPr lang="en-US"/>
          </a:p>
        </p:txBody>
      </p:sp>
      <p:sp>
        <p:nvSpPr>
          <p:cNvPr id="8" name="Footer Placeholder 7">
            <a:extLst>
              <a:ext uri="{FF2B5EF4-FFF2-40B4-BE49-F238E27FC236}">
                <a16:creationId xmlns:a16="http://schemas.microsoft.com/office/drawing/2014/main" id="{04D6A6ED-7B31-1B4B-8CC7-6C2A5E064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5BFEA1-E19D-5746-BFCB-740F819D13C8}"/>
              </a:ext>
            </a:extLst>
          </p:cNvPr>
          <p:cNvSpPr>
            <a:spLocks noGrp="1"/>
          </p:cNvSpPr>
          <p:nvPr>
            <p:ph type="sldNum" sz="quarter" idx="12"/>
          </p:nvPr>
        </p:nvSpPr>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400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F950-2ADC-784B-96EA-43B69DE713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CF395-D929-E743-AA5C-B4157FB3A057}"/>
              </a:ext>
            </a:extLst>
          </p:cNvPr>
          <p:cNvSpPr>
            <a:spLocks noGrp="1"/>
          </p:cNvSpPr>
          <p:nvPr>
            <p:ph type="dt" sz="half" idx="10"/>
          </p:nvPr>
        </p:nvSpPr>
        <p:spPr/>
        <p:txBody>
          <a:bodyPr/>
          <a:lstStyle/>
          <a:p>
            <a:fld id="{AA4FAD86-5D25-B84C-A35F-ABF75DB9B74B}" type="datetime1">
              <a:rPr lang="en-US" smtClean="0"/>
              <a:t>2/21/2023</a:t>
            </a:fld>
            <a:endParaRPr lang="en-US"/>
          </a:p>
        </p:txBody>
      </p:sp>
      <p:sp>
        <p:nvSpPr>
          <p:cNvPr id="4" name="Footer Placeholder 3">
            <a:extLst>
              <a:ext uri="{FF2B5EF4-FFF2-40B4-BE49-F238E27FC236}">
                <a16:creationId xmlns:a16="http://schemas.microsoft.com/office/drawing/2014/main" id="{985939DC-5267-5041-933D-EC05347CD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27C4A-5660-1240-8E3C-97ED0A195F15}"/>
              </a:ext>
            </a:extLst>
          </p:cNvPr>
          <p:cNvSpPr>
            <a:spLocks noGrp="1"/>
          </p:cNvSpPr>
          <p:nvPr>
            <p:ph type="sldNum" sz="quarter" idx="12"/>
          </p:nvPr>
        </p:nvSpPr>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211689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A6F81-10D8-774D-A812-21F8B02C4343}"/>
              </a:ext>
            </a:extLst>
          </p:cNvPr>
          <p:cNvSpPr>
            <a:spLocks noGrp="1"/>
          </p:cNvSpPr>
          <p:nvPr>
            <p:ph type="dt" sz="half" idx="10"/>
          </p:nvPr>
        </p:nvSpPr>
        <p:spPr/>
        <p:txBody>
          <a:bodyPr/>
          <a:lstStyle/>
          <a:p>
            <a:fld id="{8D932989-93C0-3241-893C-AB0380E8352B}" type="datetime1">
              <a:rPr lang="en-US" smtClean="0"/>
              <a:t>2/21/2023</a:t>
            </a:fld>
            <a:endParaRPr lang="en-US"/>
          </a:p>
        </p:txBody>
      </p:sp>
      <p:sp>
        <p:nvSpPr>
          <p:cNvPr id="3" name="Footer Placeholder 2">
            <a:extLst>
              <a:ext uri="{FF2B5EF4-FFF2-40B4-BE49-F238E27FC236}">
                <a16:creationId xmlns:a16="http://schemas.microsoft.com/office/drawing/2014/main" id="{ED1CABA3-7897-3740-9D4F-9218D5F043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224F6E-1232-034F-ADCC-76B0C160ADBD}"/>
              </a:ext>
            </a:extLst>
          </p:cNvPr>
          <p:cNvSpPr>
            <a:spLocks noGrp="1"/>
          </p:cNvSpPr>
          <p:nvPr>
            <p:ph type="sldNum" sz="quarter" idx="12"/>
          </p:nvPr>
        </p:nvSpPr>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2997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B3C0-9F09-7540-A2C0-854712615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76591-2F8C-B443-8E0C-D0A58F17E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940EE9-5A44-9E4B-A7DF-FF909D6F6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D3B86-9475-764F-818E-D0BB9CA7D9BA}"/>
              </a:ext>
            </a:extLst>
          </p:cNvPr>
          <p:cNvSpPr>
            <a:spLocks noGrp="1"/>
          </p:cNvSpPr>
          <p:nvPr>
            <p:ph type="dt" sz="half" idx="10"/>
          </p:nvPr>
        </p:nvSpPr>
        <p:spPr/>
        <p:txBody>
          <a:bodyPr/>
          <a:lstStyle/>
          <a:p>
            <a:fld id="{0DE4F754-5A41-384A-850A-533B5FE57937}" type="datetime1">
              <a:rPr lang="en-US" smtClean="0"/>
              <a:t>2/21/2023</a:t>
            </a:fld>
            <a:endParaRPr lang="en-US"/>
          </a:p>
        </p:txBody>
      </p:sp>
      <p:sp>
        <p:nvSpPr>
          <p:cNvPr id="6" name="Footer Placeholder 5">
            <a:extLst>
              <a:ext uri="{FF2B5EF4-FFF2-40B4-BE49-F238E27FC236}">
                <a16:creationId xmlns:a16="http://schemas.microsoft.com/office/drawing/2014/main" id="{096C2915-DA28-0C48-BDB3-D2B70098E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035C9-43B7-CE45-B886-B2D20DA74801}"/>
              </a:ext>
            </a:extLst>
          </p:cNvPr>
          <p:cNvSpPr>
            <a:spLocks noGrp="1"/>
          </p:cNvSpPr>
          <p:nvPr>
            <p:ph type="sldNum" sz="quarter" idx="12"/>
          </p:nvPr>
        </p:nvSpPr>
        <p:spPr>
          <a:xfrm>
            <a:off x="9448800" y="6406054"/>
            <a:ext cx="2743200" cy="365125"/>
          </a:xfrm>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6872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7E73-4761-7D44-B508-4E38123EE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B2F99-9F00-224F-B390-6BD0CD088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1C0CBD9-9BC7-4745-B7D1-A0ED86D9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36E01-E7C1-4946-8D06-5C7FD30C50A5}"/>
              </a:ext>
            </a:extLst>
          </p:cNvPr>
          <p:cNvSpPr>
            <a:spLocks noGrp="1"/>
          </p:cNvSpPr>
          <p:nvPr>
            <p:ph type="dt" sz="half" idx="10"/>
          </p:nvPr>
        </p:nvSpPr>
        <p:spPr/>
        <p:txBody>
          <a:bodyPr/>
          <a:lstStyle/>
          <a:p>
            <a:fld id="{C2532D9E-6E9D-424C-8524-3ED2BED07ADE}" type="datetime1">
              <a:rPr lang="en-US" smtClean="0"/>
              <a:t>2/21/2023</a:t>
            </a:fld>
            <a:endParaRPr lang="en-US"/>
          </a:p>
        </p:txBody>
      </p:sp>
      <p:sp>
        <p:nvSpPr>
          <p:cNvPr id="6" name="Footer Placeholder 5">
            <a:extLst>
              <a:ext uri="{FF2B5EF4-FFF2-40B4-BE49-F238E27FC236}">
                <a16:creationId xmlns:a16="http://schemas.microsoft.com/office/drawing/2014/main" id="{C395004E-4E0C-2F43-A5F0-3177C73C5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02469-6C16-6043-BB74-72A28A7C261F}"/>
              </a:ext>
            </a:extLst>
          </p:cNvPr>
          <p:cNvSpPr>
            <a:spLocks noGrp="1"/>
          </p:cNvSpPr>
          <p:nvPr>
            <p:ph type="sldNum" sz="quarter" idx="12"/>
          </p:nvPr>
        </p:nvSpPr>
        <p:spPr>
          <a:xfrm>
            <a:off x="9448800" y="6417213"/>
            <a:ext cx="2743200" cy="365125"/>
          </a:xfrm>
        </p:spPr>
        <p:txBody>
          <a:bodyPr/>
          <a:lstStyle/>
          <a:p>
            <a:fld id="{5F0AE9AC-5E4C-884B-AF04-C7DF07DB3BF8}" type="slidenum">
              <a:rPr lang="en-US" smtClean="0"/>
              <a:t>‹#›</a:t>
            </a:fld>
            <a:endParaRPr lang="en-US"/>
          </a:p>
        </p:txBody>
      </p:sp>
    </p:spTree>
    <p:extLst>
      <p:ext uri="{BB962C8B-B14F-4D97-AF65-F5344CB8AC3E}">
        <p14:creationId xmlns:p14="http://schemas.microsoft.com/office/powerpoint/2010/main" val="95949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7B674C-DB76-5747-A418-990D8CD09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3CE1D9-6603-0540-81CC-76E36418B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C7A18-5435-0345-BDEC-EDC6ABB68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9BECC-9126-644B-9E16-C4F04EE7FBB8}" type="datetime1">
              <a:rPr lang="en-US" smtClean="0"/>
              <a:t>2/21/2023</a:t>
            </a:fld>
            <a:endParaRPr lang="en-US"/>
          </a:p>
        </p:txBody>
      </p:sp>
      <p:sp>
        <p:nvSpPr>
          <p:cNvPr id="5" name="Footer Placeholder 4">
            <a:extLst>
              <a:ext uri="{FF2B5EF4-FFF2-40B4-BE49-F238E27FC236}">
                <a16:creationId xmlns:a16="http://schemas.microsoft.com/office/drawing/2014/main" id="{310C1CE3-E9F6-5342-8205-5F3CC4211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419A72-2D2E-9D4B-ABF5-ED081348389F}"/>
              </a:ext>
            </a:extLst>
          </p:cNvPr>
          <p:cNvSpPr>
            <a:spLocks noGrp="1"/>
          </p:cNvSpPr>
          <p:nvPr>
            <p:ph type="sldNum" sz="quarter" idx="4"/>
          </p:nvPr>
        </p:nvSpPr>
        <p:spPr>
          <a:xfrm>
            <a:off x="9448800" y="630598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AE9AC-5E4C-884B-AF04-C7DF07DB3BF8}" type="slidenum">
              <a:rPr lang="en-US" smtClean="0"/>
              <a:t>‹#›</a:t>
            </a:fld>
            <a:endParaRPr lang="en-US"/>
          </a:p>
        </p:txBody>
      </p:sp>
      <p:grpSp>
        <p:nvGrpSpPr>
          <p:cNvPr id="7" name="Group 6">
            <a:extLst>
              <a:ext uri="{FF2B5EF4-FFF2-40B4-BE49-F238E27FC236}">
                <a16:creationId xmlns:a16="http://schemas.microsoft.com/office/drawing/2014/main" id="{BE719DBA-208D-ED4F-A182-42F0F0970C67}"/>
              </a:ext>
            </a:extLst>
          </p:cNvPr>
          <p:cNvGrpSpPr/>
          <p:nvPr userDrawn="1"/>
        </p:nvGrpSpPr>
        <p:grpSpPr>
          <a:xfrm>
            <a:off x="11415995" y="6334420"/>
            <a:ext cx="654832" cy="286663"/>
            <a:chOff x="11415995" y="6334420"/>
            <a:chExt cx="654832" cy="286663"/>
          </a:xfrm>
        </p:grpSpPr>
        <p:sp>
          <p:nvSpPr>
            <p:cNvPr id="8" name="Text Box 15">
              <a:extLst>
                <a:ext uri="{FF2B5EF4-FFF2-40B4-BE49-F238E27FC236}">
                  <a16:creationId xmlns:a16="http://schemas.microsoft.com/office/drawing/2014/main" id="{9CFE569A-CB78-4A4F-9C96-DDA69A1A52FC}"/>
                </a:ext>
              </a:extLst>
            </p:cNvPr>
            <p:cNvSpPr txBox="1">
              <a:spLocks noChangeArrowheads="1"/>
            </p:cNvSpPr>
            <p:nvPr userDrawn="1"/>
          </p:nvSpPr>
          <p:spPr bwMode="auto">
            <a:xfrm>
              <a:off x="11664427" y="6334420"/>
              <a:ext cx="4064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200" b="1">
                  <a:solidFill>
                    <a:srgbClr val="1C4464"/>
                  </a:solidFill>
                  <a:cs typeface="Arial" charset="0"/>
                </a:rPr>
                <a:t>®</a:t>
              </a:r>
            </a:p>
          </p:txBody>
        </p:sp>
        <p:grpSp>
          <p:nvGrpSpPr>
            <p:cNvPr id="9" name="Group 9">
              <a:extLst>
                <a:ext uri="{FF2B5EF4-FFF2-40B4-BE49-F238E27FC236}">
                  <a16:creationId xmlns:a16="http://schemas.microsoft.com/office/drawing/2014/main" id="{684058E2-0422-CC46-BBFF-93D2F5A9A5C6}"/>
                </a:ext>
              </a:extLst>
            </p:cNvPr>
            <p:cNvGrpSpPr>
              <a:grpSpLocks noChangeAspect="1"/>
            </p:cNvGrpSpPr>
            <p:nvPr userDrawn="1"/>
          </p:nvGrpSpPr>
          <p:grpSpPr bwMode="auto">
            <a:xfrm>
              <a:off x="11415995" y="6433758"/>
              <a:ext cx="327025" cy="187325"/>
              <a:chOff x="816" y="864"/>
              <a:chExt cx="4560" cy="2602"/>
            </a:xfrm>
          </p:grpSpPr>
          <p:sp>
            <p:nvSpPr>
              <p:cNvPr id="10" name="Rectangle 10">
                <a:extLst>
                  <a:ext uri="{FF2B5EF4-FFF2-40B4-BE49-F238E27FC236}">
                    <a16:creationId xmlns:a16="http://schemas.microsoft.com/office/drawing/2014/main" id="{1147FF3B-0A33-024B-8A2D-C468D1A87794}"/>
                  </a:ext>
                </a:extLst>
              </p:cNvPr>
              <p:cNvSpPr>
                <a:spLocks noChangeAspect="1" noChangeArrowheads="1"/>
              </p:cNvSpPr>
              <p:nvPr/>
            </p:nvSpPr>
            <p:spPr bwMode="auto">
              <a:xfrm>
                <a:off x="816" y="2541"/>
                <a:ext cx="4560" cy="925"/>
              </a:xfrm>
              <a:prstGeom prst="rect">
                <a:avLst/>
              </a:prstGeom>
              <a:solidFill>
                <a:srgbClr val="1F4C6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350"/>
              </a:p>
            </p:txBody>
          </p:sp>
          <p:sp>
            <p:nvSpPr>
              <p:cNvPr id="11" name="Freeform 11">
                <a:extLst>
                  <a:ext uri="{FF2B5EF4-FFF2-40B4-BE49-F238E27FC236}">
                    <a16:creationId xmlns:a16="http://schemas.microsoft.com/office/drawing/2014/main" id="{742330BA-50D0-2048-9E12-E4344C8B84DC}"/>
                  </a:ext>
                </a:extLst>
              </p:cNvPr>
              <p:cNvSpPr>
                <a:spLocks noChangeAspect="1"/>
              </p:cNvSpPr>
              <p:nvPr/>
            </p:nvSpPr>
            <p:spPr bwMode="auto">
              <a:xfrm>
                <a:off x="816" y="864"/>
                <a:ext cx="4538" cy="1522"/>
              </a:xfrm>
              <a:custGeom>
                <a:avLst/>
                <a:gdLst>
                  <a:gd name="T0" fmla="*/ 198 w 4536"/>
                  <a:gd name="T1" fmla="*/ 1324 h 1526"/>
                  <a:gd name="T2" fmla="*/ 378 w 4536"/>
                  <a:gd name="T3" fmla="*/ 1175 h 1526"/>
                  <a:gd name="T4" fmla="*/ 570 w 4536"/>
                  <a:gd name="T5" fmla="*/ 1056 h 1526"/>
                  <a:gd name="T6" fmla="*/ 759 w 4536"/>
                  <a:gd name="T7" fmla="*/ 968 h 1526"/>
                  <a:gd name="T8" fmla="*/ 942 w 4536"/>
                  <a:gd name="T9" fmla="*/ 923 h 1526"/>
                  <a:gd name="T10" fmla="*/ 1139 w 4536"/>
                  <a:gd name="T11" fmla="*/ 912 h 1526"/>
                  <a:gd name="T12" fmla="*/ 1346 w 4536"/>
                  <a:gd name="T13" fmla="*/ 923 h 1526"/>
                  <a:gd name="T14" fmla="*/ 1556 w 4536"/>
                  <a:gd name="T15" fmla="*/ 968 h 1526"/>
                  <a:gd name="T16" fmla="*/ 1863 w 4536"/>
                  <a:gd name="T17" fmla="*/ 1052 h 1526"/>
                  <a:gd name="T18" fmla="*/ 2246 w 4536"/>
                  <a:gd name="T19" fmla="*/ 1186 h 1526"/>
                  <a:gd name="T20" fmla="*/ 2664 w 4536"/>
                  <a:gd name="T21" fmla="*/ 1332 h 1526"/>
                  <a:gd name="T22" fmla="*/ 2963 w 4536"/>
                  <a:gd name="T23" fmla="*/ 1425 h 1526"/>
                  <a:gd name="T24" fmla="*/ 3186 w 4536"/>
                  <a:gd name="T25" fmla="*/ 1478 h 1526"/>
                  <a:gd name="T26" fmla="*/ 3362 w 4536"/>
                  <a:gd name="T27" fmla="*/ 1502 h 1526"/>
                  <a:gd name="T28" fmla="*/ 3591 w 4536"/>
                  <a:gd name="T29" fmla="*/ 1505 h 1526"/>
                  <a:gd name="T30" fmla="*/ 3798 w 4536"/>
                  <a:gd name="T31" fmla="*/ 1472 h 1526"/>
                  <a:gd name="T32" fmla="*/ 4001 w 4536"/>
                  <a:gd name="T33" fmla="*/ 1415 h 1526"/>
                  <a:gd name="T34" fmla="*/ 4170 w 4536"/>
                  <a:gd name="T35" fmla="*/ 1341 h 1526"/>
                  <a:gd name="T36" fmla="*/ 4323 w 4536"/>
                  <a:gd name="T37" fmla="*/ 1242 h 1526"/>
                  <a:gd name="T38" fmla="*/ 4446 w 4536"/>
                  <a:gd name="T39" fmla="*/ 1106 h 1526"/>
                  <a:gd name="T40" fmla="*/ 4536 w 4536"/>
                  <a:gd name="T41" fmla="*/ 928 h 1526"/>
                  <a:gd name="T42" fmla="*/ 4370 w 4536"/>
                  <a:gd name="T43" fmla="*/ 183 h 1526"/>
                  <a:gd name="T44" fmla="*/ 4161 w 4536"/>
                  <a:gd name="T45" fmla="*/ 401 h 1526"/>
                  <a:gd name="T46" fmla="*/ 4023 w 4536"/>
                  <a:gd name="T47" fmla="*/ 513 h 1526"/>
                  <a:gd name="T48" fmla="*/ 3860 w 4536"/>
                  <a:gd name="T49" fmla="*/ 584 h 1526"/>
                  <a:gd name="T50" fmla="*/ 3683 w 4536"/>
                  <a:gd name="T51" fmla="*/ 618 h 1526"/>
                  <a:gd name="T52" fmla="*/ 3522 w 4536"/>
                  <a:gd name="T53" fmla="*/ 629 h 1526"/>
                  <a:gd name="T54" fmla="*/ 3368 w 4536"/>
                  <a:gd name="T55" fmla="*/ 618 h 1526"/>
                  <a:gd name="T56" fmla="*/ 3189 w 4536"/>
                  <a:gd name="T57" fmla="*/ 590 h 1526"/>
                  <a:gd name="T58" fmla="*/ 2960 w 4536"/>
                  <a:gd name="T59" fmla="*/ 526 h 1526"/>
                  <a:gd name="T60" fmla="*/ 2675 w 4536"/>
                  <a:gd name="T61" fmla="*/ 431 h 1526"/>
                  <a:gd name="T62" fmla="*/ 2364 w 4536"/>
                  <a:gd name="T63" fmla="*/ 321 h 1526"/>
                  <a:gd name="T64" fmla="*/ 2072 w 4536"/>
                  <a:gd name="T65" fmla="*/ 221 h 1526"/>
                  <a:gd name="T66" fmla="*/ 1833 w 4536"/>
                  <a:gd name="T67" fmla="*/ 146 h 1526"/>
                  <a:gd name="T68" fmla="*/ 1635 w 4536"/>
                  <a:gd name="T69" fmla="*/ 89 h 1526"/>
                  <a:gd name="T70" fmla="*/ 1452 w 4536"/>
                  <a:gd name="T71" fmla="*/ 45 h 1526"/>
                  <a:gd name="T72" fmla="*/ 1271 w 4536"/>
                  <a:gd name="T73" fmla="*/ 20 h 1526"/>
                  <a:gd name="T74" fmla="*/ 1067 w 4536"/>
                  <a:gd name="T75" fmla="*/ 9 h 1526"/>
                  <a:gd name="T76" fmla="*/ 902 w 4536"/>
                  <a:gd name="T77" fmla="*/ 26 h 1526"/>
                  <a:gd name="T78" fmla="*/ 704 w 4536"/>
                  <a:gd name="T79" fmla="*/ 81 h 1526"/>
                  <a:gd name="T80" fmla="*/ 510 w 4536"/>
                  <a:gd name="T81" fmla="*/ 177 h 1526"/>
                  <a:gd name="T82" fmla="*/ 279 w 4536"/>
                  <a:gd name="T83" fmla="*/ 350 h 1526"/>
                  <a:gd name="T84" fmla="*/ 0 w 4536"/>
                  <a:gd name="T85" fmla="*/ 64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6" h="1526">
                    <a:moveTo>
                      <a:pt x="0" y="1526"/>
                    </a:moveTo>
                    <a:lnTo>
                      <a:pt x="134" y="1386"/>
                    </a:lnTo>
                    <a:lnTo>
                      <a:pt x="198" y="1324"/>
                    </a:lnTo>
                    <a:lnTo>
                      <a:pt x="267" y="1262"/>
                    </a:lnTo>
                    <a:lnTo>
                      <a:pt x="327" y="1214"/>
                    </a:lnTo>
                    <a:lnTo>
                      <a:pt x="378" y="1175"/>
                    </a:lnTo>
                    <a:lnTo>
                      <a:pt x="441" y="1133"/>
                    </a:lnTo>
                    <a:lnTo>
                      <a:pt x="509" y="1089"/>
                    </a:lnTo>
                    <a:lnTo>
                      <a:pt x="570" y="1056"/>
                    </a:lnTo>
                    <a:lnTo>
                      <a:pt x="629" y="1025"/>
                    </a:lnTo>
                    <a:lnTo>
                      <a:pt x="692" y="995"/>
                    </a:lnTo>
                    <a:lnTo>
                      <a:pt x="759" y="968"/>
                    </a:lnTo>
                    <a:lnTo>
                      <a:pt x="825" y="945"/>
                    </a:lnTo>
                    <a:lnTo>
                      <a:pt x="885" y="932"/>
                    </a:lnTo>
                    <a:lnTo>
                      <a:pt x="942" y="923"/>
                    </a:lnTo>
                    <a:lnTo>
                      <a:pt x="1011" y="915"/>
                    </a:lnTo>
                    <a:lnTo>
                      <a:pt x="1074" y="912"/>
                    </a:lnTo>
                    <a:lnTo>
                      <a:pt x="1139" y="912"/>
                    </a:lnTo>
                    <a:lnTo>
                      <a:pt x="1209" y="914"/>
                    </a:lnTo>
                    <a:lnTo>
                      <a:pt x="1287" y="917"/>
                    </a:lnTo>
                    <a:lnTo>
                      <a:pt x="1346" y="923"/>
                    </a:lnTo>
                    <a:lnTo>
                      <a:pt x="1409" y="933"/>
                    </a:lnTo>
                    <a:lnTo>
                      <a:pt x="1482" y="950"/>
                    </a:lnTo>
                    <a:lnTo>
                      <a:pt x="1556" y="968"/>
                    </a:lnTo>
                    <a:lnTo>
                      <a:pt x="1650" y="990"/>
                    </a:lnTo>
                    <a:lnTo>
                      <a:pt x="1760" y="1019"/>
                    </a:lnTo>
                    <a:lnTo>
                      <a:pt x="1863" y="1052"/>
                    </a:lnTo>
                    <a:lnTo>
                      <a:pt x="1972" y="1088"/>
                    </a:lnTo>
                    <a:lnTo>
                      <a:pt x="2090" y="1128"/>
                    </a:lnTo>
                    <a:lnTo>
                      <a:pt x="2246" y="1186"/>
                    </a:lnTo>
                    <a:lnTo>
                      <a:pt x="2402" y="1242"/>
                    </a:lnTo>
                    <a:lnTo>
                      <a:pt x="2536" y="1289"/>
                    </a:lnTo>
                    <a:lnTo>
                      <a:pt x="2664" y="1332"/>
                    </a:lnTo>
                    <a:lnTo>
                      <a:pt x="2774" y="1368"/>
                    </a:lnTo>
                    <a:lnTo>
                      <a:pt x="2873" y="1398"/>
                    </a:lnTo>
                    <a:lnTo>
                      <a:pt x="2963" y="1425"/>
                    </a:lnTo>
                    <a:lnTo>
                      <a:pt x="3048" y="1446"/>
                    </a:lnTo>
                    <a:lnTo>
                      <a:pt x="3126" y="1464"/>
                    </a:lnTo>
                    <a:lnTo>
                      <a:pt x="3186" y="1478"/>
                    </a:lnTo>
                    <a:lnTo>
                      <a:pt x="3243" y="1487"/>
                    </a:lnTo>
                    <a:lnTo>
                      <a:pt x="3299" y="1494"/>
                    </a:lnTo>
                    <a:lnTo>
                      <a:pt x="3362" y="1502"/>
                    </a:lnTo>
                    <a:lnTo>
                      <a:pt x="3444" y="1508"/>
                    </a:lnTo>
                    <a:lnTo>
                      <a:pt x="3518" y="1508"/>
                    </a:lnTo>
                    <a:lnTo>
                      <a:pt x="3591" y="1505"/>
                    </a:lnTo>
                    <a:lnTo>
                      <a:pt x="3665" y="1497"/>
                    </a:lnTo>
                    <a:lnTo>
                      <a:pt x="3740" y="1484"/>
                    </a:lnTo>
                    <a:lnTo>
                      <a:pt x="3798" y="1472"/>
                    </a:lnTo>
                    <a:lnTo>
                      <a:pt x="3880" y="1452"/>
                    </a:lnTo>
                    <a:lnTo>
                      <a:pt x="3948" y="1432"/>
                    </a:lnTo>
                    <a:lnTo>
                      <a:pt x="4001" y="1415"/>
                    </a:lnTo>
                    <a:lnTo>
                      <a:pt x="4056" y="1394"/>
                    </a:lnTo>
                    <a:lnTo>
                      <a:pt x="4112" y="1370"/>
                    </a:lnTo>
                    <a:lnTo>
                      <a:pt x="4170" y="1341"/>
                    </a:lnTo>
                    <a:lnTo>
                      <a:pt x="4232" y="1307"/>
                    </a:lnTo>
                    <a:lnTo>
                      <a:pt x="4275" y="1275"/>
                    </a:lnTo>
                    <a:lnTo>
                      <a:pt x="4323" y="1242"/>
                    </a:lnTo>
                    <a:lnTo>
                      <a:pt x="4364" y="1205"/>
                    </a:lnTo>
                    <a:lnTo>
                      <a:pt x="4410" y="1155"/>
                    </a:lnTo>
                    <a:lnTo>
                      <a:pt x="4446" y="1106"/>
                    </a:lnTo>
                    <a:lnTo>
                      <a:pt x="4481" y="1056"/>
                    </a:lnTo>
                    <a:lnTo>
                      <a:pt x="4511" y="995"/>
                    </a:lnTo>
                    <a:lnTo>
                      <a:pt x="4536" y="928"/>
                    </a:lnTo>
                    <a:lnTo>
                      <a:pt x="4536" y="0"/>
                    </a:lnTo>
                    <a:lnTo>
                      <a:pt x="4446" y="99"/>
                    </a:lnTo>
                    <a:lnTo>
                      <a:pt x="4370" y="183"/>
                    </a:lnTo>
                    <a:lnTo>
                      <a:pt x="4293" y="263"/>
                    </a:lnTo>
                    <a:lnTo>
                      <a:pt x="4227" y="335"/>
                    </a:lnTo>
                    <a:lnTo>
                      <a:pt x="4161" y="401"/>
                    </a:lnTo>
                    <a:lnTo>
                      <a:pt x="4116" y="441"/>
                    </a:lnTo>
                    <a:lnTo>
                      <a:pt x="4074" y="477"/>
                    </a:lnTo>
                    <a:lnTo>
                      <a:pt x="4023" y="513"/>
                    </a:lnTo>
                    <a:lnTo>
                      <a:pt x="3971" y="542"/>
                    </a:lnTo>
                    <a:lnTo>
                      <a:pt x="3918" y="564"/>
                    </a:lnTo>
                    <a:lnTo>
                      <a:pt x="3860" y="584"/>
                    </a:lnTo>
                    <a:lnTo>
                      <a:pt x="3800" y="599"/>
                    </a:lnTo>
                    <a:lnTo>
                      <a:pt x="3741" y="609"/>
                    </a:lnTo>
                    <a:lnTo>
                      <a:pt x="3683" y="618"/>
                    </a:lnTo>
                    <a:lnTo>
                      <a:pt x="3630" y="623"/>
                    </a:lnTo>
                    <a:lnTo>
                      <a:pt x="3579" y="626"/>
                    </a:lnTo>
                    <a:lnTo>
                      <a:pt x="3522" y="629"/>
                    </a:lnTo>
                    <a:lnTo>
                      <a:pt x="3468" y="627"/>
                    </a:lnTo>
                    <a:lnTo>
                      <a:pt x="3417" y="624"/>
                    </a:lnTo>
                    <a:lnTo>
                      <a:pt x="3368" y="618"/>
                    </a:lnTo>
                    <a:lnTo>
                      <a:pt x="3315" y="612"/>
                    </a:lnTo>
                    <a:lnTo>
                      <a:pt x="3251" y="602"/>
                    </a:lnTo>
                    <a:lnTo>
                      <a:pt x="3189" y="590"/>
                    </a:lnTo>
                    <a:lnTo>
                      <a:pt x="3119" y="572"/>
                    </a:lnTo>
                    <a:lnTo>
                      <a:pt x="3038" y="549"/>
                    </a:lnTo>
                    <a:lnTo>
                      <a:pt x="2960" y="526"/>
                    </a:lnTo>
                    <a:lnTo>
                      <a:pt x="2867" y="497"/>
                    </a:lnTo>
                    <a:lnTo>
                      <a:pt x="2771" y="465"/>
                    </a:lnTo>
                    <a:lnTo>
                      <a:pt x="2675" y="431"/>
                    </a:lnTo>
                    <a:lnTo>
                      <a:pt x="2568" y="393"/>
                    </a:lnTo>
                    <a:lnTo>
                      <a:pt x="2459" y="354"/>
                    </a:lnTo>
                    <a:lnTo>
                      <a:pt x="2364" y="321"/>
                    </a:lnTo>
                    <a:lnTo>
                      <a:pt x="2258" y="284"/>
                    </a:lnTo>
                    <a:lnTo>
                      <a:pt x="2159" y="249"/>
                    </a:lnTo>
                    <a:lnTo>
                      <a:pt x="2072" y="221"/>
                    </a:lnTo>
                    <a:lnTo>
                      <a:pt x="1986" y="194"/>
                    </a:lnTo>
                    <a:lnTo>
                      <a:pt x="1896" y="165"/>
                    </a:lnTo>
                    <a:lnTo>
                      <a:pt x="1833" y="146"/>
                    </a:lnTo>
                    <a:lnTo>
                      <a:pt x="1767" y="126"/>
                    </a:lnTo>
                    <a:lnTo>
                      <a:pt x="1701" y="107"/>
                    </a:lnTo>
                    <a:lnTo>
                      <a:pt x="1635" y="89"/>
                    </a:lnTo>
                    <a:lnTo>
                      <a:pt x="1571" y="72"/>
                    </a:lnTo>
                    <a:lnTo>
                      <a:pt x="1511" y="57"/>
                    </a:lnTo>
                    <a:lnTo>
                      <a:pt x="1452" y="45"/>
                    </a:lnTo>
                    <a:lnTo>
                      <a:pt x="1389" y="35"/>
                    </a:lnTo>
                    <a:lnTo>
                      <a:pt x="1337" y="27"/>
                    </a:lnTo>
                    <a:lnTo>
                      <a:pt x="1271" y="20"/>
                    </a:lnTo>
                    <a:lnTo>
                      <a:pt x="1199" y="15"/>
                    </a:lnTo>
                    <a:lnTo>
                      <a:pt x="1139" y="11"/>
                    </a:lnTo>
                    <a:lnTo>
                      <a:pt x="1067" y="9"/>
                    </a:lnTo>
                    <a:lnTo>
                      <a:pt x="1014" y="12"/>
                    </a:lnTo>
                    <a:lnTo>
                      <a:pt x="960" y="17"/>
                    </a:lnTo>
                    <a:lnTo>
                      <a:pt x="902" y="26"/>
                    </a:lnTo>
                    <a:lnTo>
                      <a:pt x="842" y="41"/>
                    </a:lnTo>
                    <a:lnTo>
                      <a:pt x="776" y="57"/>
                    </a:lnTo>
                    <a:lnTo>
                      <a:pt x="704" y="81"/>
                    </a:lnTo>
                    <a:lnTo>
                      <a:pt x="636" y="111"/>
                    </a:lnTo>
                    <a:lnTo>
                      <a:pt x="573" y="141"/>
                    </a:lnTo>
                    <a:lnTo>
                      <a:pt x="510" y="177"/>
                    </a:lnTo>
                    <a:lnTo>
                      <a:pt x="441" y="224"/>
                    </a:lnTo>
                    <a:lnTo>
                      <a:pt x="363" y="279"/>
                    </a:lnTo>
                    <a:lnTo>
                      <a:pt x="279" y="350"/>
                    </a:lnTo>
                    <a:lnTo>
                      <a:pt x="192" y="429"/>
                    </a:lnTo>
                    <a:lnTo>
                      <a:pt x="104" y="516"/>
                    </a:lnTo>
                    <a:lnTo>
                      <a:pt x="0" y="640"/>
                    </a:lnTo>
                    <a:lnTo>
                      <a:pt x="0" y="1526"/>
                    </a:lnTo>
                    <a:close/>
                  </a:path>
                </a:pathLst>
              </a:custGeom>
              <a:solidFill>
                <a:srgbClr val="1F4C6F"/>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txBody>
              <a:bodyPr/>
              <a:lstStyle/>
              <a:p>
                <a:pPr>
                  <a:defRPr/>
                </a:pPr>
                <a:endParaRPr lang="en-US" sz="1350">
                  <a:cs typeface="Arial" charset="0"/>
                </a:endParaRPr>
              </a:p>
            </p:txBody>
          </p:sp>
        </p:grpSp>
      </p:grpSp>
    </p:spTree>
    <p:extLst>
      <p:ext uri="{BB962C8B-B14F-4D97-AF65-F5344CB8AC3E}">
        <p14:creationId xmlns:p14="http://schemas.microsoft.com/office/powerpoint/2010/main" val="4514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rgbClr val="1C446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44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44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44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44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44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63B409-A7C1-5E4A-9F16-FAAA64D5478B}"/>
              </a:ext>
            </a:extLst>
          </p:cNvPr>
          <p:cNvSpPr>
            <a:spLocks noGrp="1"/>
          </p:cNvSpPr>
          <p:nvPr>
            <p:ph type="subTitle" idx="1"/>
          </p:nvPr>
        </p:nvSpPr>
        <p:spPr>
          <a:xfrm>
            <a:off x="1523999" y="4501221"/>
            <a:ext cx="9144000" cy="1655762"/>
          </a:xfrm>
        </p:spPr>
        <p:txBody>
          <a:bodyPr anchor="b">
            <a:normAutofit fontScale="77500" lnSpcReduction="20000"/>
          </a:bodyPr>
          <a:lstStyle/>
          <a:p>
            <a:endParaRPr lang="en-US" dirty="0">
              <a:latin typeface="Arial" panose="020B0604020202020204" pitchFamily="34" charset="0"/>
              <a:cs typeface="Arial" panose="020B0604020202020204" pitchFamily="34" charset="0"/>
            </a:endParaRPr>
          </a:p>
          <a:p>
            <a:r>
              <a:rPr lang="en-US" dirty="0"/>
              <a:t>David J. Hackett</a:t>
            </a:r>
          </a:p>
          <a:p>
            <a:r>
              <a:rPr lang="en-US" dirty="0"/>
              <a:t>Chairman</a:t>
            </a:r>
          </a:p>
          <a:p>
            <a:r>
              <a:rPr lang="en-US" dirty="0">
                <a:latin typeface="Arial" panose="020B0604020202020204" pitchFamily="34" charset="0"/>
                <a:cs typeface="Arial" panose="020B0604020202020204" pitchFamily="34" charset="0"/>
              </a:rPr>
              <a:t>Stillwater Associates LLC</a:t>
            </a:r>
          </a:p>
          <a:p>
            <a:r>
              <a:rPr lang="en-US" dirty="0">
                <a:latin typeface="Arial" panose="020B0604020202020204" pitchFamily="34" charset="0"/>
                <a:cs typeface="Arial" panose="020B0604020202020204" pitchFamily="34" charset="0"/>
              </a:rPr>
              <a:t>February 22, 2023</a:t>
            </a:r>
          </a:p>
        </p:txBody>
      </p:sp>
      <p:sp>
        <p:nvSpPr>
          <p:cNvPr id="6" name="Title 1">
            <a:extLst>
              <a:ext uri="{FF2B5EF4-FFF2-40B4-BE49-F238E27FC236}">
                <a16:creationId xmlns:a16="http://schemas.microsoft.com/office/drawing/2014/main" id="{063E3962-D5D5-D475-C0E6-1E003EB218F9}"/>
              </a:ext>
            </a:extLst>
          </p:cNvPr>
          <p:cNvSpPr>
            <a:spLocks noGrp="1"/>
          </p:cNvSpPr>
          <p:nvPr>
            <p:ph type="ctrTitle"/>
          </p:nvPr>
        </p:nvSpPr>
        <p:spPr>
          <a:xfrm>
            <a:off x="1588007" y="747017"/>
            <a:ext cx="9466967" cy="3219523"/>
          </a:xfrm>
        </p:spPr>
        <p:txBody>
          <a:bodyPr>
            <a:normAutofit fontScale="90000"/>
          </a:bodyPr>
          <a:lstStyle/>
          <a:p>
            <a:r>
              <a:rPr lang="en-US" sz="4000" dirty="0"/>
              <a:t>California Senate Committee on Energy, Utilities and Communications</a:t>
            </a:r>
            <a:br>
              <a:rPr lang="en-US" sz="4000" dirty="0"/>
            </a:br>
            <a:r>
              <a:rPr lang="en-US" sz="4000" dirty="0"/>
              <a:t>Informational Hearing</a:t>
            </a:r>
            <a:br>
              <a:rPr lang="en-US" sz="4000" dirty="0"/>
            </a:br>
            <a:r>
              <a:rPr lang="en-US" sz="4000" dirty="0"/>
              <a:t>“Petroleum Windfall Profits Penalty: </a:t>
            </a:r>
            <a:br>
              <a:rPr lang="en-US" sz="4000" dirty="0"/>
            </a:br>
            <a:r>
              <a:rPr lang="en-US" sz="4000" dirty="0"/>
              <a:t>Will Californians get relief at the gas pump?”</a:t>
            </a:r>
            <a:endParaRPr lang="en-US" sz="4000" dirty="0">
              <a:latin typeface="Arial"/>
              <a:cs typeface="Arial"/>
            </a:endParaRPr>
          </a:p>
        </p:txBody>
      </p:sp>
    </p:spTree>
    <p:extLst>
      <p:ext uri="{BB962C8B-B14F-4D97-AF65-F5344CB8AC3E}">
        <p14:creationId xmlns:p14="http://schemas.microsoft.com/office/powerpoint/2010/main" val="225873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1AA6-BC79-2E46-A54F-A4A4CD0CEE2B}"/>
              </a:ext>
            </a:extLst>
          </p:cNvPr>
          <p:cNvSpPr>
            <a:spLocks noGrp="1"/>
          </p:cNvSpPr>
          <p:nvPr>
            <p:ph type="title"/>
          </p:nvPr>
        </p:nvSpPr>
        <p:spPr>
          <a:xfrm>
            <a:off x="1847626" y="744247"/>
            <a:ext cx="8972774" cy="1377054"/>
          </a:xfrm>
        </p:spPr>
        <p:txBody>
          <a:bodyPr>
            <a:normAutofit/>
          </a:bodyPr>
          <a:lstStyle/>
          <a:p>
            <a:pPr algn="ctr"/>
            <a:r>
              <a:rPr lang="en-US" sz="3800" dirty="0"/>
              <a:t>When California gasoline prices spike, everyone wants to know why</a:t>
            </a:r>
          </a:p>
        </p:txBody>
      </p:sp>
      <p:sp>
        <p:nvSpPr>
          <p:cNvPr id="4" name="Slide Number Placeholder 3">
            <a:extLst>
              <a:ext uri="{FF2B5EF4-FFF2-40B4-BE49-F238E27FC236}">
                <a16:creationId xmlns:a16="http://schemas.microsoft.com/office/drawing/2014/main" id="{E368C13C-D862-8F4D-A58D-7BC4693A1F88}"/>
              </a:ext>
            </a:extLst>
          </p:cNvPr>
          <p:cNvSpPr>
            <a:spLocks noGrp="1"/>
          </p:cNvSpPr>
          <p:nvPr>
            <p:ph type="sldNum" sz="quarter" idx="12"/>
          </p:nvPr>
        </p:nvSpPr>
        <p:spPr/>
        <p:txBody>
          <a:bodyPr/>
          <a:lstStyle/>
          <a:p>
            <a:fld id="{5F0AE9AC-5E4C-884B-AF04-C7DF07DB3BF8}" type="slidenum">
              <a:rPr lang="en-US" smtClean="0"/>
              <a:t>1</a:t>
            </a:fld>
            <a:endParaRPr lang="en-US"/>
          </a:p>
        </p:txBody>
      </p:sp>
      <p:pic>
        <p:nvPicPr>
          <p:cNvPr id="5" name="Picture 4">
            <a:extLst>
              <a:ext uri="{FF2B5EF4-FFF2-40B4-BE49-F238E27FC236}">
                <a16:creationId xmlns:a16="http://schemas.microsoft.com/office/drawing/2014/main" id="{6FD5A270-D055-DA57-A33D-D0BD2D899024}"/>
              </a:ext>
            </a:extLst>
          </p:cNvPr>
          <p:cNvPicPr>
            <a:picLocks noChangeAspect="1"/>
          </p:cNvPicPr>
          <p:nvPr/>
        </p:nvPicPr>
        <p:blipFill>
          <a:blip r:embed="rId3"/>
          <a:stretch>
            <a:fillRect/>
          </a:stretch>
        </p:blipFill>
        <p:spPr>
          <a:xfrm>
            <a:off x="2864446" y="2773597"/>
            <a:ext cx="3145829" cy="2422874"/>
          </a:xfrm>
          <a:prstGeom prst="rect">
            <a:avLst/>
          </a:prstGeom>
        </p:spPr>
      </p:pic>
      <p:pic>
        <p:nvPicPr>
          <p:cNvPr id="6" name="Picture 5">
            <a:extLst>
              <a:ext uri="{FF2B5EF4-FFF2-40B4-BE49-F238E27FC236}">
                <a16:creationId xmlns:a16="http://schemas.microsoft.com/office/drawing/2014/main" id="{9BC90718-F808-7CC9-6A7C-7175891922E0}"/>
              </a:ext>
            </a:extLst>
          </p:cNvPr>
          <p:cNvPicPr>
            <a:picLocks noChangeAspect="1"/>
          </p:cNvPicPr>
          <p:nvPr/>
        </p:nvPicPr>
        <p:blipFill>
          <a:blip r:embed="rId4"/>
          <a:stretch>
            <a:fillRect/>
          </a:stretch>
        </p:blipFill>
        <p:spPr>
          <a:xfrm>
            <a:off x="6096000" y="2687339"/>
            <a:ext cx="3132560" cy="2514599"/>
          </a:xfrm>
          <a:prstGeom prst="rect">
            <a:avLst/>
          </a:prstGeom>
        </p:spPr>
      </p:pic>
      <p:sp>
        <p:nvSpPr>
          <p:cNvPr id="7" name="TextBox 6">
            <a:extLst>
              <a:ext uri="{FF2B5EF4-FFF2-40B4-BE49-F238E27FC236}">
                <a16:creationId xmlns:a16="http://schemas.microsoft.com/office/drawing/2014/main" id="{B6279ADA-96D0-D6D0-E953-5770814024B7}"/>
              </a:ext>
            </a:extLst>
          </p:cNvPr>
          <p:cNvSpPr txBox="1"/>
          <p:nvPr/>
        </p:nvSpPr>
        <p:spPr>
          <a:xfrm>
            <a:off x="2895600" y="5196471"/>
            <a:ext cx="1306768"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San Francisco Examiner</a:t>
            </a:r>
          </a:p>
        </p:txBody>
      </p:sp>
      <p:sp>
        <p:nvSpPr>
          <p:cNvPr id="8" name="TextBox 7">
            <a:extLst>
              <a:ext uri="{FF2B5EF4-FFF2-40B4-BE49-F238E27FC236}">
                <a16:creationId xmlns:a16="http://schemas.microsoft.com/office/drawing/2014/main" id="{591E4375-85E3-C5EC-6164-215E04B7573B}"/>
              </a:ext>
            </a:extLst>
          </p:cNvPr>
          <p:cNvSpPr txBox="1"/>
          <p:nvPr/>
        </p:nvSpPr>
        <p:spPr>
          <a:xfrm>
            <a:off x="6096001" y="5196470"/>
            <a:ext cx="1061509" cy="21544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Los Angeles Times</a:t>
            </a:r>
          </a:p>
        </p:txBody>
      </p:sp>
    </p:spTree>
    <p:extLst>
      <p:ext uri="{BB962C8B-B14F-4D97-AF65-F5344CB8AC3E}">
        <p14:creationId xmlns:p14="http://schemas.microsoft.com/office/powerpoint/2010/main" val="60429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B64A-506E-2037-D499-F9E79993F0B3}"/>
              </a:ext>
            </a:extLst>
          </p:cNvPr>
          <p:cNvSpPr>
            <a:spLocks noGrp="1"/>
          </p:cNvSpPr>
          <p:nvPr>
            <p:ph type="title"/>
          </p:nvPr>
        </p:nvSpPr>
        <p:spPr/>
        <p:txBody>
          <a:bodyPr>
            <a:normAutofit fontScale="90000"/>
          </a:bodyPr>
          <a:lstStyle/>
          <a:p>
            <a:pPr algn="ctr"/>
            <a:r>
              <a:rPr lang="en-US" b="0" i="0" u="none" strike="noStrike" baseline="0" dirty="0">
                <a:latin typeface="Arial" panose="020B0604020202020204" pitchFamily="34" charset="0"/>
                <a:cs typeface="Arial" panose="020B0604020202020204" pitchFamily="34" charset="0"/>
              </a:rPr>
              <a:t>What to do about gasoline supply and price today and through the energy transition?</a:t>
            </a:r>
          </a:p>
        </p:txBody>
      </p:sp>
      <p:sp>
        <p:nvSpPr>
          <p:cNvPr id="4" name="Slide Number Placeholder 3">
            <a:extLst>
              <a:ext uri="{FF2B5EF4-FFF2-40B4-BE49-F238E27FC236}">
                <a16:creationId xmlns:a16="http://schemas.microsoft.com/office/drawing/2014/main" id="{AA1C431F-65C4-46F9-9AB0-E8312DB3A1B7}"/>
              </a:ext>
            </a:extLst>
          </p:cNvPr>
          <p:cNvSpPr>
            <a:spLocks noGrp="1"/>
          </p:cNvSpPr>
          <p:nvPr>
            <p:ph type="sldNum" sz="quarter" idx="12"/>
          </p:nvPr>
        </p:nvSpPr>
        <p:spPr/>
        <p:txBody>
          <a:bodyPr/>
          <a:lstStyle/>
          <a:p>
            <a:pPr algn="r"/>
            <a:fld id="{262F2B28-A94D-40A6-B7EB-7330ADE7AC0E}" type="slidenum">
              <a:rPr lang="en-US" smtClean="0"/>
              <a:pPr algn="r"/>
              <a:t>2</a:t>
            </a:fld>
            <a:endParaRPr lang="en-US"/>
          </a:p>
        </p:txBody>
      </p:sp>
      <p:pic>
        <p:nvPicPr>
          <p:cNvPr id="5" name="Picture 4">
            <a:extLst>
              <a:ext uri="{FF2B5EF4-FFF2-40B4-BE49-F238E27FC236}">
                <a16:creationId xmlns:a16="http://schemas.microsoft.com/office/drawing/2014/main" id="{52B909A1-51E9-CDBA-CC5A-6197046B2A44}"/>
              </a:ext>
            </a:extLst>
          </p:cNvPr>
          <p:cNvPicPr>
            <a:picLocks noChangeAspect="1"/>
          </p:cNvPicPr>
          <p:nvPr/>
        </p:nvPicPr>
        <p:blipFill>
          <a:blip r:embed="rId3"/>
          <a:stretch>
            <a:fillRect/>
          </a:stretch>
        </p:blipFill>
        <p:spPr>
          <a:xfrm>
            <a:off x="4633912" y="2737806"/>
            <a:ext cx="2924175" cy="1714500"/>
          </a:xfrm>
          <a:prstGeom prst="rect">
            <a:avLst/>
          </a:prstGeom>
        </p:spPr>
      </p:pic>
    </p:spTree>
    <p:extLst>
      <p:ext uri="{BB962C8B-B14F-4D97-AF65-F5344CB8AC3E}">
        <p14:creationId xmlns:p14="http://schemas.microsoft.com/office/powerpoint/2010/main" val="396556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BB9D8-6D3B-33E7-7DF3-D81E3EAC04F9}"/>
              </a:ext>
            </a:extLst>
          </p:cNvPr>
          <p:cNvSpPr>
            <a:spLocks noGrp="1"/>
          </p:cNvSpPr>
          <p:nvPr>
            <p:ph type="title"/>
          </p:nvPr>
        </p:nvSpPr>
        <p:spPr/>
        <p:txBody>
          <a:bodyPr/>
          <a:lstStyle/>
          <a:p>
            <a:r>
              <a:rPr lang="en-US" dirty="0"/>
              <a:t>What are the Big Issues here?</a:t>
            </a:r>
          </a:p>
        </p:txBody>
      </p:sp>
      <p:sp>
        <p:nvSpPr>
          <p:cNvPr id="6" name="Content Placeholder 5">
            <a:extLst>
              <a:ext uri="{FF2B5EF4-FFF2-40B4-BE49-F238E27FC236}">
                <a16:creationId xmlns:a16="http://schemas.microsoft.com/office/drawing/2014/main" id="{7CB6F9B6-6956-7D6A-010D-ABC528F4E81C}"/>
              </a:ext>
            </a:extLst>
          </p:cNvPr>
          <p:cNvSpPr>
            <a:spLocks noGrp="1"/>
          </p:cNvSpPr>
          <p:nvPr>
            <p:ph idx="1"/>
          </p:nvPr>
        </p:nvSpPr>
        <p:spPr>
          <a:xfrm>
            <a:off x="838200" y="2141537"/>
            <a:ext cx="10515600" cy="4351338"/>
          </a:xfrm>
        </p:spPr>
        <p:txBody>
          <a:bodyPr>
            <a:normAutofit/>
          </a:bodyPr>
          <a:lstStyle/>
          <a:p>
            <a:pPr marL="514350" indent="-514350">
              <a:buFont typeface="+mj-lt"/>
              <a:buAutoNum type="arabicPeriod"/>
            </a:pPr>
            <a:r>
              <a:rPr lang="en-US" dirty="0"/>
              <a:t>Why are gas prices so high? </a:t>
            </a:r>
          </a:p>
          <a:p>
            <a:pPr marL="514350" indent="-514350">
              <a:buFont typeface="+mj-lt"/>
              <a:buAutoNum type="arabicPeriod"/>
            </a:pPr>
            <a:r>
              <a:rPr lang="en-US" dirty="0"/>
              <a:t>What should we be doing about that?  </a:t>
            </a:r>
          </a:p>
          <a:p>
            <a:pPr marL="514350" indent="-514350">
              <a:buFont typeface="+mj-lt"/>
              <a:buAutoNum type="arabicPeriod"/>
            </a:pPr>
            <a:r>
              <a:rPr lang="en-US" dirty="0"/>
              <a:t>Are price controls like the Windfall Profits Penalty effective? </a:t>
            </a:r>
          </a:p>
        </p:txBody>
      </p:sp>
      <p:sp>
        <p:nvSpPr>
          <p:cNvPr id="4" name="Slide Number Placeholder 3">
            <a:extLst>
              <a:ext uri="{FF2B5EF4-FFF2-40B4-BE49-F238E27FC236}">
                <a16:creationId xmlns:a16="http://schemas.microsoft.com/office/drawing/2014/main" id="{EBBBAC0B-97DE-2527-654F-FAF13BBE9101}"/>
              </a:ext>
            </a:extLst>
          </p:cNvPr>
          <p:cNvSpPr>
            <a:spLocks noGrp="1"/>
          </p:cNvSpPr>
          <p:nvPr>
            <p:ph type="sldNum" sz="quarter" idx="12"/>
          </p:nvPr>
        </p:nvSpPr>
        <p:spPr/>
        <p:txBody>
          <a:bodyPr/>
          <a:lstStyle/>
          <a:p>
            <a:fld id="{262F2B28-A94D-40A6-B7EB-7330ADE7AC0E}" type="slidenum">
              <a:rPr lang="en-US" smtClean="0"/>
              <a:t>3</a:t>
            </a:fld>
            <a:endParaRPr lang="en-US"/>
          </a:p>
        </p:txBody>
      </p:sp>
    </p:spTree>
    <p:extLst>
      <p:ext uri="{BB962C8B-B14F-4D97-AF65-F5344CB8AC3E}">
        <p14:creationId xmlns:p14="http://schemas.microsoft.com/office/powerpoint/2010/main" val="11418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4A20-716D-44CF-9C00-3980B34A6387}"/>
              </a:ext>
            </a:extLst>
          </p:cNvPr>
          <p:cNvSpPr>
            <a:spLocks noGrp="1"/>
          </p:cNvSpPr>
          <p:nvPr>
            <p:ph type="title"/>
          </p:nvPr>
        </p:nvSpPr>
        <p:spPr>
          <a:xfrm>
            <a:off x="229801" y="872367"/>
            <a:ext cx="5045676" cy="3034857"/>
          </a:xfrm>
        </p:spPr>
        <p:txBody>
          <a:bodyPr vert="horz" lIns="91440" tIns="45720" rIns="91440" bIns="45720" rtlCol="0" anchor="b">
            <a:normAutofit/>
          </a:bodyPr>
          <a:lstStyle/>
          <a:p>
            <a:r>
              <a:rPr lang="en-US" sz="3600" dirty="0">
                <a:solidFill>
                  <a:srgbClr val="FFFFFF"/>
                </a:solidFill>
              </a:rPr>
              <a:t>What caused high oil prices in California in 2022</a:t>
            </a:r>
            <a:r>
              <a:rPr lang="en-US" sz="3600" kern="1200" dirty="0">
                <a:solidFill>
                  <a:srgbClr val="FFFFFF"/>
                </a:solidFill>
              </a:rPr>
              <a:t>?</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55B74A-A48C-4EB2-8068-5FC7F385069D}"/>
              </a:ext>
            </a:extLst>
          </p:cNvPr>
          <p:cNvSpPr>
            <a:spLocks noGrp="1"/>
          </p:cNvSpPr>
          <p:nvPr>
            <p:ph type="sldNum" sz="quarter" idx="12"/>
          </p:nvPr>
        </p:nvSpPr>
        <p:spPr>
          <a:xfrm>
            <a:off x="11169630" y="6356350"/>
            <a:ext cx="862263" cy="365125"/>
          </a:xfrm>
        </p:spPr>
        <p:txBody>
          <a:bodyPr vert="horz" lIns="91440" tIns="45720" rIns="91440" bIns="45720" rtlCol="0" anchor="ctr">
            <a:normAutofit/>
          </a:bodyPr>
          <a:lstStyle/>
          <a:p>
            <a:pPr>
              <a:spcAft>
                <a:spcPts val="600"/>
              </a:spcAft>
            </a:pPr>
            <a:fld id="{5F0AE9AC-5E4C-884B-AF04-C7DF07DB3BF8}" type="slidenum">
              <a:rPr lang="en-US" smtClean="0"/>
              <a:pPr>
                <a:spcAft>
                  <a:spcPts val="600"/>
                </a:spcAft>
              </a:pPr>
              <a:t>4</a:t>
            </a:fld>
            <a:endParaRPr lang="en-US"/>
          </a:p>
        </p:txBody>
      </p:sp>
      <p:sp>
        <p:nvSpPr>
          <p:cNvPr id="6" name="Rectangle 5">
            <a:extLst>
              <a:ext uri="{FF2B5EF4-FFF2-40B4-BE49-F238E27FC236}">
                <a16:creationId xmlns:a16="http://schemas.microsoft.com/office/drawing/2014/main" id="{A5743859-D562-8843-AF73-6F83333ABE8E}"/>
              </a:ext>
            </a:extLst>
          </p:cNvPr>
          <p:cNvSpPr/>
          <p:nvPr/>
        </p:nvSpPr>
        <p:spPr>
          <a:xfrm>
            <a:off x="8831943" y="1095828"/>
            <a:ext cx="943428" cy="35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2ABE9B0-23F2-8587-DD8E-EBD1B51855DC}"/>
              </a:ext>
            </a:extLst>
          </p:cNvPr>
          <p:cNvSpPr txBox="1"/>
          <p:nvPr/>
        </p:nvSpPr>
        <p:spPr>
          <a:xfrm>
            <a:off x="5671963" y="5382419"/>
            <a:ext cx="5611546"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EIA</a:t>
            </a:r>
          </a:p>
          <a:p>
            <a:r>
              <a:rPr lang="en-US" sz="8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3CD25F4-31EB-0818-09AC-3CE08EE92CB7}"/>
              </a:ext>
            </a:extLst>
          </p:cNvPr>
          <p:cNvSpPr txBox="1"/>
          <p:nvPr/>
        </p:nvSpPr>
        <p:spPr>
          <a:xfrm>
            <a:off x="303421" y="4166641"/>
            <a:ext cx="5275477" cy="1569660"/>
          </a:xfrm>
          <a:prstGeom prst="rect">
            <a:avLst/>
          </a:prstGeom>
          <a:noFill/>
        </p:spPr>
        <p:txBody>
          <a:bodyPr wrap="square" rtlCol="0">
            <a:spAutoFit/>
          </a:bodyPr>
          <a:lstStyle/>
          <a:p>
            <a:r>
              <a:rPr lang="en-US" sz="3200" dirty="0">
                <a:solidFill>
                  <a:srgbClr val="FFFFFF"/>
                </a:solidFill>
                <a:latin typeface="Arial" panose="020B0604020202020204" pitchFamily="34" charset="0"/>
                <a:cs typeface="Arial" panose="020B0604020202020204" pitchFamily="34" charset="0"/>
              </a:rPr>
              <a:t>Covid &amp; the </a:t>
            </a:r>
            <a:r>
              <a:rPr lang="en-US" sz="3200">
                <a:solidFill>
                  <a:srgbClr val="FFFFFF"/>
                </a:solidFill>
                <a:latin typeface="Arial" panose="020B0604020202020204" pitchFamily="34" charset="0"/>
                <a:cs typeface="Arial" panose="020B0604020202020204" pitchFamily="34" charset="0"/>
              </a:rPr>
              <a:t>Ukraine war, </a:t>
            </a:r>
            <a:r>
              <a:rPr lang="en-US" sz="3200" dirty="0">
                <a:solidFill>
                  <a:srgbClr val="FFFFFF"/>
                </a:solidFill>
                <a:latin typeface="Arial" panose="020B0604020202020204" pitchFamily="34" charset="0"/>
                <a:cs typeface="Arial" panose="020B0604020202020204" pitchFamily="34" charset="0"/>
              </a:rPr>
              <a:t>combined with refinery problems.</a:t>
            </a:r>
            <a:endParaRPr lang="en-US" sz="3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B854279-4E8D-29D4-E4A7-CDDD2059A589}"/>
              </a:ext>
            </a:extLst>
          </p:cNvPr>
          <p:cNvPicPr>
            <a:picLocks noChangeAspect="1"/>
          </p:cNvPicPr>
          <p:nvPr/>
        </p:nvPicPr>
        <p:blipFill>
          <a:blip r:embed="rId3"/>
          <a:stretch>
            <a:fillRect/>
          </a:stretch>
        </p:blipFill>
        <p:spPr>
          <a:xfrm>
            <a:off x="5578898" y="973385"/>
            <a:ext cx="6064547" cy="4409034"/>
          </a:xfrm>
          <a:prstGeom prst="rect">
            <a:avLst/>
          </a:prstGeom>
        </p:spPr>
      </p:pic>
    </p:spTree>
    <p:extLst>
      <p:ext uri="{BB962C8B-B14F-4D97-AF65-F5344CB8AC3E}">
        <p14:creationId xmlns:p14="http://schemas.microsoft.com/office/powerpoint/2010/main" val="221093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4A20-716D-44CF-9C00-3980B34A6387}"/>
              </a:ext>
            </a:extLst>
          </p:cNvPr>
          <p:cNvSpPr>
            <a:spLocks noGrp="1"/>
          </p:cNvSpPr>
          <p:nvPr>
            <p:ph type="title"/>
          </p:nvPr>
        </p:nvSpPr>
        <p:spPr>
          <a:xfrm>
            <a:off x="229801" y="872367"/>
            <a:ext cx="5045676" cy="3034857"/>
          </a:xfrm>
        </p:spPr>
        <p:txBody>
          <a:bodyPr vert="horz" lIns="91440" tIns="45720" rIns="91440" bIns="45720" rtlCol="0" anchor="b">
            <a:normAutofit/>
          </a:bodyPr>
          <a:lstStyle/>
          <a:p>
            <a:r>
              <a:rPr lang="en-US" sz="3600" kern="1200" dirty="0">
                <a:solidFill>
                  <a:srgbClr val="FFFFFF"/>
                </a:solidFill>
              </a:rPr>
              <a:t>What are the recommendations to prevent spikes and reduce gasoline prices?</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55B74A-A48C-4EB2-8068-5FC7F385069D}"/>
              </a:ext>
            </a:extLst>
          </p:cNvPr>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spcAft>
                <a:spcPts val="600"/>
              </a:spcAft>
            </a:pPr>
            <a:fld id="{5F0AE9AC-5E4C-884B-AF04-C7DF07DB3BF8}" type="slidenum">
              <a:rPr lang="en-US" dirty="0" smtClean="0"/>
              <a:pPr>
                <a:spcAft>
                  <a:spcPts val="600"/>
                </a:spcAft>
              </a:pPr>
              <a:t>5</a:t>
            </a:fld>
            <a:endParaRPr lang="en-US"/>
          </a:p>
        </p:txBody>
      </p:sp>
      <p:sp>
        <p:nvSpPr>
          <p:cNvPr id="6" name="Rectangle 5">
            <a:extLst>
              <a:ext uri="{FF2B5EF4-FFF2-40B4-BE49-F238E27FC236}">
                <a16:creationId xmlns:a16="http://schemas.microsoft.com/office/drawing/2014/main" id="{A5743859-D562-8843-AF73-6F83333ABE8E}"/>
              </a:ext>
            </a:extLst>
          </p:cNvPr>
          <p:cNvSpPr/>
          <p:nvPr/>
        </p:nvSpPr>
        <p:spPr>
          <a:xfrm>
            <a:off x="8831943" y="1095828"/>
            <a:ext cx="943428" cy="35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6B9E67-8004-F511-9B9A-8052E5E18209}"/>
              </a:ext>
            </a:extLst>
          </p:cNvPr>
          <p:cNvSpPr txBox="1"/>
          <p:nvPr/>
        </p:nvSpPr>
        <p:spPr>
          <a:xfrm>
            <a:off x="303422" y="4166641"/>
            <a:ext cx="4564549" cy="1077218"/>
          </a:xfrm>
          <a:prstGeom prst="rect">
            <a:avLst/>
          </a:prstGeom>
          <a:noFill/>
        </p:spPr>
        <p:txBody>
          <a:bodyPr wrap="square" rtlCol="0">
            <a:spAutoFit/>
          </a:bodyPr>
          <a:lstStyle/>
          <a:p>
            <a:r>
              <a:rPr lang="en-US" sz="3200" dirty="0">
                <a:solidFill>
                  <a:srgbClr val="FFFFFF"/>
                </a:solidFill>
                <a:latin typeface="Arial" panose="020B0604020202020204" pitchFamily="34" charset="0"/>
                <a:cs typeface="Arial" panose="020B0604020202020204" pitchFamily="34" charset="0"/>
              </a:rPr>
              <a:t>There are two basic issues.</a:t>
            </a:r>
            <a:endParaRPr lang="en-US"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6BFAAF-F12F-0703-9B2A-F4637DECD62D}"/>
              </a:ext>
            </a:extLst>
          </p:cNvPr>
          <p:cNvSpPr txBox="1"/>
          <p:nvPr/>
        </p:nvSpPr>
        <p:spPr>
          <a:xfrm>
            <a:off x="5468548" y="2828834"/>
            <a:ext cx="6493651" cy="1200329"/>
          </a:xfrm>
          <a:prstGeom prst="rect">
            <a:avLst/>
          </a:prstGeom>
          <a:noFill/>
        </p:spPr>
        <p:txBody>
          <a:bodyPr wrap="square" rtlCol="0">
            <a:spAutoFit/>
          </a:bodyPr>
          <a:lstStyle/>
          <a:p>
            <a:pPr marL="630238" indent="-623888">
              <a:buFont typeface="+mj-lt"/>
              <a:buAutoNum type="arabicPeriod"/>
            </a:pPr>
            <a:r>
              <a:rPr lang="en-US" sz="3600" dirty="0">
                <a:solidFill>
                  <a:srgbClr val="1C4464"/>
                </a:solidFill>
                <a:latin typeface="Arial" panose="020B0604020202020204" pitchFamily="34" charset="0"/>
                <a:cs typeface="Arial" panose="020B0604020202020204" pitchFamily="34" charset="0"/>
              </a:rPr>
              <a:t>Supply Driven Price Spikes</a:t>
            </a:r>
          </a:p>
          <a:p>
            <a:pPr marL="630238" indent="-623888">
              <a:buFont typeface="+mj-lt"/>
              <a:buAutoNum type="arabicPeriod"/>
            </a:pPr>
            <a:r>
              <a:rPr lang="en-US" sz="3600" dirty="0">
                <a:solidFill>
                  <a:srgbClr val="1C4464"/>
                </a:solidFill>
                <a:latin typeface="Arial" panose="020B0604020202020204" pitchFamily="34" charset="0"/>
                <a:cs typeface="Arial" panose="020B0604020202020204" pitchFamily="34" charset="0"/>
              </a:rPr>
              <a:t>Ongoing high retail prices</a:t>
            </a:r>
          </a:p>
        </p:txBody>
      </p:sp>
    </p:spTree>
    <p:extLst>
      <p:ext uri="{BB962C8B-B14F-4D97-AF65-F5344CB8AC3E}">
        <p14:creationId xmlns:p14="http://schemas.microsoft.com/office/powerpoint/2010/main" val="288196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4A20-716D-44CF-9C00-3980B34A6387}"/>
              </a:ext>
            </a:extLst>
          </p:cNvPr>
          <p:cNvSpPr>
            <a:spLocks noGrp="1"/>
          </p:cNvSpPr>
          <p:nvPr>
            <p:ph type="title"/>
          </p:nvPr>
        </p:nvSpPr>
        <p:spPr>
          <a:xfrm>
            <a:off x="229801" y="872367"/>
            <a:ext cx="5045676" cy="3034857"/>
          </a:xfrm>
        </p:spPr>
        <p:txBody>
          <a:bodyPr vert="horz" lIns="91440" tIns="45720" rIns="91440" bIns="45720" rtlCol="0" anchor="b">
            <a:normAutofit/>
          </a:bodyPr>
          <a:lstStyle/>
          <a:p>
            <a:r>
              <a:rPr lang="en-US" sz="3600" kern="1200" dirty="0">
                <a:solidFill>
                  <a:srgbClr val="FFFFFF"/>
                </a:solidFill>
              </a:rPr>
              <a:t>What needs to be considered in the transition study?</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55B74A-A48C-4EB2-8068-5FC7F385069D}"/>
              </a:ext>
            </a:extLst>
          </p:cNvPr>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spcAft>
                <a:spcPts val="600"/>
              </a:spcAft>
            </a:pPr>
            <a:fld id="{5F0AE9AC-5E4C-884B-AF04-C7DF07DB3BF8}" type="slidenum">
              <a:rPr lang="en-US" dirty="0" smtClean="0"/>
              <a:pPr>
                <a:spcAft>
                  <a:spcPts val="600"/>
                </a:spcAft>
              </a:pPr>
              <a:t>6</a:t>
            </a:fld>
            <a:endParaRPr lang="en-US"/>
          </a:p>
        </p:txBody>
      </p:sp>
      <p:sp>
        <p:nvSpPr>
          <p:cNvPr id="6" name="Rectangle 5">
            <a:extLst>
              <a:ext uri="{FF2B5EF4-FFF2-40B4-BE49-F238E27FC236}">
                <a16:creationId xmlns:a16="http://schemas.microsoft.com/office/drawing/2014/main" id="{A5743859-D562-8843-AF73-6F83333ABE8E}"/>
              </a:ext>
            </a:extLst>
          </p:cNvPr>
          <p:cNvSpPr/>
          <p:nvPr/>
        </p:nvSpPr>
        <p:spPr>
          <a:xfrm>
            <a:off x="8831943" y="1095828"/>
            <a:ext cx="943428" cy="35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237609-1AEE-1519-1E7D-2F4312F5F8CD}"/>
              </a:ext>
            </a:extLst>
          </p:cNvPr>
          <p:cNvSpPr txBox="1"/>
          <p:nvPr/>
        </p:nvSpPr>
        <p:spPr>
          <a:xfrm>
            <a:off x="303422" y="4166641"/>
            <a:ext cx="4564549" cy="1569660"/>
          </a:xfrm>
          <a:prstGeom prst="rect">
            <a:avLst/>
          </a:prstGeom>
          <a:noFill/>
        </p:spPr>
        <p:txBody>
          <a:bodyPr wrap="square" rtlCol="0">
            <a:spAutoFit/>
          </a:bodyPr>
          <a:lstStyle/>
          <a:p>
            <a:r>
              <a:rPr lang="en-US" sz="3200" dirty="0">
                <a:solidFill>
                  <a:srgbClr val="FFFFFF"/>
                </a:solidFill>
                <a:latin typeface="Arial" panose="020B0604020202020204" pitchFamily="34" charset="0"/>
                <a:cs typeface="Arial" panose="020B0604020202020204" pitchFamily="34" charset="0"/>
              </a:rPr>
              <a:t>This is an historic shift from oil &amp; gas to electricity</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6CB22F-A4A7-67F0-52B8-AD5811403254}"/>
              </a:ext>
            </a:extLst>
          </p:cNvPr>
          <p:cNvSpPr txBox="1"/>
          <p:nvPr/>
        </p:nvSpPr>
        <p:spPr>
          <a:xfrm>
            <a:off x="5698349" y="889843"/>
            <a:ext cx="6309679" cy="5078313"/>
          </a:xfrm>
          <a:prstGeom prst="rect">
            <a:avLst/>
          </a:prstGeom>
          <a:noFill/>
        </p:spPr>
        <p:txBody>
          <a:bodyPr wrap="square" rtlCol="0">
            <a:spAutoFit/>
          </a:bodyPr>
          <a:lstStyle/>
          <a:p>
            <a:r>
              <a:rPr lang="en-US" sz="3600" dirty="0">
                <a:solidFill>
                  <a:srgbClr val="1C4464"/>
                </a:solidFill>
                <a:latin typeface="Arial" panose="020B0604020202020204" pitchFamily="34" charset="0"/>
                <a:cs typeface="Arial" panose="020B0604020202020204" pitchFamily="34" charset="0"/>
              </a:rPr>
              <a:t>What will it take to shift all the energy in the oil and gas pipelines to the wire?</a:t>
            </a:r>
          </a:p>
          <a:p>
            <a:endParaRPr lang="en-US" sz="3600" dirty="0">
              <a:solidFill>
                <a:srgbClr val="1C4464"/>
              </a:solidFill>
              <a:latin typeface="Arial" panose="020B0604020202020204" pitchFamily="34" charset="0"/>
              <a:cs typeface="Arial" panose="020B0604020202020204" pitchFamily="34" charset="0"/>
            </a:endParaRPr>
          </a:p>
          <a:p>
            <a:r>
              <a:rPr lang="en-US" sz="3600" dirty="0">
                <a:solidFill>
                  <a:srgbClr val="1C4464"/>
                </a:solidFill>
                <a:latin typeface="Arial" panose="020B0604020202020204" pitchFamily="34" charset="0"/>
                <a:cs typeface="Arial" panose="020B0604020202020204" pitchFamily="34" charset="0"/>
              </a:rPr>
              <a:t>We don’t think anyone really knows.</a:t>
            </a:r>
          </a:p>
          <a:p>
            <a:endParaRPr lang="en-US" sz="3600" dirty="0">
              <a:solidFill>
                <a:srgbClr val="1C4464"/>
              </a:solidFill>
              <a:latin typeface="Arial" panose="020B0604020202020204" pitchFamily="34" charset="0"/>
              <a:cs typeface="Arial" panose="020B0604020202020204" pitchFamily="34" charset="0"/>
            </a:endParaRPr>
          </a:p>
          <a:p>
            <a:r>
              <a:rPr lang="en-US" sz="3600" dirty="0">
                <a:solidFill>
                  <a:srgbClr val="1C4464"/>
                </a:solidFill>
                <a:latin typeface="Arial" panose="020B0604020202020204" pitchFamily="34" charset="0"/>
                <a:cs typeface="Arial" panose="020B0604020202020204" pitchFamily="34" charset="0"/>
              </a:rPr>
              <a:t>We can’t afford to get it wrong.</a:t>
            </a:r>
          </a:p>
        </p:txBody>
      </p:sp>
    </p:spTree>
    <p:extLst>
      <p:ext uri="{BB962C8B-B14F-4D97-AF65-F5344CB8AC3E}">
        <p14:creationId xmlns:p14="http://schemas.microsoft.com/office/powerpoint/2010/main" val="149510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4A20-716D-44CF-9C00-3980B34A6387}"/>
              </a:ext>
            </a:extLst>
          </p:cNvPr>
          <p:cNvSpPr>
            <a:spLocks noGrp="1"/>
          </p:cNvSpPr>
          <p:nvPr>
            <p:ph type="title"/>
          </p:nvPr>
        </p:nvSpPr>
        <p:spPr>
          <a:xfrm>
            <a:off x="229801" y="872367"/>
            <a:ext cx="5045676" cy="3034857"/>
          </a:xfrm>
        </p:spPr>
        <p:txBody>
          <a:bodyPr vert="horz" lIns="91440" tIns="45720" rIns="91440" bIns="45720" rtlCol="0" anchor="b">
            <a:normAutofit/>
          </a:bodyPr>
          <a:lstStyle/>
          <a:p>
            <a:r>
              <a:rPr lang="en-US" sz="3600" kern="1200" dirty="0">
                <a:solidFill>
                  <a:srgbClr val="FFFFFF"/>
                </a:solidFill>
              </a:rPr>
              <a:t>What about the Windfall Profits Penalty?</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55B74A-A48C-4EB2-8068-5FC7F385069D}"/>
              </a:ext>
            </a:extLst>
          </p:cNvPr>
          <p:cNvSpPr>
            <a:spLocks noGrp="1"/>
          </p:cNvSpPr>
          <p:nvPr>
            <p:ph type="sldNum" sz="quarter" idx="12"/>
          </p:nvPr>
        </p:nvSpPr>
        <p:spPr>
          <a:xfrm>
            <a:off x="10491536" y="6356350"/>
            <a:ext cx="862263" cy="365125"/>
          </a:xfrm>
        </p:spPr>
        <p:txBody>
          <a:bodyPr vert="horz" lIns="91440" tIns="45720" rIns="91440" bIns="45720" rtlCol="0" anchor="ctr">
            <a:normAutofit/>
          </a:bodyPr>
          <a:lstStyle/>
          <a:p>
            <a:pPr>
              <a:spcAft>
                <a:spcPts val="600"/>
              </a:spcAft>
            </a:pPr>
            <a:fld id="{5F0AE9AC-5E4C-884B-AF04-C7DF07DB3BF8}" type="slidenum">
              <a:rPr lang="en-US" dirty="0" smtClean="0"/>
              <a:pPr>
                <a:spcAft>
                  <a:spcPts val="600"/>
                </a:spcAft>
              </a:pPr>
              <a:t>7</a:t>
            </a:fld>
            <a:endParaRPr lang="en-US"/>
          </a:p>
        </p:txBody>
      </p:sp>
      <p:sp>
        <p:nvSpPr>
          <p:cNvPr id="6" name="Rectangle 5">
            <a:extLst>
              <a:ext uri="{FF2B5EF4-FFF2-40B4-BE49-F238E27FC236}">
                <a16:creationId xmlns:a16="http://schemas.microsoft.com/office/drawing/2014/main" id="{A5743859-D562-8843-AF73-6F83333ABE8E}"/>
              </a:ext>
            </a:extLst>
          </p:cNvPr>
          <p:cNvSpPr/>
          <p:nvPr/>
        </p:nvSpPr>
        <p:spPr>
          <a:xfrm>
            <a:off x="8831943" y="1095828"/>
            <a:ext cx="943428" cy="35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FECFE6-7D76-34B6-43C2-243993DAB5D1}"/>
              </a:ext>
            </a:extLst>
          </p:cNvPr>
          <p:cNvSpPr txBox="1"/>
          <p:nvPr/>
        </p:nvSpPr>
        <p:spPr>
          <a:xfrm>
            <a:off x="6192411" y="2706895"/>
            <a:ext cx="6094476" cy="1200329"/>
          </a:xfrm>
          <a:prstGeom prst="rect">
            <a:avLst/>
          </a:prstGeom>
          <a:noFill/>
        </p:spPr>
        <p:txBody>
          <a:bodyPr wrap="square">
            <a:spAutoFit/>
          </a:bodyPr>
          <a:lstStyle/>
          <a:p>
            <a:r>
              <a:rPr lang="en-US" sz="3600" dirty="0">
                <a:solidFill>
                  <a:srgbClr val="1C4464"/>
                </a:solidFill>
                <a:latin typeface="Arial" panose="020B0604020202020204" pitchFamily="34" charset="0"/>
                <a:cs typeface="Arial" panose="020B0604020202020204" pitchFamily="34" charset="0"/>
              </a:rPr>
              <a:t>There is a long record of failure of similar programs.</a:t>
            </a:r>
          </a:p>
        </p:txBody>
      </p:sp>
    </p:spTree>
    <p:extLst>
      <p:ext uri="{BB962C8B-B14F-4D97-AF65-F5344CB8AC3E}">
        <p14:creationId xmlns:p14="http://schemas.microsoft.com/office/powerpoint/2010/main" val="230250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6DB3-ADA3-F644-B9F1-B60341D82BF9}"/>
              </a:ext>
            </a:extLst>
          </p:cNvPr>
          <p:cNvSpPr>
            <a:spLocks noGrp="1"/>
          </p:cNvSpPr>
          <p:nvPr>
            <p:ph type="title"/>
          </p:nvPr>
        </p:nvSpPr>
        <p:spPr>
          <a:xfrm>
            <a:off x="931775" y="2058080"/>
            <a:ext cx="10515600" cy="2852737"/>
          </a:xfrm>
        </p:spPr>
        <p:txBody>
          <a:bodyPr/>
          <a:lstStyle/>
          <a:p>
            <a:pPr algn="r"/>
            <a:r>
              <a:rPr lang="en-US">
                <a:solidFill>
                  <a:schemeClr val="bg1">
                    <a:lumMod val="50000"/>
                  </a:schemeClr>
                </a:solidFill>
              </a:rPr>
              <a:t>Thank you.</a:t>
            </a:r>
          </a:p>
        </p:txBody>
      </p:sp>
      <p:sp>
        <p:nvSpPr>
          <p:cNvPr id="3" name="Text Placeholder 2">
            <a:extLst>
              <a:ext uri="{FF2B5EF4-FFF2-40B4-BE49-F238E27FC236}">
                <a16:creationId xmlns:a16="http://schemas.microsoft.com/office/drawing/2014/main" id="{E51D6660-4D28-B34A-8A8B-9BD738D7F8B7}"/>
              </a:ext>
            </a:extLst>
          </p:cNvPr>
          <p:cNvSpPr>
            <a:spLocks noGrp="1"/>
          </p:cNvSpPr>
          <p:nvPr>
            <p:ph type="body" idx="1"/>
          </p:nvPr>
        </p:nvSpPr>
        <p:spPr>
          <a:xfrm>
            <a:off x="844550" y="4910818"/>
            <a:ext cx="10515600" cy="1500187"/>
          </a:xfrm>
        </p:spPr>
        <p:txBody>
          <a:bodyPr/>
          <a:lstStyle/>
          <a:p>
            <a:pPr algn="r"/>
            <a:r>
              <a:rPr lang="en-US">
                <a:solidFill>
                  <a:srgbClr val="1C4464"/>
                </a:solidFill>
              </a:rPr>
              <a:t>Questions?</a:t>
            </a:r>
          </a:p>
        </p:txBody>
      </p:sp>
      <p:sp>
        <p:nvSpPr>
          <p:cNvPr id="4" name="Slide Number Placeholder 3">
            <a:extLst>
              <a:ext uri="{FF2B5EF4-FFF2-40B4-BE49-F238E27FC236}">
                <a16:creationId xmlns:a16="http://schemas.microsoft.com/office/drawing/2014/main" id="{AF474E16-EB17-9D4A-B157-2F7741EAED0F}"/>
              </a:ext>
            </a:extLst>
          </p:cNvPr>
          <p:cNvSpPr>
            <a:spLocks noGrp="1"/>
          </p:cNvSpPr>
          <p:nvPr>
            <p:ph type="sldNum" sz="quarter" idx="12"/>
          </p:nvPr>
        </p:nvSpPr>
        <p:spPr/>
        <p:txBody>
          <a:bodyPr/>
          <a:lstStyle/>
          <a:p>
            <a:fld id="{5F0AE9AC-5E4C-884B-AF04-C7DF07DB3BF8}" type="slidenum">
              <a:rPr lang="en-US" smtClean="0"/>
              <a:t>8</a:t>
            </a:fld>
            <a:endParaRPr lang="en-US"/>
          </a:p>
        </p:txBody>
      </p:sp>
      <p:pic>
        <p:nvPicPr>
          <p:cNvPr id="7" name="Picture 6" descr="A picture containing logo&#10;&#10;Description automatically generated">
            <a:extLst>
              <a:ext uri="{FF2B5EF4-FFF2-40B4-BE49-F238E27FC236}">
                <a16:creationId xmlns:a16="http://schemas.microsoft.com/office/drawing/2014/main" id="{C91F3004-EFF7-9E4E-8A5C-8E4EF4BF9029}"/>
              </a:ext>
            </a:extLst>
          </p:cNvPr>
          <p:cNvPicPr>
            <a:picLocks noChangeAspect="1"/>
          </p:cNvPicPr>
          <p:nvPr/>
        </p:nvPicPr>
        <p:blipFill>
          <a:blip r:embed="rId3"/>
          <a:stretch>
            <a:fillRect/>
          </a:stretch>
        </p:blipFill>
        <p:spPr>
          <a:xfrm>
            <a:off x="931775" y="1831754"/>
            <a:ext cx="5684424" cy="3079063"/>
          </a:xfrm>
          <a:prstGeom prst="rect">
            <a:avLst/>
          </a:prstGeom>
        </p:spPr>
      </p:pic>
    </p:spTree>
    <p:extLst>
      <p:ext uri="{BB962C8B-B14F-4D97-AF65-F5344CB8AC3E}">
        <p14:creationId xmlns:p14="http://schemas.microsoft.com/office/powerpoint/2010/main" val="2612871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AFE18F-06A3-1F40-871A-64A646AA09E1}" vid="{0E2B2984-B731-2740-A993-CF404B5BAE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C73626553AF47B950182FFEC5CE33" ma:contentTypeVersion="16" ma:contentTypeDescription="Create a new document." ma:contentTypeScope="" ma:versionID="6613181d5d5daa57e6dd90d1a428c6b1">
  <xsd:schema xmlns:xsd="http://www.w3.org/2001/XMLSchema" xmlns:xs="http://www.w3.org/2001/XMLSchema" xmlns:p="http://schemas.microsoft.com/office/2006/metadata/properties" xmlns:ns2="fd3aae1f-b8f3-4d08-b9bc-8aafcc6b2b78" xmlns:ns3="cb54a5c9-e9ee-4529-abb0-69a1dc5b3a83" targetNamespace="http://schemas.microsoft.com/office/2006/metadata/properties" ma:root="true" ma:fieldsID="81352e0fd575806c6e7f1feed45b58c4" ns2:_="" ns3:_="">
    <xsd:import namespace="fd3aae1f-b8f3-4d08-b9bc-8aafcc6b2b78"/>
    <xsd:import namespace="cb54a5c9-e9ee-4529-abb0-69a1dc5b3a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Description0"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aae1f-b8f3-4d08-b9bc-8aafcc6b2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Description0" ma:index="14" nillable="true" ma:displayName="Description" ma:format="Dropdown" ma:internalName="Description0">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8c03ac-661e-4293-9b09-7a6f0243f9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54a5c9-e9ee-4529-abb0-69a1dc5b3a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a77f7-62c5-4426-84e4-de773c66eb24}" ma:internalName="TaxCatchAll" ma:showField="CatchAllData" ma:web="cb54a5c9-e9ee-4529-abb0-69a1dc5b3a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b54a5c9-e9ee-4529-abb0-69a1dc5b3a83">
      <UserInfo>
        <DisplayName>Michael Bloch</DisplayName>
        <AccountId>24</AccountId>
        <AccountType/>
      </UserInfo>
      <UserInfo>
        <DisplayName>Megan Boutwell</DisplayName>
        <AccountId>6</AccountId>
        <AccountType/>
      </UserInfo>
    </SharedWithUsers>
    <Description0 xmlns="fd3aae1f-b8f3-4d08-b9bc-8aafcc6b2b78" xsi:nil="true"/>
    <TaxCatchAll xmlns="cb54a5c9-e9ee-4529-abb0-69a1dc5b3a83" xsi:nil="true"/>
    <lcf76f155ced4ddcb4097134ff3c332f xmlns="fd3aae1f-b8f3-4d08-b9bc-8aafcc6b2b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683F4A-4844-4F8E-96D4-923426E7C9BF}">
  <ds:schemaRefs>
    <ds:schemaRef ds:uri="cb54a5c9-e9ee-4529-abb0-69a1dc5b3a83"/>
    <ds:schemaRef ds:uri="fd3aae1f-b8f3-4d08-b9bc-8aafcc6b2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39C395-A2A4-4EEA-AAC0-4C1392277028}">
  <ds:schemaRefs>
    <ds:schemaRef ds:uri="http://schemas.microsoft.com/sharepoint/v3/contenttype/forms"/>
  </ds:schemaRefs>
</ds:datastoreItem>
</file>

<file path=customXml/itemProps3.xml><?xml version="1.0" encoding="utf-8"?>
<ds:datastoreItem xmlns:ds="http://schemas.openxmlformats.org/officeDocument/2006/customXml" ds:itemID="{AA7D6945-A220-48A6-8D92-F3B718455645}">
  <ds:schemaRefs>
    <ds:schemaRef ds:uri="cb54a5c9-e9ee-4529-abb0-69a1dc5b3a83"/>
    <ds:schemaRef ds:uri="fd3aae1f-b8f3-4d08-b9bc-8aafcc6b2b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395</TotalTime>
  <Words>909</Words>
  <Application>Microsoft Office PowerPoint</Application>
  <PresentationFormat>Widescreen</PresentationFormat>
  <Paragraphs>82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Times New Roman</vt:lpstr>
      <vt:lpstr>Office Theme</vt:lpstr>
      <vt:lpstr>California Senate Committee on Energy, Utilities and Communications Informational Hearing “Petroleum Windfall Profits Penalty:  Will Californians get relief at the gas pump?”</vt:lpstr>
      <vt:lpstr>When California gasoline prices spike, everyone wants to know why</vt:lpstr>
      <vt:lpstr>What to do about gasoline supply and price today and through the energy transition?</vt:lpstr>
      <vt:lpstr>What are the Big Issues here?</vt:lpstr>
      <vt:lpstr>What caused high oil prices in California in 2022?</vt:lpstr>
      <vt:lpstr>What are the recommendations to prevent spikes and reduce gasoline prices?</vt:lpstr>
      <vt:lpstr>What needs to be considered in the transition study?</vt:lpstr>
      <vt:lpstr>What about the Windfall Profits Penalty?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Megan Boutwell</dc:creator>
  <cp:lastModifiedBy>Cain, Melanie</cp:lastModifiedBy>
  <cp:revision>8</cp:revision>
  <cp:lastPrinted>2022-11-28T21:45:19Z</cp:lastPrinted>
  <dcterms:created xsi:type="dcterms:W3CDTF">2021-06-29T12:35:54Z</dcterms:created>
  <dcterms:modified xsi:type="dcterms:W3CDTF">2023-02-22T00:35:31Z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0x01010033DC73626553AF47B950182FFEC5CE33</vt:lpwstr>
  </property>
  <property fmtid="{D5CDD505-2E9C-101B-9397-08002B2CF9AE}" pid="3" name="Order">
    <vt:r8>1170800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