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CA6BE-84E1-6EFC-920D-A72C25E22E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383D45-EA7D-55D6-8303-B4D604AC4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6C57A-3FEF-6C97-35E5-C0DFE878E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A8C6-AD5F-4F2D-8694-C6620B75E8E5}" type="datetimeFigureOut">
              <a:rPr lang="en-US" smtClean="0"/>
              <a:t>2/21/2023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465C32-1150-7B28-079A-DD4808759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2336B-4B22-5453-E276-E75528D67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EA4-DE55-4249-8092-BFB20D304D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888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AB6F6-E8D3-CE13-48C4-9F7B06F21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37EE553-347B-FB22-A85F-0536030EB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5CF4F-61EA-0CE9-B3D0-5C2D56986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A8C6-AD5F-4F2D-8694-C6620B75E8E5}" type="datetimeFigureOut">
              <a:rPr lang="en-US" smtClean="0"/>
              <a:t>2/21/2023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087C14-29AD-87E1-7C6B-0912FAD9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A53E1D-6937-7F23-8EE4-EC7214196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EA4-DE55-4249-8092-BFB20D304D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886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5FF469-02C4-606C-BD06-941E80EB8A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9AF0ED-AA8C-624F-EC8C-FE575EC7A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BDF6A-6871-B70A-7406-3B3EECB7D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A8C6-AD5F-4F2D-8694-C6620B75E8E5}" type="datetimeFigureOut">
              <a:rPr lang="en-US" smtClean="0"/>
              <a:t>2/21/2023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83F13A-8599-FF5D-3D47-535C9A498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FCD91C-DECA-8C09-A3EA-6A6C04846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EA4-DE55-4249-8092-BFB20D304D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64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7CEDF-1DD0-5A2E-7ECC-EA946FB0A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C1EB1-5D99-870F-2442-82D108F2F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4CC4AC-DDCB-FAF2-7377-2E926B800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A8C6-AD5F-4F2D-8694-C6620B75E8E5}" type="datetimeFigureOut">
              <a:rPr lang="en-US" smtClean="0"/>
              <a:t>2/21/2023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AC37D-72B3-54A0-51DE-4779A91D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E2C13-EF6F-F5CE-DCED-0CBDA3C76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EA4-DE55-4249-8092-BFB20D304D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0003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16EA8-C511-C003-A184-9FA4E868B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CDCA1A-6CFE-22EC-DD9C-9E6CAF5C4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6A91E-6812-EFE6-67F0-E36C374AC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A8C6-AD5F-4F2D-8694-C6620B75E8E5}" type="datetimeFigureOut">
              <a:rPr lang="en-US" smtClean="0"/>
              <a:t>2/21/2023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D15AAA-9B2F-A5E0-4F50-36EBFF7BF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1D28A2-7BFC-D763-E5C0-F97C0CCEC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EA4-DE55-4249-8092-BFB20D304D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047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330A5-3E8C-62AF-F37D-0A6B263E6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9B6B1C-2FF3-DC3A-AC64-702F64259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D3C346-CE29-E34B-1806-47E27C50F2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C1D3F-5C42-8FD0-D142-A4F27F015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A8C6-AD5F-4F2D-8694-C6620B75E8E5}" type="datetimeFigureOut">
              <a:rPr lang="en-US" smtClean="0"/>
              <a:t>2/21/2023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04DC3C-69B9-E23D-781D-7D60AACC2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6D4E2F-AB48-20BC-2E95-417CC5D00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EA4-DE55-4249-8092-BFB20D304D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09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B8AAC-87ED-C49F-8DB8-6403BC612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922266-D251-5F28-8CF1-89BC57EBCB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CFDA57-2D17-53D9-064E-4ABA9E691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A3A289-C2EC-7453-0771-FF1DD9249E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19090F-4C41-87B3-80F9-F8BC8D26A8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307D05-971E-C03B-B06B-39128A288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A8C6-AD5F-4F2D-8694-C6620B75E8E5}" type="datetimeFigureOut">
              <a:rPr lang="en-US" smtClean="0"/>
              <a:t>2/21/2023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912DF4-74C4-F28E-B1E1-D9D141A2C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EDD713C-7BDE-1D8E-4AE4-684520776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EA4-DE55-4249-8092-BFB20D304D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552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F0993-B3F6-878D-F7B6-5D431AB49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FD269-3775-A811-3CFA-A33F44A15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A8C6-AD5F-4F2D-8694-C6620B75E8E5}" type="datetimeFigureOut">
              <a:rPr lang="en-US" smtClean="0"/>
              <a:t>2/21/2023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0191BE-EBED-C52D-C798-9BC058D90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DE9EE1-4265-DF71-74C9-CC55B1231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EA4-DE55-4249-8092-BFB20D304D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497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59FB31-71C3-11CA-C260-F23E12570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A8C6-AD5F-4F2D-8694-C6620B75E8E5}" type="datetimeFigureOut">
              <a:rPr lang="en-US" smtClean="0"/>
              <a:t>2/21/2023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F30260-18D7-4E69-70F7-20604D283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FD4CE-770C-1F8B-6D70-A389DC002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EA4-DE55-4249-8092-BFB20D304D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229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B47ED-9D05-44A1-E824-15F5DC944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79E91-C97A-0581-A023-AA6E54EE8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0BDEF-9A4B-507C-5097-75D9E61A2B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8ED29B-990E-8CB2-A70A-1757A6C40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A8C6-AD5F-4F2D-8694-C6620B75E8E5}" type="datetimeFigureOut">
              <a:rPr lang="en-US" smtClean="0"/>
              <a:t>2/21/2023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248E99-E4C7-9BE8-DE0E-9A33D7727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4E111-274D-3314-2485-C192DF662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EA4-DE55-4249-8092-BFB20D304D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60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AA7DF-F6C5-2095-F742-2C9C7A7D9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BAE49C-7935-1826-0A19-5939BD1C2D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EB740F-5577-B876-D30E-C9FFAA5D2D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8EF7C-7B05-6BDB-5F75-2AA028A10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A8C6-AD5F-4F2D-8694-C6620B75E8E5}" type="datetimeFigureOut">
              <a:rPr lang="en-US" smtClean="0"/>
              <a:t>2/21/2023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C0586F-2A22-80CF-DCDC-9A8A101B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D2F9CA-832F-0C6A-1EB3-8C0A0ABB4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8CEA4-DE55-4249-8092-BFB20D304D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1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4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0A3103-7623-6859-D7ED-7E1EF6257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EA4AC6-D69A-D17F-C33D-59D869230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195CE-68F7-B6A7-C97B-C32BF331B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FA8C6-AD5F-4F2D-8694-C6620B75E8E5}" type="datetimeFigureOut">
              <a:rPr lang="en-US" smtClean="0"/>
              <a:t>2/21/2023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1F60EA-B334-DFC1-7B33-2BF41DA5E4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E84CC4-E04F-B22A-0CFA-BE95C1DEB3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8CEA4-DE55-4249-8092-BFB20D304D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887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9DCF3-7351-E261-1465-09FCB303B2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California Gasoline Margins</a:t>
            </a:r>
            <a:br>
              <a:rPr lang="en-US" dirty="0"/>
            </a:br>
            <a:r>
              <a:rPr lang="en-US" sz="4000" dirty="0"/>
              <a:t>Testimony Before the California Senate Committee on Energy, Utilities, and Communications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0BE209-99B0-0D5B-721A-6C8A8B0CEB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Robert McCullough</a:t>
            </a:r>
          </a:p>
          <a:p>
            <a:r>
              <a:rPr lang="en-US" dirty="0"/>
              <a:t>Principal</a:t>
            </a:r>
          </a:p>
          <a:p>
            <a:r>
              <a:rPr lang="en-US" dirty="0"/>
              <a:t>McCullough Research</a:t>
            </a:r>
          </a:p>
          <a:p>
            <a:r>
              <a:rPr lang="en-US" dirty="0"/>
              <a:t>February 22.2023</a:t>
            </a:r>
          </a:p>
        </p:txBody>
      </p:sp>
    </p:spTree>
    <p:extLst>
      <p:ext uri="{BB962C8B-B14F-4D97-AF65-F5344CB8AC3E}">
        <p14:creationId xmlns:p14="http://schemas.microsoft.com/office/powerpoint/2010/main" val="164457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D9B15-6354-72AB-F896-120A2090C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Bottom 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360835-401A-1312-CE8B-01C2E7611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Refiners set the prices at gas stations based on the spot market price.</a:t>
            </a:r>
          </a:p>
          <a:p>
            <a:r>
              <a:rPr lang="en-US" dirty="0"/>
              <a:t>The spot market price is set in an obscure market based on a limited number of trades – self-reported trades at that.</a:t>
            </a:r>
          </a:p>
          <a:p>
            <a:r>
              <a:rPr lang="en-US" dirty="0"/>
              <a:t>The calculation of the spot market price is neither transparent nor subject to any official review.</a:t>
            </a:r>
          </a:p>
          <a:p>
            <a:r>
              <a:rPr lang="en-US" dirty="0"/>
              <a:t>In 2022, this price was inexplicably high and cost Californians billions of dollars.</a:t>
            </a:r>
          </a:p>
          <a:p>
            <a:r>
              <a:rPr lang="en-US" u="sng" dirty="0"/>
              <a:t>This is why California needs a limit on price gouging.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231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E41DD-6EC2-D5A6-2FAA-DF675093A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C9D3B-72C4-756C-FC61-0323960CC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West Coast California markets are dominated by trading at the Los Angeles terminus of the Kinder Morgan West pipeline.</a:t>
            </a:r>
          </a:p>
          <a:p>
            <a:r>
              <a:rPr lang="en-US" dirty="0"/>
              <a:t>The Oil Price Information Service (OPIS) reports the “Basis Differential” for the two California markets (L.A. and San Francisco) on a daily basis.</a:t>
            </a:r>
          </a:p>
          <a:p>
            <a:r>
              <a:rPr lang="en-US" dirty="0"/>
              <a:t>Contracts across the West Coast reference the OPIS indices.</a:t>
            </a:r>
          </a:p>
          <a:p>
            <a:r>
              <a:rPr lang="en-US" dirty="0"/>
              <a:t>As far as I know, no external agency subscribes to or performs market surveillance on this critical index.</a:t>
            </a:r>
          </a:p>
          <a:p>
            <a:r>
              <a:rPr lang="en-US" dirty="0"/>
              <a:t>Inexplicable changes in the index are common and have immediate impacts on wholesale and retail gasoline prices in California and other West Coast state</a:t>
            </a:r>
          </a:p>
          <a:p>
            <a:r>
              <a:rPr lang="en-US" dirty="0"/>
              <a:t>U.S. Senator Maria Cantwell has often remarked that we know more about the market for soybeans than the markets for oil and gasoline.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407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8711F-AA54-79F8-0551-17162B4831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Whither 2022:  Two Inexplicable Spikes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3EC9F5-A520-28D0-716B-032C355473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9878" y="1825625"/>
            <a:ext cx="831224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89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44218-98F4-2DBB-7231-DA7AA0E74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Happened in 2022?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06C49-4F22-BA99-E744-86419ECDB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March, OPIS reported an </a:t>
            </a:r>
            <a:r>
              <a:rPr lang="en-US" u="sng" dirty="0"/>
              <a:t>unchanged</a:t>
            </a:r>
            <a:r>
              <a:rPr lang="en-US" dirty="0"/>
              <a:t> index on two sequential weeks – think of the uproar if this occurred at the DJI Industrial index.  According to OPIS only one completed trade took place during this two week period.</a:t>
            </a:r>
          </a:p>
          <a:p>
            <a:r>
              <a:rPr lang="en-US" dirty="0"/>
              <a:t>In September and October, the OPIS index exploded even though OPIS itself had questioned the importance of refinery operations.</a:t>
            </a:r>
          </a:p>
          <a:p>
            <a:r>
              <a:rPr lang="en-US" dirty="0"/>
              <a:t>The OPIS index triggered staggering changes in retail gasoline prices.</a:t>
            </a:r>
          </a:p>
        </p:txBody>
      </p:sp>
    </p:spTree>
    <p:extLst>
      <p:ext uri="{BB962C8B-B14F-4D97-AF65-F5344CB8AC3E}">
        <p14:creationId xmlns:p14="http://schemas.microsoft.com/office/powerpoint/2010/main" val="863307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5E671-13C2-58ED-12B3-F5DD6887D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6FBA9-2E09-3C44-FCC3-8ACA9D490E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California consumers paid $4.7 billion more for CARBOB gasoline in 2022 than in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2021 – even after the costs are corrected for inflation.</a:t>
            </a: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 This is an inflation adjusted increase of 7.1%.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wholesale markup – the difference between the price of oil and the prompt price at the pipeline in L.A. – increased by $10.0 billion.  </a:t>
            </a:r>
            <a:r>
              <a:rPr lang="en-US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 was an increase of 30.6% in real terms.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cost of crude oil added $55.6 billion to consumers bills in 2022.  The crisis in Ukraine added less – both in absolute terms and in percentage terms than wholesalers’ margins in California.  The percentage increase to the cost of crude oil was 25.5%.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retail margin actually fell by $5.2 billion in 2022 – a decrease of 15.4%.  </a:t>
            </a:r>
            <a:r>
              <a:rPr lang="en-US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wholesale margin surged upwards by 46.8%.</a:t>
            </a:r>
            <a:endParaRPr lang="en-US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041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AE78A-213F-E3AF-07B9-F2B0ABE4D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need both transparency and price 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E6DE1-F7D0-6761-893B-BA6E09EA2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is substantial evidence of market power and gaming in California gasoline markets.</a:t>
            </a:r>
          </a:p>
          <a:p>
            <a:r>
              <a:rPr lang="en-US" dirty="0"/>
              <a:t>Market surveillance exists for other fuels and markets.</a:t>
            </a:r>
          </a:p>
          <a:p>
            <a:r>
              <a:rPr lang="en-US" dirty="0"/>
              <a:t>Simply put, streetlights reduce crime.</a:t>
            </a:r>
          </a:p>
          <a:p>
            <a:r>
              <a:rPr lang="en-US" dirty="0"/>
              <a:t>Windfall profit caps and price gouging limits remove the incentive for market misbehavior and protect consumers.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3426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534</Words>
  <Application>Microsoft Office PowerPoint</Application>
  <PresentationFormat>Widescreen</PresentationFormat>
  <Paragraphs>33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California Gasoline Margins Testimony Before the California Senate Committee on Energy, Utilities, and Communications</vt:lpstr>
      <vt:lpstr>Bottom Line</vt:lpstr>
      <vt:lpstr>Background</vt:lpstr>
      <vt:lpstr>Whither 2022:  Two Inexplicable Spikes</vt:lpstr>
      <vt:lpstr>What Happened in 2022?</vt:lpstr>
      <vt:lpstr>Takeaways:</vt:lpstr>
      <vt:lpstr>We need both transparency and price stability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California Gasoline Margins Testimony Before the California Senate Committee on Energy, Utilities, and Communications</dc:title>
  <dc:creator>Administrator@Mresearch.local</dc:creator>
  <cp:lastModifiedBy>Cain, Melanie</cp:lastModifiedBy>
  <cp:revision>9</cp:revision>
  <dcterms:created xsi:type="dcterms:W3CDTF">2023-02-21T21:37:08Z</dcterms:created>
  <dcterms:modified xsi:type="dcterms:W3CDTF">2023-02-22T00:51:08Z</dcterms:modified>
</cp:coreProperties>
</file>