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72" r:id="rId4"/>
  </p:sldMasterIdLst>
  <p:notesMasterIdLst>
    <p:notesMasterId r:id="rId11"/>
  </p:notesMasterIdLst>
  <p:sldIdLst>
    <p:sldId id="314" r:id="rId5"/>
    <p:sldId id="313" r:id="rId6"/>
    <p:sldId id="326" r:id="rId7"/>
    <p:sldId id="329" r:id="rId8"/>
    <p:sldId id="334" r:id="rId9"/>
    <p:sldId id="335" r:id="rId10"/>
  </p:sldIdLst>
  <p:sldSz cx="9144000" cy="5143500" type="screen16x9"/>
  <p:notesSz cx="7010400" cy="9296400"/>
  <p:embeddedFontLst>
    <p:embeddedFont>
      <p:font typeface="Calibri" panose="020F0502020204030204" pitchFamily="34" charset="0"/>
      <p:regular r:id="rId12"/>
      <p:bold r:id="rId13"/>
      <p:italic r:id="rId14"/>
      <p:boldItalic r:id="rId15"/>
    </p:embeddedFont>
    <p:embeddedFont>
      <p:font typeface="Trebuchet MS" panose="020B060302020202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9E4B9-A8C1-EF1E-35C6-78A51B8560F6}" name="Annie Henderson" initials="AH" userId="S::ahenderson@ebce.org::730ef017-2f47-4bd2-ba13-c9d36ad2f484" providerId="AD"/>
  <p188:author id="{CCEF01E0-60FC-96C1-F8A9-57912CD34485}" name="Alex DiGiorgio" initials="AD" userId="S::adigiorgio@ebce.org::3515c32e-23dc-44ee-915d-12cfd46c0d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nie Henders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8ED"/>
    <a:srgbClr val="2F6979"/>
    <a:srgbClr val="EAA124"/>
    <a:srgbClr val="00A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7"/>
    <p:restoredTop sz="86395" autoAdjust="0"/>
  </p:normalViewPr>
  <p:slideViewPr>
    <p:cSldViewPr snapToGrid="0">
      <p:cViewPr varScale="1">
        <p:scale>
          <a:sx n="86" d="100"/>
          <a:sy n="86"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9700" rtl="0" fontAlgn="base">
              <a:spcBef>
                <a:spcPts val="0"/>
              </a:spcBef>
              <a:spcAft>
                <a:spcPts val="0"/>
              </a:spcAft>
              <a:buFont typeface="Arial" panose="020B0604020202020204" pitchFamily="34" charset="0"/>
              <a:buChar char="•"/>
            </a:pPr>
            <a:endParaRPr lang="en-US" sz="1100" b="0" i="0" u="none" strike="noStrike" dirty="0">
              <a:solidFill>
                <a:srgbClr val="222222"/>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16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07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100" b="0" i="0" u="none" strike="noStrike" dirty="0">
              <a:solidFill>
                <a:srgbClr val="222222"/>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13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7055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D922F-FE12-A247-A251-6508496DD3C9}"/>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2E9D272-BD44-F840-BAAB-C9FED6E50F3F}"/>
              </a:ext>
            </a:extLst>
          </p:cNvPr>
          <p:cNvPicPr>
            <a:picLocks noChangeAspect="1"/>
          </p:cNvPicPr>
          <p:nvPr userDrawn="1"/>
        </p:nvPicPr>
        <p:blipFill>
          <a:blip r:embed="rId2"/>
          <a:stretch>
            <a:fillRect/>
          </a:stretch>
        </p:blipFill>
        <p:spPr>
          <a:xfrm>
            <a:off x="4000500" y="0"/>
            <a:ext cx="5143500" cy="5143500"/>
          </a:xfrm>
          <a:prstGeom prst="rect">
            <a:avLst/>
          </a:prstGeom>
        </p:spPr>
      </p:pic>
      <p:sp>
        <p:nvSpPr>
          <p:cNvPr id="13" name="Rectangle 12">
            <a:extLst>
              <a:ext uri="{FF2B5EF4-FFF2-40B4-BE49-F238E27FC236}">
                <a16:creationId xmlns:a16="http://schemas.microsoft.com/office/drawing/2014/main" id="{A4E5F615-DF1E-534D-BB7E-3A9B9110150E}"/>
              </a:ext>
            </a:extLst>
          </p:cNvPr>
          <p:cNvSpPr/>
          <p:nvPr userDrawn="1"/>
        </p:nvSpPr>
        <p:spPr>
          <a:xfrm>
            <a:off x="0" y="358588"/>
            <a:ext cx="5486400" cy="3523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1A0A520-FB62-7244-B180-2AEA6785982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48235" y="4175454"/>
            <a:ext cx="2057400" cy="647700"/>
          </a:xfrm>
          <a:prstGeom prst="rect">
            <a:avLst/>
          </a:prstGeom>
        </p:spPr>
      </p:pic>
      <p:sp>
        <p:nvSpPr>
          <p:cNvPr id="16" name="Title 15">
            <a:extLst>
              <a:ext uri="{FF2B5EF4-FFF2-40B4-BE49-F238E27FC236}">
                <a16:creationId xmlns:a16="http://schemas.microsoft.com/office/drawing/2014/main" id="{4AC010D1-1A9F-C646-8B54-8926C30EC38C}"/>
              </a:ext>
            </a:extLst>
          </p:cNvPr>
          <p:cNvSpPr>
            <a:spLocks noGrp="1"/>
          </p:cNvSpPr>
          <p:nvPr>
            <p:ph type="title" hasCustomPrompt="1"/>
          </p:nvPr>
        </p:nvSpPr>
        <p:spPr>
          <a:xfrm>
            <a:off x="457200" y="1261782"/>
            <a:ext cx="4572000" cy="2198594"/>
          </a:xfrm>
        </p:spPr>
        <p:txBody>
          <a:bodyPr anchor="t" anchorCtr="0"/>
          <a:lstStyle>
            <a:lvl1pPr>
              <a:defRPr sz="4400" b="1" i="0">
                <a:latin typeface="Calibri" panose="020F0502020204030204" pitchFamily="34" charset="0"/>
                <a:ea typeface="Calibri" panose="020F0502020204030204" pitchFamily="34" charset="0"/>
                <a:cs typeface="Calibri" panose="020F0502020204030204" pitchFamily="34" charset="0"/>
              </a:defRPr>
            </a:lvl1pPr>
          </a:lstStyle>
          <a:p>
            <a:r>
              <a:rPr lang="en-US"/>
              <a:t>Presentation </a:t>
            </a:r>
            <a:br>
              <a:rPr lang="en-US"/>
            </a:br>
            <a:r>
              <a:rPr lang="en-US"/>
              <a:t>Title</a:t>
            </a:r>
          </a:p>
        </p:txBody>
      </p:sp>
      <p:sp>
        <p:nvSpPr>
          <p:cNvPr id="18" name="Content Placeholder 17">
            <a:extLst>
              <a:ext uri="{FF2B5EF4-FFF2-40B4-BE49-F238E27FC236}">
                <a16:creationId xmlns:a16="http://schemas.microsoft.com/office/drawing/2014/main" id="{039F3541-AB68-3742-84AC-5D9432301AAF}"/>
              </a:ext>
            </a:extLst>
          </p:cNvPr>
          <p:cNvSpPr>
            <a:spLocks noGrp="1"/>
          </p:cNvSpPr>
          <p:nvPr>
            <p:ph sz="quarter" idx="10" hasCustomPrompt="1"/>
          </p:nvPr>
        </p:nvSpPr>
        <p:spPr>
          <a:xfrm>
            <a:off x="457200" y="762000"/>
            <a:ext cx="2312988" cy="295275"/>
          </a:xfrm>
        </p:spPr>
        <p:txBody>
          <a:bodyPr>
            <a:noAutofit/>
          </a:bodyPr>
          <a:lstStyle>
            <a:lvl1pPr>
              <a:defRPr sz="1200" b="1" i="0" cap="all" spc="70" baseline="0">
                <a:solidFill>
                  <a:schemeClr val="accent4"/>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DATE</a:t>
            </a:r>
          </a:p>
        </p:txBody>
      </p:sp>
    </p:spTree>
    <p:extLst>
      <p:ext uri="{BB962C8B-B14F-4D97-AF65-F5344CB8AC3E}">
        <p14:creationId xmlns:p14="http://schemas.microsoft.com/office/powerpoint/2010/main" val="34103149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Panel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lang="en-US" sz="1200" b="1" i="0" kern="1200" smtClean="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sz="1200" b="1" i="0" kern="1200">
              <a:solidFill>
                <a:schemeClr val="accent1"/>
              </a:solidFill>
              <a:latin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EFDDF550-BBB5-1A4D-8947-CDFAD0B656FF}"/>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a:t>Slide Title</a:t>
            </a:r>
          </a:p>
        </p:txBody>
      </p:sp>
      <p:sp>
        <p:nvSpPr>
          <p:cNvPr id="12" name="Content Placeholder 11">
            <a:extLst>
              <a:ext uri="{FF2B5EF4-FFF2-40B4-BE49-F238E27FC236}">
                <a16:creationId xmlns:a16="http://schemas.microsoft.com/office/drawing/2014/main" id="{0250C70A-E1EA-1F4C-BEE2-38E4D8091178}"/>
              </a:ext>
            </a:extLst>
          </p:cNvPr>
          <p:cNvSpPr>
            <a:spLocks noGrp="1"/>
          </p:cNvSpPr>
          <p:nvPr>
            <p:ph sz="quarter" idx="13" hasCustomPrompt="1"/>
          </p:nvPr>
        </p:nvSpPr>
        <p:spPr>
          <a:xfrm>
            <a:off x="457199" y="1097280"/>
            <a:ext cx="4005072" cy="34290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atin typeface="Calibri" panose="020F0502020204030204" pitchFamily="34" charset="0"/>
                <a:cs typeface="Calibri" panose="020F0502020204030204" pitchFamily="34" charset="0"/>
              </a:defRPr>
            </a:lvl6pPr>
            <a:lvl7pPr>
              <a:defRPr>
                <a:latin typeface="Calibri" panose="020F0502020204030204" pitchFamily="34" charset="0"/>
                <a:cs typeface="Calibri" panose="020F0502020204030204" pitchFamily="34" charset="0"/>
              </a:defRPr>
            </a:lvl7pPr>
            <a:lvl8pPr>
              <a:defRPr>
                <a:latin typeface="Calibri" panose="020F0502020204030204" pitchFamily="34" charset="0"/>
                <a:cs typeface="Calibri" panose="020F0502020204030204" pitchFamily="34" charset="0"/>
              </a:defRPr>
            </a:lvl8pPr>
          </a:lstStyle>
          <a:p>
            <a:pPr lvl="0"/>
            <a:r>
              <a:rPr lang="en-US"/>
              <a:t>Header 1</a:t>
            </a:r>
          </a:p>
          <a:p>
            <a:pPr lvl="1"/>
            <a:r>
              <a:rPr lang="en-US"/>
              <a:t>Body Copy</a:t>
            </a:r>
          </a:p>
          <a:p>
            <a:pPr lvl="2"/>
            <a:r>
              <a:rPr lang="en-US"/>
              <a:t>Header 2</a:t>
            </a:r>
          </a:p>
          <a:p>
            <a:pPr lvl="3"/>
            <a:r>
              <a:rPr lang="en-US"/>
              <a:t>Body Bullet 1</a:t>
            </a:r>
          </a:p>
          <a:p>
            <a:pPr lvl="4"/>
            <a:r>
              <a:rPr lang="en-US"/>
              <a:t>Body Bullet 2</a:t>
            </a:r>
          </a:p>
          <a:p>
            <a:pPr lvl="5"/>
            <a:r>
              <a:rPr lang="en-US"/>
              <a:t>Small Text</a:t>
            </a:r>
          </a:p>
          <a:p>
            <a:pPr lvl="6"/>
            <a:r>
              <a:rPr lang="en-US"/>
              <a:t>Small Text Bullet 1</a:t>
            </a:r>
          </a:p>
          <a:p>
            <a:pPr lvl="7"/>
            <a:r>
              <a:rPr lang="en-US"/>
              <a:t>Small Text Bullet 2</a:t>
            </a:r>
          </a:p>
        </p:txBody>
      </p:sp>
      <p:sp>
        <p:nvSpPr>
          <p:cNvPr id="14" name="Content Placeholder 13">
            <a:extLst>
              <a:ext uri="{FF2B5EF4-FFF2-40B4-BE49-F238E27FC236}">
                <a16:creationId xmlns:a16="http://schemas.microsoft.com/office/drawing/2014/main" id="{536F130C-E5F5-044C-8697-937E530BC68D}"/>
              </a:ext>
            </a:extLst>
          </p:cNvPr>
          <p:cNvSpPr>
            <a:spLocks noGrp="1"/>
          </p:cNvSpPr>
          <p:nvPr>
            <p:ph sz="quarter" idx="14" hasCustomPrompt="1"/>
          </p:nvPr>
        </p:nvSpPr>
        <p:spPr>
          <a:xfrm>
            <a:off x="4690872" y="1096963"/>
            <a:ext cx="4005072" cy="34290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atin typeface="Calibri" panose="020F0502020204030204" pitchFamily="34" charset="0"/>
                <a:cs typeface="Calibri" panose="020F0502020204030204" pitchFamily="34" charset="0"/>
              </a:defRPr>
            </a:lvl6pPr>
            <a:lvl7pPr>
              <a:defRPr>
                <a:latin typeface="Calibri" panose="020F0502020204030204" pitchFamily="34" charset="0"/>
                <a:cs typeface="Calibri" panose="020F0502020204030204" pitchFamily="34" charset="0"/>
              </a:defRPr>
            </a:lvl7pPr>
            <a:lvl8pPr>
              <a:defRPr>
                <a:latin typeface="Calibri" panose="020F0502020204030204" pitchFamily="34" charset="0"/>
                <a:cs typeface="Calibri" panose="020F0502020204030204" pitchFamily="34" charset="0"/>
              </a:defRPr>
            </a:lvl8pPr>
          </a:lstStyle>
          <a:p>
            <a:pPr lvl="0"/>
            <a:r>
              <a:rPr lang="en-US"/>
              <a:t>Header 1</a:t>
            </a:r>
          </a:p>
          <a:p>
            <a:pPr lvl="1"/>
            <a:r>
              <a:rPr lang="en-US"/>
              <a:t>Body Copy</a:t>
            </a:r>
          </a:p>
          <a:p>
            <a:pPr lvl="2"/>
            <a:r>
              <a:rPr lang="en-US"/>
              <a:t>Header 2</a:t>
            </a:r>
          </a:p>
          <a:p>
            <a:pPr lvl="3"/>
            <a:r>
              <a:rPr lang="en-US"/>
              <a:t>Body Bullet 1</a:t>
            </a:r>
          </a:p>
          <a:p>
            <a:pPr lvl="4"/>
            <a:r>
              <a:rPr lang="en-US"/>
              <a:t>Body Bullet 2</a:t>
            </a:r>
          </a:p>
          <a:p>
            <a:pPr lvl="5"/>
            <a:r>
              <a:rPr lang="en-US"/>
              <a:t>Small Text</a:t>
            </a:r>
          </a:p>
          <a:p>
            <a:pPr lvl="6"/>
            <a:r>
              <a:rPr lang="en-US"/>
              <a:t>Small Text Bullet 1</a:t>
            </a:r>
          </a:p>
          <a:p>
            <a:pPr lvl="7"/>
            <a:r>
              <a:rPr lang="en-US"/>
              <a:t>Small Text Bullet 2</a:t>
            </a:r>
          </a:p>
        </p:txBody>
      </p:sp>
    </p:spTree>
    <p:extLst>
      <p:ext uri="{BB962C8B-B14F-4D97-AF65-F5344CB8AC3E}">
        <p14:creationId xmlns:p14="http://schemas.microsoft.com/office/powerpoint/2010/main" val="376126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D4BB-3C98-0849-9FCB-2B3755F183A4}"/>
              </a:ext>
            </a:extLst>
          </p:cNvPr>
          <p:cNvSpPr>
            <a:spLocks noGrp="1"/>
          </p:cNvSpPr>
          <p:nvPr>
            <p:ph type="title" hasCustomPrompt="1"/>
          </p:nvPr>
        </p:nvSpPr>
        <p:spPr/>
        <p:txBody>
          <a:bodyPr/>
          <a:lstStyle/>
          <a:p>
            <a:r>
              <a:rPr lang="en-US"/>
              <a:t>Slide Title</a:t>
            </a:r>
          </a:p>
        </p:txBody>
      </p:sp>
      <p:sp>
        <p:nvSpPr>
          <p:cNvPr id="3" name="Slide Number Placeholder 2">
            <a:extLst>
              <a:ext uri="{FF2B5EF4-FFF2-40B4-BE49-F238E27FC236}">
                <a16:creationId xmlns:a16="http://schemas.microsoft.com/office/drawing/2014/main" id="{EDC33C08-DF85-8D43-AF1F-6854875BE938}"/>
              </a:ext>
            </a:extLst>
          </p:cNvPr>
          <p:cNvSpPr>
            <a:spLocks noGrp="1"/>
          </p:cNvSpPr>
          <p:nvPr>
            <p:ph type="sldNum" sz="quarter" idx="10"/>
          </p:nvPr>
        </p:nvSpPr>
        <p:spPr/>
        <p:txBody>
          <a:bodyPr/>
          <a:lstStyle/>
          <a:p>
            <a:fld id="{00000000-1234-1234-1234-123412341234}" type="slidenum">
              <a:rPr lang="en-US" smtClean="0"/>
              <a:pPr/>
              <a:t>‹#›</a:t>
            </a:fld>
            <a:endParaRPr lang="en-US"/>
          </a:p>
        </p:txBody>
      </p:sp>
      <p:sp>
        <p:nvSpPr>
          <p:cNvPr id="5" name="Content Placeholder 4">
            <a:extLst>
              <a:ext uri="{FF2B5EF4-FFF2-40B4-BE49-F238E27FC236}">
                <a16:creationId xmlns:a16="http://schemas.microsoft.com/office/drawing/2014/main" id="{6D8944D6-D465-6948-85A0-0419C5F2B984}"/>
              </a:ext>
            </a:extLst>
          </p:cNvPr>
          <p:cNvSpPr>
            <a:spLocks noGrp="1"/>
          </p:cNvSpPr>
          <p:nvPr>
            <p:ph sz="quarter" idx="11" hasCustomPrompt="1"/>
          </p:nvPr>
        </p:nvSpPr>
        <p:spPr>
          <a:xfrm>
            <a:off x="457200" y="1097280"/>
            <a:ext cx="8229600" cy="3429000"/>
          </a:xfrm>
        </p:spPr>
        <p:txBody>
          <a:bodyPr/>
          <a:lstStyle>
            <a:lvl3pPr>
              <a:defRPr spc="30" baseline="0"/>
            </a:lvl3pPr>
            <a:lvl4pPr marL="137160">
              <a:defRPr/>
            </a:lvl4pPr>
          </a:lstStyle>
          <a:p>
            <a:pPr lvl="0"/>
            <a:r>
              <a:rPr lang="en-US"/>
              <a:t>Header 1</a:t>
            </a:r>
          </a:p>
          <a:p>
            <a:pPr lvl="1"/>
            <a:r>
              <a:rPr lang="en-US"/>
              <a:t>Body Copy</a:t>
            </a:r>
          </a:p>
          <a:p>
            <a:pPr lvl="2"/>
            <a:r>
              <a:rPr lang="en-US"/>
              <a:t>Header 2</a:t>
            </a:r>
          </a:p>
          <a:p>
            <a:pPr lvl="3"/>
            <a:r>
              <a:rPr lang="en-US"/>
              <a:t>Body Bullet 1</a:t>
            </a:r>
          </a:p>
          <a:p>
            <a:pPr lvl="4"/>
            <a:r>
              <a:rPr lang="en-US"/>
              <a:t>Body Bullet 2</a:t>
            </a:r>
          </a:p>
          <a:p>
            <a:pPr lvl="5"/>
            <a:r>
              <a:rPr lang="en-US"/>
              <a:t>Small Text</a:t>
            </a:r>
          </a:p>
          <a:p>
            <a:pPr lvl="6"/>
            <a:r>
              <a:rPr lang="en-US"/>
              <a:t>Small Text Bullet 1</a:t>
            </a:r>
          </a:p>
          <a:p>
            <a:pPr lvl="7"/>
            <a:r>
              <a:rPr lang="en-US"/>
              <a:t>Small Text Bullet 2</a:t>
            </a:r>
          </a:p>
        </p:txBody>
      </p:sp>
    </p:spTree>
    <p:extLst>
      <p:ext uri="{BB962C8B-B14F-4D97-AF65-F5344CB8AC3E}">
        <p14:creationId xmlns:p14="http://schemas.microsoft.com/office/powerpoint/2010/main" val="931023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F024C9-6550-4B45-91D7-AC42D3958EE5}"/>
              </a:ext>
            </a:extLst>
          </p:cNvPr>
          <p:cNvSpPr/>
          <p:nvPr userDrawn="1"/>
        </p:nvSpPr>
        <p:spPr>
          <a:xfrm>
            <a:off x="0" y="0"/>
            <a:ext cx="9144000" cy="822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457200" y="165232"/>
            <a:ext cx="8229600" cy="539406"/>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097280"/>
            <a:ext cx="8229600" cy="3429000"/>
          </a:xfrm>
          <a:prstGeom prst="rect">
            <a:avLst/>
          </a:prstGeom>
        </p:spPr>
        <p:txBody>
          <a:bodyPr vert="horz" lIns="0" tIns="0" rIns="0" bIns="0" rtlCol="0">
            <a:noAutofit/>
          </a:bodyPr>
          <a:lstStyle/>
          <a:p>
            <a:pPr lvl="0"/>
            <a:r>
              <a:rPr lang="en-US"/>
              <a:t>Header 1</a:t>
            </a:r>
          </a:p>
          <a:p>
            <a:pPr lvl="1"/>
            <a:r>
              <a:rPr lang="en-US"/>
              <a:t>Body Copy</a:t>
            </a:r>
          </a:p>
          <a:p>
            <a:pPr lvl="2"/>
            <a:r>
              <a:rPr lang="en-US"/>
              <a:t>Header 2</a:t>
            </a:r>
          </a:p>
          <a:p>
            <a:pPr lvl="3"/>
            <a:r>
              <a:rPr lang="en-US"/>
              <a:t>Body Bullet 1</a:t>
            </a:r>
          </a:p>
          <a:p>
            <a:pPr lvl="4"/>
            <a:r>
              <a:rPr lang="en-US"/>
              <a:t>Body Bullet 2</a:t>
            </a:r>
          </a:p>
          <a:p>
            <a:pPr lvl="5"/>
            <a:r>
              <a:rPr lang="en-US"/>
              <a:t>Small Text</a:t>
            </a:r>
          </a:p>
          <a:p>
            <a:pPr lvl="6"/>
            <a:r>
              <a:rPr lang="en-US"/>
              <a:t>Small Text Bullet 1</a:t>
            </a:r>
          </a:p>
          <a:p>
            <a:pPr lvl="7"/>
            <a:r>
              <a:rPr lang="en-US"/>
              <a:t>Small Text Bullet 2</a:t>
            </a:r>
          </a:p>
        </p:txBody>
      </p:sp>
      <p:sp>
        <p:nvSpPr>
          <p:cNvPr id="6" name="Slide Number Placeholder 5"/>
          <p:cNvSpPr>
            <a:spLocks noGrp="1"/>
          </p:cNvSpPr>
          <p:nvPr>
            <p:ph type="sldNum" sz="quarter" idx="4"/>
          </p:nvPr>
        </p:nvSpPr>
        <p:spPr>
          <a:xfrm>
            <a:off x="8679587" y="4738758"/>
            <a:ext cx="185948" cy="184666"/>
          </a:xfrm>
          <a:prstGeom prst="rect">
            <a:avLst/>
          </a:prstGeom>
        </p:spPr>
        <p:txBody>
          <a:bodyPr vert="horz" wrap="none" lIns="0" tIns="0" rIns="0" bIns="0" rtlCol="0" anchor="ctr">
            <a:spAutoFit/>
          </a:bodyPr>
          <a:lstStyle>
            <a:lvl1pPr algn="r">
              <a:defRPr sz="12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fld id="{00000000-1234-1234-1234-123412341234}" type="slidenum">
              <a:rPr lang="en-US" smtClean="0"/>
              <a:pPr/>
              <a:t>‹#›</a:t>
            </a:fld>
            <a:endParaRPr lang="en-US">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A5C86F77-8338-5D40-8F4E-9090BDBDF8B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70322" y="4634398"/>
            <a:ext cx="1249579" cy="393386"/>
          </a:xfrm>
          <a:prstGeom prst="rect">
            <a:avLst/>
          </a:prstGeom>
        </p:spPr>
      </p:pic>
    </p:spTree>
    <p:extLst>
      <p:ext uri="{BB962C8B-B14F-4D97-AF65-F5344CB8AC3E}">
        <p14:creationId xmlns:p14="http://schemas.microsoft.com/office/powerpoint/2010/main" val="874731110"/>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Lst>
  <p:hf hdr="0" ftr="0" dt="0"/>
  <p:txStyles>
    <p:titleStyle>
      <a:lvl1pPr algn="l" defTabSz="457200" rtl="0" eaLnBrk="1" latinLnBrk="0" hangingPunct="1">
        <a:spcBef>
          <a:spcPct val="0"/>
        </a:spcBef>
        <a:buNone/>
        <a:defRPr sz="3000" b="1" i="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457200" rtl="0" eaLnBrk="1" latinLnBrk="0" hangingPunct="1">
        <a:spcBef>
          <a:spcPts val="0"/>
        </a:spcBef>
        <a:spcAft>
          <a:spcPts val="600"/>
        </a:spcAft>
        <a:buFont typeface="Arial"/>
        <a:buNone/>
        <a:defRPr sz="2400" b="0"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vl2pPr marL="0" indent="0" algn="l" defTabSz="457200" rtl="0" eaLnBrk="1" latinLnBrk="0" hangingPunct="1">
        <a:lnSpc>
          <a:spcPts val="2200"/>
        </a:lnSpc>
        <a:spcBef>
          <a:spcPts val="0"/>
        </a:spcBef>
        <a:spcAft>
          <a:spcPts val="800"/>
        </a:spcAft>
        <a:buFont typeface="Arial"/>
        <a:buNone/>
        <a:defRPr sz="1600" b="0" i="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2pPr>
      <a:lvl3pPr marL="0" indent="0" algn="l" defTabSz="457200" rtl="0" eaLnBrk="1" latinLnBrk="0" hangingPunct="1">
        <a:spcBef>
          <a:spcPts val="0"/>
        </a:spcBef>
        <a:spcAft>
          <a:spcPts val="400"/>
        </a:spcAft>
        <a:buFont typeface="Arial"/>
        <a:buNone/>
        <a:defRPr sz="1400" b="0" i="0" kern="1200" cap="all" spc="30" baseline="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37160" indent="-137160" algn="l" defTabSz="457200" rtl="0" eaLnBrk="1" latinLnBrk="0" hangingPunct="1">
        <a:lnSpc>
          <a:spcPts val="2000"/>
        </a:lnSpc>
        <a:spcBef>
          <a:spcPts val="0"/>
        </a:spcBef>
        <a:spcAft>
          <a:spcPts val="300"/>
        </a:spcAft>
        <a:buFont typeface="Arial" panose="020B0604020202020204" pitchFamily="34" charset="0"/>
        <a:buChar char="•"/>
        <a:defRPr sz="1600" b="1" i="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4pPr>
      <a:lvl5pPr marL="274320" indent="-137160" algn="l" defTabSz="457200" rtl="0" eaLnBrk="1" latinLnBrk="0" hangingPunct="1">
        <a:lnSpc>
          <a:spcPts val="2000"/>
        </a:lnSpc>
        <a:spcBef>
          <a:spcPts val="0"/>
        </a:spcBef>
        <a:spcAft>
          <a:spcPts val="300"/>
        </a:spcAft>
        <a:buSzPct val="100000"/>
        <a:buFont typeface="Arial" panose="020B0604020202020204" pitchFamily="34" charset="0"/>
        <a:buChar char="•"/>
        <a:defRPr sz="1600" b="1" i="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5pPr>
      <a:lvl6pPr marL="0" indent="0" algn="l" defTabSz="457200" rtl="0" eaLnBrk="1" latinLnBrk="0" hangingPunct="1">
        <a:lnSpc>
          <a:spcPts val="1600"/>
        </a:lnSpc>
        <a:spcBef>
          <a:spcPts val="0"/>
        </a:spcBef>
        <a:spcAft>
          <a:spcPts val="400"/>
        </a:spcAft>
        <a:buFont typeface="Arial"/>
        <a:buNone/>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6pPr>
      <a:lvl7pPr marL="137160" indent="-137160" algn="l" defTabSz="457200" rtl="0" eaLnBrk="1" latinLnBrk="0" hangingPunct="1">
        <a:lnSpc>
          <a:spcPts val="1600"/>
        </a:lnSpc>
        <a:spcBef>
          <a:spcPts val="0"/>
        </a:spcBef>
        <a:spcAft>
          <a:spcPts val="400"/>
        </a:spcAft>
        <a:buFont typeface="Arial"/>
        <a:buChar char="•"/>
        <a:defRPr sz="1200" b="0" i="0" kern="1200">
          <a:solidFill>
            <a:schemeClr val="tx1">
              <a:lumMod val="75000"/>
              <a:lumOff val="25000"/>
            </a:schemeClr>
          </a:solidFill>
          <a:latin typeface="Calibri" panose="020F0502020204030204" pitchFamily="34" charset="0"/>
          <a:ea typeface="COOPERHEWITT-BOOK" pitchFamily="2" charset="77"/>
          <a:cs typeface="Calibri" panose="020F0502020204030204" pitchFamily="34" charset="0"/>
        </a:defRPr>
      </a:lvl7pPr>
      <a:lvl8pPr marL="274320" indent="-137160" algn="l" defTabSz="457200" rtl="0" eaLnBrk="1" latinLnBrk="0" hangingPunct="1">
        <a:lnSpc>
          <a:spcPts val="1600"/>
        </a:lnSpc>
        <a:spcBef>
          <a:spcPts val="0"/>
        </a:spcBef>
        <a:spcAft>
          <a:spcPts val="400"/>
        </a:spcAft>
        <a:buFont typeface="Arial"/>
        <a:buChar char="•"/>
        <a:defRPr sz="1200" b="0" i="0" kern="1200">
          <a:solidFill>
            <a:schemeClr val="tx1">
              <a:lumMod val="75000"/>
              <a:lumOff val="25000"/>
            </a:schemeClr>
          </a:solidFill>
          <a:latin typeface="Calibri" panose="020F0502020204030204" pitchFamily="34" charset="0"/>
          <a:ea typeface="COOPERHEWITT-BOOK" pitchFamily="2" charset="77"/>
          <a:cs typeface="Calibri" panose="020F05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5E3B-869C-8944-82ED-AD4EC586A97A}"/>
              </a:ext>
            </a:extLst>
          </p:cNvPr>
          <p:cNvSpPr>
            <a:spLocks noGrp="1"/>
          </p:cNvSpPr>
          <p:nvPr>
            <p:ph type="title"/>
          </p:nvPr>
        </p:nvSpPr>
        <p:spPr>
          <a:xfrm>
            <a:off x="457200" y="1038762"/>
            <a:ext cx="4572000" cy="2198594"/>
          </a:xfrm>
        </p:spPr>
        <p:txBody>
          <a:bodyPr/>
          <a:lstStyle/>
          <a:p>
            <a:r>
              <a:rPr lang="en-US" dirty="0">
                <a:latin typeface="Calibri" panose="020F0502020204030204" pitchFamily="34" charset="0"/>
                <a:cs typeface="Calibri" panose="020F0502020204030204" pitchFamily="34" charset="0"/>
              </a:rPr>
              <a:t>How CCAs are Enh</a:t>
            </a:r>
            <a:r>
              <a:rPr lang="en-US" dirty="0"/>
              <a:t>ancing Electricity Rate Affordability</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4D68AC6-F5F3-3440-A6D6-BEB5D87188B5}"/>
              </a:ext>
            </a:extLst>
          </p:cNvPr>
          <p:cNvSpPr>
            <a:spLocks noGrp="1"/>
          </p:cNvSpPr>
          <p:nvPr>
            <p:ph sz="quarter" idx="10"/>
          </p:nvPr>
        </p:nvSpPr>
        <p:spPr/>
        <p:txBody>
          <a:bodyPr/>
          <a:lstStyle/>
          <a:p>
            <a:r>
              <a:rPr lang="en-US" dirty="0"/>
              <a:t>March</a:t>
            </a:r>
            <a:r>
              <a:rPr lang="en-US" dirty="0">
                <a:latin typeface="Calibri" panose="020F0502020204030204" pitchFamily="34" charset="0"/>
                <a:cs typeface="Calibri" panose="020F0502020204030204" pitchFamily="34" charset="0"/>
              </a:rPr>
              <a:t> 2023</a:t>
            </a:r>
          </a:p>
        </p:txBody>
      </p:sp>
    </p:spTree>
    <p:extLst>
      <p:ext uri="{BB962C8B-B14F-4D97-AF65-F5344CB8AC3E}">
        <p14:creationId xmlns:p14="http://schemas.microsoft.com/office/powerpoint/2010/main" val="310915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19DCC9E6-3C1A-064B-904C-EBF07D5F7DC1}"/>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EBCE Member Jurisdictions </a:t>
            </a:r>
          </a:p>
        </p:txBody>
      </p:sp>
      <p:sp>
        <p:nvSpPr>
          <p:cNvPr id="5" name="Slide Number Placeholder 6">
            <a:extLst>
              <a:ext uri="{FF2B5EF4-FFF2-40B4-BE49-F238E27FC236}">
                <a16:creationId xmlns:a16="http://schemas.microsoft.com/office/drawing/2014/main" id="{F9F2DD71-FBE9-41AF-BAC8-CBFAC9F4CFAF}"/>
              </a:ext>
            </a:extLst>
          </p:cNvPr>
          <p:cNvSpPr txBox="1">
            <a:spLocks/>
          </p:cNvSpPr>
          <p:nvPr/>
        </p:nvSpPr>
        <p:spPr>
          <a:xfrm>
            <a:off x="8679587" y="4738758"/>
            <a:ext cx="185948" cy="184666"/>
          </a:xfrm>
          <a:prstGeom prst="rect">
            <a:avLst/>
          </a:prstGeom>
        </p:spPr>
        <p:txBody>
          <a:bodyPr/>
          <a:lstStyle>
            <a:defPPr>
              <a:defRPr lang="en-US"/>
            </a:defPPr>
            <a:lvl1pPr marL="0" algn="l" defTabSz="457200" rtl="0" eaLnBrk="1" latinLnBrk="0" hangingPunct="1">
              <a:defRPr lang="en-US" sz="1200" b="1" i="0" kern="1200" smtClean="0">
                <a:solidFill>
                  <a:schemeClr val="accent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a:t>
            </a:fld>
            <a:endParaRPr lang="en-US"/>
          </a:p>
        </p:txBody>
      </p:sp>
      <p:pic>
        <p:nvPicPr>
          <p:cNvPr id="3" name="Graphic 6">
            <a:extLst>
              <a:ext uri="{FF2B5EF4-FFF2-40B4-BE49-F238E27FC236}">
                <a16:creationId xmlns:a16="http://schemas.microsoft.com/office/drawing/2014/main" id="{D8A6A86E-84AF-F7A8-53E9-919B2FAB266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68431" y="1019397"/>
            <a:ext cx="5468011" cy="3517087"/>
          </a:xfrm>
          <a:prstGeom prst="rect">
            <a:avLst/>
          </a:prstGeom>
        </p:spPr>
      </p:pic>
      <p:sp>
        <p:nvSpPr>
          <p:cNvPr id="4" name="TextBox 1">
            <a:extLst>
              <a:ext uri="{FF2B5EF4-FFF2-40B4-BE49-F238E27FC236}">
                <a16:creationId xmlns:a16="http://schemas.microsoft.com/office/drawing/2014/main" id="{2DDF9A7D-A7E0-3E2B-0D6F-C72A23C1B5D9}"/>
              </a:ext>
            </a:extLst>
          </p:cNvPr>
          <p:cNvSpPr txBox="1"/>
          <p:nvPr/>
        </p:nvSpPr>
        <p:spPr>
          <a:xfrm>
            <a:off x="6316936" y="1514505"/>
            <a:ext cx="2459071" cy="286232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solidFill>
                  <a:schemeClr val="tx2"/>
                </a:solidFill>
                <a:latin typeface="Calibri"/>
                <a:cs typeface="Calibri"/>
              </a:rPr>
              <a:t>Alameda County and the City of Tracy are members of EBCE’s Joint Powers Authority (JPA). The City of Stockton joined the JPA in 2022 with </a:t>
            </a:r>
            <a:r>
              <a:rPr lang="en-US" b="1">
                <a:latin typeface="Calibri"/>
                <a:cs typeface="Calibri"/>
              </a:rPr>
              <a:t/>
            </a:r>
            <a:br>
              <a:rPr lang="en-US" b="1">
                <a:latin typeface="Calibri"/>
                <a:cs typeface="Calibri"/>
              </a:rPr>
            </a:br>
            <a:r>
              <a:rPr lang="en-US" b="1">
                <a:solidFill>
                  <a:schemeClr val="tx2"/>
                </a:solidFill>
                <a:latin typeface="Calibri"/>
                <a:cs typeface="Calibri"/>
              </a:rPr>
              <a:t>EBCE's service to begin in 2024.</a:t>
            </a:r>
            <a:endParaRPr lang="en-US">
              <a:solidFill>
                <a:schemeClr val="tx2"/>
              </a:solidFill>
              <a:latin typeface="Calibri"/>
              <a:ea typeface="+mn-lt"/>
              <a:cs typeface="Calibri"/>
            </a:endParaRPr>
          </a:p>
          <a:p>
            <a:endParaRPr lang="en-US" b="1">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39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9002-70A6-0741-B767-955E1E9F0755}"/>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What Are My Options?</a:t>
            </a:r>
          </a:p>
        </p:txBody>
      </p:sp>
      <p:sp>
        <p:nvSpPr>
          <p:cNvPr id="4" name="Content Placeholder 3">
            <a:extLst>
              <a:ext uri="{FF2B5EF4-FFF2-40B4-BE49-F238E27FC236}">
                <a16:creationId xmlns:a16="http://schemas.microsoft.com/office/drawing/2014/main" id="{BB451229-EFF9-264A-8D06-056E79DCD272}"/>
              </a:ext>
            </a:extLst>
          </p:cNvPr>
          <p:cNvSpPr>
            <a:spLocks noGrp="1"/>
          </p:cNvSpPr>
          <p:nvPr>
            <p:ph sz="quarter" idx="11"/>
          </p:nvPr>
        </p:nvSpPr>
        <p:spPr>
          <a:xfrm>
            <a:off x="200775" y="3311604"/>
            <a:ext cx="2560320" cy="1053661"/>
          </a:xfrm>
        </p:spPr>
        <p:txBody>
          <a:bodyPr vert="horz" lIns="0" tIns="0" rIns="0" bIns="0" rtlCol="0" anchor="t">
            <a:noAutofit/>
          </a:bodyPr>
          <a:lstStyle/>
          <a:p>
            <a:pPr lvl="2" algn="ctr"/>
            <a:r>
              <a:rPr lang="en-US" sz="2400" b="1" dirty="0">
                <a:latin typeface="Calibri"/>
                <a:cs typeface="Calibri"/>
              </a:rPr>
              <a:t>Bright Choice</a:t>
            </a:r>
          </a:p>
          <a:p>
            <a:pPr lvl="5" algn="ctr"/>
            <a:r>
              <a:rPr lang="en-US" sz="1600" dirty="0">
                <a:latin typeface="Calibri"/>
                <a:cs typeface="Calibri"/>
              </a:rPr>
              <a:t>50% renewable energy </a:t>
            </a:r>
            <a:br>
              <a:rPr lang="en-US" sz="1600" dirty="0">
                <a:latin typeface="Calibri"/>
                <a:cs typeface="Calibri"/>
              </a:rPr>
            </a:br>
            <a:r>
              <a:rPr lang="en-US" sz="1600" dirty="0">
                <a:latin typeface="Calibri"/>
                <a:cs typeface="Calibri"/>
              </a:rPr>
              <a:t>at rates 3% below PG&amp;E</a:t>
            </a:r>
          </a:p>
        </p:txBody>
      </p:sp>
      <p:sp>
        <p:nvSpPr>
          <p:cNvPr id="6" name="Content Placeholder 6">
            <a:extLst>
              <a:ext uri="{FF2B5EF4-FFF2-40B4-BE49-F238E27FC236}">
                <a16:creationId xmlns:a16="http://schemas.microsoft.com/office/drawing/2014/main" id="{06CB431E-6EE1-EA4D-94CF-362CF9CE6FF6}"/>
              </a:ext>
            </a:extLst>
          </p:cNvPr>
          <p:cNvSpPr txBox="1">
            <a:spLocks/>
          </p:cNvSpPr>
          <p:nvPr/>
        </p:nvSpPr>
        <p:spPr>
          <a:xfrm>
            <a:off x="3375673" y="3313648"/>
            <a:ext cx="2560320" cy="1161326"/>
          </a:xfrm>
          <a:prstGeom prst="rect">
            <a:avLst/>
          </a:prstGeom>
        </p:spPr>
        <p:txBody>
          <a:bodyPr vert="horz" lIns="0" tIns="0" rIns="0" bIns="0" numCol="1" rtlCol="0" anchor="t">
            <a:noAutofit/>
          </a:bodyPr>
          <a:lstStyle>
            <a:lvl1pPr marL="0" indent="0" algn="l" defTabSz="457200" rtl="0" eaLnBrk="1" latinLnBrk="0" hangingPunct="1">
              <a:spcBef>
                <a:spcPts val="0"/>
              </a:spcBef>
              <a:spcAft>
                <a:spcPts val="600"/>
              </a:spcAft>
              <a:buFont typeface="Arial"/>
              <a:buNone/>
              <a:defRPr sz="2400" b="1" i="0" kern="1200">
                <a:solidFill>
                  <a:schemeClr val="accent1"/>
                </a:solidFill>
                <a:latin typeface="+mj-lt"/>
                <a:ea typeface="COOPERHEWITT-SEMIBOLD" pitchFamily="2" charset="77"/>
                <a:cs typeface="COOPERHEWITT-SEMIBOLD" pitchFamily="2" charset="77"/>
              </a:defRPr>
            </a:lvl1pPr>
            <a:lvl2pPr marL="0" indent="0" algn="l" defTabSz="457200" rtl="0" eaLnBrk="1" latinLnBrk="0" hangingPunct="1">
              <a:lnSpc>
                <a:spcPts val="2000"/>
              </a:lnSpc>
              <a:spcBef>
                <a:spcPts val="0"/>
              </a:spcBef>
              <a:spcAft>
                <a:spcPts val="800"/>
              </a:spcAft>
              <a:buFont typeface="Arial"/>
              <a:buNone/>
              <a:defRPr sz="1600" b="0" i="0" kern="1200">
                <a:solidFill>
                  <a:schemeClr val="tx1">
                    <a:lumMod val="75000"/>
                    <a:lumOff val="25000"/>
                  </a:schemeClr>
                </a:solidFill>
                <a:latin typeface="+mn-lt"/>
                <a:ea typeface="COOPERHEWITT-BOOK" pitchFamily="2" charset="77"/>
                <a:cs typeface="COOPERHEWITT-BOOK" pitchFamily="2" charset="77"/>
              </a:defRPr>
            </a:lvl2pPr>
            <a:lvl3pPr marL="0" indent="0" algn="l" defTabSz="457200" rtl="0" eaLnBrk="1" latinLnBrk="0" hangingPunct="1">
              <a:spcBef>
                <a:spcPts val="0"/>
              </a:spcBef>
              <a:spcAft>
                <a:spcPts val="400"/>
              </a:spcAft>
              <a:buFont typeface="Arial"/>
              <a:buNone/>
              <a:defRPr sz="1400" b="1" i="0" kern="1200" cap="all" spc="30" baseline="0">
                <a:solidFill>
                  <a:schemeClr val="tx2"/>
                </a:solidFill>
                <a:latin typeface="+mj-lt"/>
                <a:ea typeface="COOPERHEWITT-SEMIBOLD" pitchFamily="2" charset="77"/>
                <a:cs typeface="COOPERHEWITT-SEMIBOLD" pitchFamily="2" charset="77"/>
              </a:defRPr>
            </a:lvl3pPr>
            <a:lvl4pPr marL="0" indent="-137160" algn="l" defTabSz="457200" rtl="0" eaLnBrk="1" latinLnBrk="0" hangingPunct="1">
              <a:lnSpc>
                <a:spcPts val="2000"/>
              </a:lnSpc>
              <a:spcBef>
                <a:spcPts val="0"/>
              </a:spcBef>
              <a:spcAft>
                <a:spcPts val="300"/>
              </a:spcAft>
              <a:buFont typeface="Arial" panose="020B0604020202020204" pitchFamily="34" charset="0"/>
              <a:buChar char="•"/>
              <a:defRPr sz="1600" b="0" i="0" kern="1200">
                <a:solidFill>
                  <a:schemeClr val="tx1">
                    <a:lumMod val="75000"/>
                    <a:lumOff val="25000"/>
                  </a:schemeClr>
                </a:solidFill>
                <a:latin typeface="+mn-lt"/>
                <a:ea typeface="COOPERHEWITT-BOOK" pitchFamily="2" charset="77"/>
                <a:cs typeface="COOPERHEWITT-BOOK" pitchFamily="2" charset="77"/>
              </a:defRPr>
            </a:lvl4pPr>
            <a:lvl5pPr marL="274320" indent="-137160" algn="l" defTabSz="457200" rtl="0" eaLnBrk="1" latinLnBrk="0" hangingPunct="1">
              <a:lnSpc>
                <a:spcPts val="2000"/>
              </a:lnSpc>
              <a:spcBef>
                <a:spcPts val="0"/>
              </a:spcBef>
              <a:spcAft>
                <a:spcPts val="300"/>
              </a:spcAft>
              <a:buSzPct val="100000"/>
              <a:buFont typeface="Arial" panose="020B0604020202020204" pitchFamily="34" charset="0"/>
              <a:buChar char="•"/>
              <a:defRPr sz="1600" b="0" i="0" kern="1200">
                <a:solidFill>
                  <a:schemeClr val="tx1">
                    <a:lumMod val="75000"/>
                    <a:lumOff val="25000"/>
                  </a:schemeClr>
                </a:solidFill>
                <a:latin typeface="+mn-lt"/>
                <a:ea typeface="COOPERHEWITT-BOOK" pitchFamily="2" charset="77"/>
                <a:cs typeface="COOPERHEWITT-BOOK" pitchFamily="2" charset="77"/>
              </a:defRPr>
            </a:lvl5pPr>
            <a:lvl6pPr marL="0" indent="0" algn="l" defTabSz="457200" rtl="0" eaLnBrk="1" latinLnBrk="0" hangingPunct="1">
              <a:lnSpc>
                <a:spcPts val="1600"/>
              </a:lnSpc>
              <a:spcBef>
                <a:spcPts val="0"/>
              </a:spcBef>
              <a:spcAft>
                <a:spcPts val="400"/>
              </a:spcAft>
              <a:buFont typeface="Arial"/>
              <a:buNone/>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a:r>
              <a:rPr lang="en-US" sz="2400" dirty="0">
                <a:latin typeface="Calibri"/>
                <a:cs typeface="Calibri"/>
              </a:rPr>
              <a:t>Renewable 100</a:t>
            </a:r>
            <a:endParaRPr lang="en-US" sz="900">
              <a:solidFill>
                <a:schemeClr val="tx1">
                  <a:lumMod val="75000"/>
                  <a:lumOff val="25000"/>
                </a:schemeClr>
              </a:solidFill>
              <a:latin typeface="Calibri"/>
              <a:ea typeface="COOPERHEWITT-BOOK" pitchFamily="2" charset="77"/>
              <a:cs typeface="Calibri"/>
            </a:endParaRPr>
          </a:p>
          <a:p>
            <a:pPr lvl="5" algn="ctr"/>
            <a:r>
              <a:rPr lang="en-US" sz="1600" dirty="0">
                <a:solidFill>
                  <a:schemeClr val="tx1">
                    <a:lumMod val="75000"/>
                    <a:lumOff val="25000"/>
                  </a:schemeClr>
                </a:solidFill>
                <a:latin typeface="Calibri"/>
                <a:ea typeface="COOPERHEWITT-BOOK" pitchFamily="2" charset="77"/>
                <a:cs typeface="Calibri"/>
              </a:rPr>
              <a:t>100% California solar &amp; wind </a:t>
            </a:r>
            <a:r>
              <a:rPr lang="en-US" sz="1600" dirty="0">
                <a:latin typeface="Calibri" panose="020F0502020204030204" pitchFamily="34" charset="0"/>
                <a:ea typeface="COOPERHEWITT-BOOK" pitchFamily="2" charset="77"/>
                <a:cs typeface="Calibri" panose="020F0502020204030204" pitchFamily="34" charset="0"/>
              </a:rPr>
              <a:t/>
            </a:r>
            <a:br>
              <a:rPr lang="en-US" sz="1600" dirty="0">
                <a:latin typeface="Calibri" panose="020F0502020204030204" pitchFamily="34" charset="0"/>
                <a:ea typeface="COOPERHEWITT-BOOK" pitchFamily="2" charset="77"/>
                <a:cs typeface="Calibri" panose="020F0502020204030204" pitchFamily="34" charset="0"/>
              </a:rPr>
            </a:br>
            <a:r>
              <a:rPr lang="en-US" sz="1600" dirty="0">
                <a:solidFill>
                  <a:schemeClr val="tx1">
                    <a:lumMod val="75000"/>
                    <a:lumOff val="25000"/>
                  </a:schemeClr>
                </a:solidFill>
                <a:latin typeface="Calibri"/>
                <a:ea typeface="COOPERHEWITT-BOOK" pitchFamily="2" charset="77"/>
                <a:cs typeface="Calibri"/>
              </a:rPr>
              <a:t>energy at ¾ cent per kilowatt-hour above PG&amp;E rates</a:t>
            </a:r>
          </a:p>
        </p:txBody>
      </p:sp>
      <p:sp>
        <p:nvSpPr>
          <p:cNvPr id="10" name="Slide Number Placeholder 6">
            <a:extLst>
              <a:ext uri="{FF2B5EF4-FFF2-40B4-BE49-F238E27FC236}">
                <a16:creationId xmlns:a16="http://schemas.microsoft.com/office/drawing/2014/main" id="{5E893CBD-BFA9-4E2C-9B67-083BE73A9A2D}"/>
              </a:ext>
            </a:extLst>
          </p:cNvPr>
          <p:cNvSpPr txBox="1">
            <a:spLocks/>
          </p:cNvSpPr>
          <p:nvPr/>
        </p:nvSpPr>
        <p:spPr>
          <a:xfrm>
            <a:off x="8679587" y="4738758"/>
            <a:ext cx="185948" cy="184666"/>
          </a:xfrm>
          <a:prstGeom prst="rect">
            <a:avLst/>
          </a:prstGeom>
        </p:spPr>
        <p:txBody>
          <a:bodyPr/>
          <a:lstStyle>
            <a:defPPr>
              <a:defRPr lang="en-US"/>
            </a:defPPr>
            <a:lvl1pPr marL="0" algn="l" defTabSz="457200" rtl="0" eaLnBrk="1" latinLnBrk="0" hangingPunct="1">
              <a:defRPr lang="en-US" sz="1200" b="1" i="0" kern="1200" smtClean="0">
                <a:solidFill>
                  <a:schemeClr val="accent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3</a:t>
            </a:fld>
            <a:endParaRPr lang="en-US"/>
          </a:p>
        </p:txBody>
      </p:sp>
      <p:pic>
        <p:nvPicPr>
          <p:cNvPr id="5" name="Graphic 7">
            <a:extLst>
              <a:ext uri="{FF2B5EF4-FFF2-40B4-BE49-F238E27FC236}">
                <a16:creationId xmlns:a16="http://schemas.microsoft.com/office/drawing/2014/main" id="{028265C1-0EAC-45AC-8315-17CE3F6B012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4119" y="955780"/>
            <a:ext cx="2136775" cy="2128838"/>
          </a:xfrm>
          <a:prstGeom prst="rect">
            <a:avLst/>
          </a:prstGeom>
        </p:spPr>
      </p:pic>
      <p:pic>
        <p:nvPicPr>
          <p:cNvPr id="8" name="Graphic 10">
            <a:extLst>
              <a:ext uri="{FF2B5EF4-FFF2-40B4-BE49-F238E27FC236}">
                <a16:creationId xmlns:a16="http://schemas.microsoft.com/office/drawing/2014/main" id="{AB773C46-71ED-4C9A-8E87-019158D2BDA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95555" y="955780"/>
            <a:ext cx="2138363" cy="2128838"/>
          </a:xfrm>
          <a:prstGeom prst="rect">
            <a:avLst/>
          </a:prstGeom>
        </p:spPr>
      </p:pic>
      <p:pic>
        <p:nvPicPr>
          <p:cNvPr id="3" name="Graphic 6">
            <a:extLst>
              <a:ext uri="{FF2B5EF4-FFF2-40B4-BE49-F238E27FC236}">
                <a16:creationId xmlns:a16="http://schemas.microsoft.com/office/drawing/2014/main" id="{BA9FE7E7-567B-42D2-91D2-99BC46E52A6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77013" y="955780"/>
            <a:ext cx="2130425" cy="2128838"/>
          </a:xfrm>
          <a:prstGeom prst="rect">
            <a:avLst/>
          </a:prstGeom>
        </p:spPr>
      </p:pic>
      <p:sp>
        <p:nvSpPr>
          <p:cNvPr id="9" name="Content Placeholder 6">
            <a:extLst>
              <a:ext uri="{FF2B5EF4-FFF2-40B4-BE49-F238E27FC236}">
                <a16:creationId xmlns:a16="http://schemas.microsoft.com/office/drawing/2014/main" id="{5309E791-EAEF-4DF1-A869-AA06F8927BB1}"/>
              </a:ext>
            </a:extLst>
          </p:cNvPr>
          <p:cNvSpPr txBox="1">
            <a:spLocks/>
          </p:cNvSpPr>
          <p:nvPr/>
        </p:nvSpPr>
        <p:spPr>
          <a:xfrm>
            <a:off x="6298188" y="3313648"/>
            <a:ext cx="2560320" cy="346099"/>
          </a:xfrm>
          <a:prstGeom prst="rect">
            <a:avLst/>
          </a:prstGeom>
        </p:spPr>
        <p:txBody>
          <a:bodyPr vert="horz" lIns="0" tIns="0" rIns="0" bIns="0" numCol="1" rtlCol="0" anchor="t">
            <a:noAutofit/>
          </a:bodyPr>
          <a:lstStyle>
            <a:lvl1pPr marL="0" indent="0" algn="l" defTabSz="457200" rtl="0" eaLnBrk="1" latinLnBrk="0" hangingPunct="1">
              <a:spcBef>
                <a:spcPts val="0"/>
              </a:spcBef>
              <a:spcAft>
                <a:spcPts val="600"/>
              </a:spcAft>
              <a:buFont typeface="Arial"/>
              <a:buNone/>
              <a:defRPr sz="2400" b="1" i="0" kern="1200">
                <a:solidFill>
                  <a:schemeClr val="accent1"/>
                </a:solidFill>
                <a:latin typeface="+mj-lt"/>
                <a:ea typeface="COOPERHEWITT-SEMIBOLD" pitchFamily="2" charset="77"/>
                <a:cs typeface="COOPERHEWITT-SEMIBOLD" pitchFamily="2" charset="77"/>
              </a:defRPr>
            </a:lvl1pPr>
            <a:lvl2pPr marL="0" indent="0" algn="l" defTabSz="457200" rtl="0" eaLnBrk="1" latinLnBrk="0" hangingPunct="1">
              <a:lnSpc>
                <a:spcPts val="2000"/>
              </a:lnSpc>
              <a:spcBef>
                <a:spcPts val="0"/>
              </a:spcBef>
              <a:spcAft>
                <a:spcPts val="800"/>
              </a:spcAft>
              <a:buFont typeface="Arial"/>
              <a:buNone/>
              <a:defRPr sz="1600" b="0" i="0" kern="1200">
                <a:solidFill>
                  <a:schemeClr val="tx1">
                    <a:lumMod val="75000"/>
                    <a:lumOff val="25000"/>
                  </a:schemeClr>
                </a:solidFill>
                <a:latin typeface="+mn-lt"/>
                <a:ea typeface="COOPERHEWITT-BOOK" pitchFamily="2" charset="77"/>
                <a:cs typeface="COOPERHEWITT-BOOK" pitchFamily="2" charset="77"/>
              </a:defRPr>
            </a:lvl2pPr>
            <a:lvl3pPr marL="0" indent="0" algn="l" defTabSz="457200" rtl="0" eaLnBrk="1" latinLnBrk="0" hangingPunct="1">
              <a:spcBef>
                <a:spcPts val="0"/>
              </a:spcBef>
              <a:spcAft>
                <a:spcPts val="400"/>
              </a:spcAft>
              <a:buFont typeface="Arial"/>
              <a:buNone/>
              <a:defRPr sz="1400" b="1" i="0" kern="1200" cap="all" spc="30" baseline="0">
                <a:solidFill>
                  <a:schemeClr val="tx2"/>
                </a:solidFill>
                <a:latin typeface="+mj-lt"/>
                <a:ea typeface="COOPERHEWITT-SEMIBOLD" pitchFamily="2" charset="77"/>
                <a:cs typeface="COOPERHEWITT-SEMIBOLD" pitchFamily="2" charset="77"/>
              </a:defRPr>
            </a:lvl3pPr>
            <a:lvl4pPr marL="0" indent="-137160" algn="l" defTabSz="457200" rtl="0" eaLnBrk="1" latinLnBrk="0" hangingPunct="1">
              <a:lnSpc>
                <a:spcPts val="2000"/>
              </a:lnSpc>
              <a:spcBef>
                <a:spcPts val="0"/>
              </a:spcBef>
              <a:spcAft>
                <a:spcPts val="300"/>
              </a:spcAft>
              <a:buFont typeface="Arial" panose="020B0604020202020204" pitchFamily="34" charset="0"/>
              <a:buChar char="•"/>
              <a:defRPr sz="1600" b="0" i="0" kern="1200">
                <a:solidFill>
                  <a:schemeClr val="tx1">
                    <a:lumMod val="75000"/>
                    <a:lumOff val="25000"/>
                  </a:schemeClr>
                </a:solidFill>
                <a:latin typeface="+mn-lt"/>
                <a:ea typeface="COOPERHEWITT-BOOK" pitchFamily="2" charset="77"/>
                <a:cs typeface="COOPERHEWITT-BOOK" pitchFamily="2" charset="77"/>
              </a:defRPr>
            </a:lvl4pPr>
            <a:lvl5pPr marL="274320" indent="-137160" algn="l" defTabSz="457200" rtl="0" eaLnBrk="1" latinLnBrk="0" hangingPunct="1">
              <a:lnSpc>
                <a:spcPts val="2000"/>
              </a:lnSpc>
              <a:spcBef>
                <a:spcPts val="0"/>
              </a:spcBef>
              <a:spcAft>
                <a:spcPts val="300"/>
              </a:spcAft>
              <a:buSzPct val="100000"/>
              <a:buFont typeface="Arial" panose="020B0604020202020204" pitchFamily="34" charset="0"/>
              <a:buChar char="•"/>
              <a:defRPr sz="1600" b="0" i="0" kern="1200">
                <a:solidFill>
                  <a:schemeClr val="tx1">
                    <a:lumMod val="75000"/>
                    <a:lumOff val="25000"/>
                  </a:schemeClr>
                </a:solidFill>
                <a:latin typeface="+mn-lt"/>
                <a:ea typeface="COOPERHEWITT-BOOK" pitchFamily="2" charset="77"/>
                <a:cs typeface="COOPERHEWITT-BOOK" pitchFamily="2" charset="77"/>
              </a:defRPr>
            </a:lvl5pPr>
            <a:lvl6pPr marL="0" indent="0" algn="l" defTabSz="457200" rtl="0" eaLnBrk="1" latinLnBrk="0" hangingPunct="1">
              <a:lnSpc>
                <a:spcPts val="1600"/>
              </a:lnSpc>
              <a:spcBef>
                <a:spcPts val="0"/>
              </a:spcBef>
              <a:spcAft>
                <a:spcPts val="400"/>
              </a:spcAft>
              <a:buFont typeface="Arial"/>
              <a:buNone/>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a:r>
              <a:rPr lang="en-US" sz="2400">
                <a:latin typeface="Calibri"/>
                <a:cs typeface="Calibri"/>
              </a:rPr>
              <a:t>PG&amp;E</a:t>
            </a:r>
            <a:endParaRPr lang="en-US" sz="1600">
              <a:solidFill>
                <a:schemeClr val="tx1">
                  <a:lumMod val="75000"/>
                  <a:lumOff val="25000"/>
                </a:schemeClr>
              </a:solidFill>
              <a:latin typeface="Calibri" panose="020F0502020204030204" pitchFamily="34" charset="0"/>
              <a:ea typeface="COOPERHEWITT-BOOK" pitchFamily="2" charset="77"/>
              <a:cs typeface="Calibri" panose="020F0502020204030204" pitchFamily="34" charset="0"/>
            </a:endParaRPr>
          </a:p>
        </p:txBody>
      </p:sp>
      <p:pic>
        <p:nvPicPr>
          <p:cNvPr id="19" name="Picture 19" descr="Graphical user interface, text&#10;&#10;Description automatically generated">
            <a:extLst>
              <a:ext uri="{FF2B5EF4-FFF2-40B4-BE49-F238E27FC236}">
                <a16:creationId xmlns:a16="http://schemas.microsoft.com/office/drawing/2014/main" id="{5C78BC9C-CEDE-4E6E-B134-D59FDC41BEF3}"/>
              </a:ext>
            </a:extLst>
          </p:cNvPr>
          <p:cNvPicPr>
            <a:picLocks noChangeAspect="1"/>
          </p:cNvPicPr>
          <p:nvPr/>
        </p:nvPicPr>
        <p:blipFill>
          <a:blip r:embed="rId9"/>
          <a:stretch>
            <a:fillRect/>
          </a:stretch>
        </p:blipFill>
        <p:spPr>
          <a:xfrm>
            <a:off x="4854643" y="4299880"/>
            <a:ext cx="4173852" cy="826660"/>
          </a:xfrm>
          <a:prstGeom prst="rect">
            <a:avLst/>
          </a:prstGeom>
        </p:spPr>
      </p:pic>
      <p:sp>
        <p:nvSpPr>
          <p:cNvPr id="11" name="TextBox 10">
            <a:extLst>
              <a:ext uri="{FF2B5EF4-FFF2-40B4-BE49-F238E27FC236}">
                <a16:creationId xmlns:a16="http://schemas.microsoft.com/office/drawing/2014/main" id="{CBDCF85B-CEE1-D56B-D0B9-D6A813705DF5}"/>
              </a:ext>
            </a:extLst>
          </p:cNvPr>
          <p:cNvSpPr txBox="1"/>
          <p:nvPr/>
        </p:nvSpPr>
        <p:spPr>
          <a:xfrm>
            <a:off x="2286000" y="2388717"/>
            <a:ext cx="4572000" cy="369332"/>
          </a:xfrm>
          <a:prstGeom prst="rect">
            <a:avLst/>
          </a:prstGeom>
          <a:noFill/>
        </p:spPr>
        <p:txBody>
          <a:bodyPr wrap="square">
            <a:spAutoFit/>
          </a:bodyPr>
          <a:lstStyle/>
          <a:p>
            <a:r>
              <a:rPr lang="en-US" b="0" i="0" u="none" strike="noStrike" dirty="0">
                <a:solidFill>
                  <a:srgbClr val="000000"/>
                </a:solidFill>
                <a:effectLst/>
              </a:rPr>
              <a:t> </a:t>
            </a:r>
            <a:endParaRPr lang="en-US" dirty="0"/>
          </a:p>
        </p:txBody>
      </p:sp>
      <p:sp>
        <p:nvSpPr>
          <p:cNvPr id="13" name="TextBox 12">
            <a:extLst>
              <a:ext uri="{FF2B5EF4-FFF2-40B4-BE49-F238E27FC236}">
                <a16:creationId xmlns:a16="http://schemas.microsoft.com/office/drawing/2014/main" id="{48B019B1-901A-C8C5-0011-E631F7A11768}"/>
              </a:ext>
            </a:extLst>
          </p:cNvPr>
          <p:cNvSpPr txBox="1"/>
          <p:nvPr/>
        </p:nvSpPr>
        <p:spPr>
          <a:xfrm>
            <a:off x="2286000" y="2388717"/>
            <a:ext cx="4572000" cy="369332"/>
          </a:xfrm>
          <a:prstGeom prst="rect">
            <a:avLst/>
          </a:prstGeom>
          <a:noFill/>
        </p:spPr>
        <p:txBody>
          <a:bodyPr wrap="square">
            <a:spAutoFit/>
          </a:bodyPr>
          <a:lstStyle/>
          <a:p>
            <a:r>
              <a:rPr lang="en-US" b="0" i="0" u="none" strike="noStrike" dirty="0">
                <a:solidFill>
                  <a:srgbClr val="000000"/>
                </a:solidFill>
                <a:effectLst/>
              </a:rPr>
              <a:t> </a:t>
            </a:r>
            <a:endParaRPr lang="en-US" dirty="0"/>
          </a:p>
        </p:txBody>
      </p:sp>
    </p:spTree>
    <p:extLst>
      <p:ext uri="{BB962C8B-B14F-4D97-AF65-F5344CB8AC3E}">
        <p14:creationId xmlns:p14="http://schemas.microsoft.com/office/powerpoint/2010/main" val="371694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783-8E8D-127A-16CC-645F4294AD91}"/>
              </a:ext>
            </a:extLst>
          </p:cNvPr>
          <p:cNvSpPr>
            <a:spLocks noGrp="1"/>
          </p:cNvSpPr>
          <p:nvPr>
            <p:ph type="title"/>
          </p:nvPr>
        </p:nvSpPr>
        <p:spPr/>
        <p:txBody>
          <a:bodyPr/>
          <a:lstStyle/>
          <a:p>
            <a:r>
              <a:rPr lang="en-US" dirty="0"/>
              <a:t>EBCE Customers at a Glance</a:t>
            </a:r>
          </a:p>
        </p:txBody>
      </p:sp>
      <p:sp>
        <p:nvSpPr>
          <p:cNvPr id="3" name="Slide Number Placeholder 2">
            <a:extLst>
              <a:ext uri="{FF2B5EF4-FFF2-40B4-BE49-F238E27FC236}">
                <a16:creationId xmlns:a16="http://schemas.microsoft.com/office/drawing/2014/main" id="{15F94C65-13E4-6764-0DF6-A153F47617FD}"/>
              </a:ext>
            </a:extLst>
          </p:cNvPr>
          <p:cNvSpPr>
            <a:spLocks noGrp="1"/>
          </p:cNvSpPr>
          <p:nvPr>
            <p:ph type="sldNum" sz="quarter" idx="10"/>
          </p:nvPr>
        </p:nvSpPr>
        <p:spPr/>
        <p:txBody>
          <a:bodyPr/>
          <a:lstStyle/>
          <a:p>
            <a:fld id="{00000000-1234-1234-1234-123412341234}" type="slidenum">
              <a:rPr lang="en-US" smtClean="0"/>
              <a:pPr/>
              <a:t>4</a:t>
            </a:fld>
            <a:endParaRPr lang="en-US"/>
          </a:p>
        </p:txBody>
      </p:sp>
      <p:pic>
        <p:nvPicPr>
          <p:cNvPr id="6" name="Picture 5">
            <a:extLst>
              <a:ext uri="{FF2B5EF4-FFF2-40B4-BE49-F238E27FC236}">
                <a16:creationId xmlns:a16="http://schemas.microsoft.com/office/drawing/2014/main" id="{4CA03ADD-227D-A5AA-AF5B-D17022E75B96}"/>
              </a:ext>
            </a:extLst>
          </p:cNvPr>
          <p:cNvPicPr>
            <a:picLocks noChangeAspect="1"/>
          </p:cNvPicPr>
          <p:nvPr/>
        </p:nvPicPr>
        <p:blipFill>
          <a:blip r:embed="rId3"/>
          <a:stretch>
            <a:fillRect/>
          </a:stretch>
        </p:blipFill>
        <p:spPr>
          <a:xfrm>
            <a:off x="1197726" y="1014791"/>
            <a:ext cx="6614733" cy="3604572"/>
          </a:xfrm>
          <a:prstGeom prst="rect">
            <a:avLst/>
          </a:prstGeom>
        </p:spPr>
      </p:pic>
    </p:spTree>
    <p:extLst>
      <p:ext uri="{BB962C8B-B14F-4D97-AF65-F5344CB8AC3E}">
        <p14:creationId xmlns:p14="http://schemas.microsoft.com/office/powerpoint/2010/main" val="302101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764F-4A87-D129-B7FA-9CF2EA5E05C3}"/>
              </a:ext>
            </a:extLst>
          </p:cNvPr>
          <p:cNvSpPr>
            <a:spLocks noGrp="1"/>
          </p:cNvSpPr>
          <p:nvPr>
            <p:ph type="title"/>
          </p:nvPr>
        </p:nvSpPr>
        <p:spPr>
          <a:xfrm>
            <a:off x="228600" y="165232"/>
            <a:ext cx="8686800" cy="539406"/>
          </a:xfrm>
        </p:spPr>
        <p:txBody>
          <a:bodyPr/>
          <a:lstStyle/>
          <a:p>
            <a:r>
              <a:rPr lang="en-US" sz="2400" dirty="0"/>
              <a:t>Enhancing Electric Affordability: since 2020, CCAs have paid to provide tens of millions in bill credits and relief</a:t>
            </a:r>
          </a:p>
        </p:txBody>
      </p:sp>
      <p:sp>
        <p:nvSpPr>
          <p:cNvPr id="3" name="Slide Number Placeholder 2">
            <a:extLst>
              <a:ext uri="{FF2B5EF4-FFF2-40B4-BE49-F238E27FC236}">
                <a16:creationId xmlns:a16="http://schemas.microsoft.com/office/drawing/2014/main" id="{256A7141-5D78-B276-B082-48E2E16B3D3E}"/>
              </a:ext>
            </a:extLst>
          </p:cNvPr>
          <p:cNvSpPr>
            <a:spLocks noGrp="1"/>
          </p:cNvSpPr>
          <p:nvPr>
            <p:ph type="sldNum" sz="quarter" idx="10"/>
          </p:nvPr>
        </p:nvSpPr>
        <p:spPr/>
        <p:txBody>
          <a:bodyPr/>
          <a:lstStyle/>
          <a:p>
            <a:fld id="{00000000-1234-1234-1234-123412341234}" type="slidenum">
              <a:rPr lang="en-US" smtClean="0"/>
              <a:pPr/>
              <a:t>5</a:t>
            </a:fld>
            <a:endParaRPr lang="en-US"/>
          </a:p>
        </p:txBody>
      </p:sp>
      <p:sp>
        <p:nvSpPr>
          <p:cNvPr id="4" name="Content Placeholder 3">
            <a:extLst>
              <a:ext uri="{FF2B5EF4-FFF2-40B4-BE49-F238E27FC236}">
                <a16:creationId xmlns:a16="http://schemas.microsoft.com/office/drawing/2014/main" id="{D7217330-3035-68A0-529B-87561C305FF6}"/>
              </a:ext>
            </a:extLst>
          </p:cNvPr>
          <p:cNvSpPr>
            <a:spLocks noGrp="1"/>
          </p:cNvSpPr>
          <p:nvPr>
            <p:ph sz="quarter" idx="11"/>
          </p:nvPr>
        </p:nvSpPr>
        <p:spPr>
          <a:xfrm>
            <a:off x="449987" y="1156626"/>
            <a:ext cx="8229600" cy="3821642"/>
          </a:xfrm>
        </p:spPr>
        <p:txBody>
          <a:bodyPr/>
          <a:lstStyle/>
          <a:p>
            <a:pPr algn="l" rtl="0">
              <a:spcBef>
                <a:spcPts val="0"/>
              </a:spcBef>
              <a:spcAft>
                <a:spcPts val="1200"/>
              </a:spcAft>
            </a:pPr>
            <a:r>
              <a:rPr lang="en-US" b="0" i="0" u="none" strike="noStrike" dirty="0">
                <a:solidFill>
                  <a:srgbClr val="000000"/>
                </a:solidFill>
                <a:effectLst/>
              </a:rPr>
              <a:t/>
            </a:r>
            <a:br>
              <a:rPr lang="en-US" b="0" i="0" u="none" strike="noStrike" dirty="0">
                <a:solidFill>
                  <a:srgbClr val="000000"/>
                </a:solidFill>
                <a:effectLst/>
              </a:rPr>
            </a:br>
            <a:r>
              <a:rPr lang="en-US" sz="1800" b="0" i="0" u="none" strike="noStrike" dirty="0">
                <a:solidFill>
                  <a:srgbClr val="595959"/>
                </a:solidFill>
                <a:effectLst/>
                <a:latin typeface="Arial" panose="020B0604020202020204" pitchFamily="34" charset="0"/>
              </a:rPr>
              <a:t>CCAs flexibility and deep connection to our cities has allowed us to move quickly to support our consumer electricity affordability</a:t>
            </a:r>
            <a:endParaRPr lang="en-US" b="0" i="0" u="none" strike="noStrike" dirty="0">
              <a:solidFill>
                <a:srgbClr val="000000"/>
              </a:solidFill>
              <a:effectLst/>
            </a:endParaRPr>
          </a:p>
          <a:p>
            <a:pPr algn="l" rtl="0">
              <a:spcBef>
                <a:spcPts val="0"/>
              </a:spcBef>
              <a:spcAft>
                <a:spcPts val="1200"/>
              </a:spcAft>
            </a:pPr>
            <a:r>
              <a:rPr lang="en-US" sz="1800" b="0" i="0" u="none" strike="noStrike" dirty="0">
                <a:solidFill>
                  <a:srgbClr val="595959"/>
                </a:solidFill>
                <a:effectLst/>
                <a:latin typeface="Arial" panose="020B0604020202020204" pitchFamily="34" charset="0"/>
              </a:rPr>
              <a:t>-At East Bay Community Energy, we delivered $50 bill credits to all of our 120k CARE households last September to help offset very high summer electricity bills (which is in addition to our on-going 3% bill discount)</a:t>
            </a:r>
            <a:endParaRPr lang="en-US" b="0" i="0" u="none" strike="noStrike" dirty="0">
              <a:solidFill>
                <a:srgbClr val="000000"/>
              </a:solidFill>
              <a:effectLst/>
            </a:endParaRPr>
          </a:p>
          <a:p>
            <a:pPr algn="l" rtl="0">
              <a:spcBef>
                <a:spcPts val="0"/>
              </a:spcBef>
              <a:spcAft>
                <a:spcPts val="1200"/>
              </a:spcAft>
            </a:pPr>
            <a:r>
              <a:rPr lang="en-US" sz="1800" b="0" i="0" u="none" strike="noStrike" dirty="0">
                <a:solidFill>
                  <a:srgbClr val="595959"/>
                </a:solidFill>
                <a:effectLst/>
                <a:latin typeface="Arial" panose="020B0604020202020204" pitchFamily="34" charset="0"/>
              </a:rPr>
              <a:t>-Throughout the COVID pandemic, CCAs across the State delivered tens of millions of dollars in bill credits and relief from our own balance sheets to support electricity affordability </a:t>
            </a:r>
            <a:endParaRPr lang="en-US" b="0" i="0" u="none" strike="noStrike" dirty="0">
              <a:solidFill>
                <a:srgbClr val="000000"/>
              </a:solidFill>
              <a:effectLst/>
            </a:endParaRP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78445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764F-4A87-D129-B7FA-9CF2EA5E05C3}"/>
              </a:ext>
            </a:extLst>
          </p:cNvPr>
          <p:cNvSpPr>
            <a:spLocks noGrp="1"/>
          </p:cNvSpPr>
          <p:nvPr>
            <p:ph type="title"/>
          </p:nvPr>
        </p:nvSpPr>
        <p:spPr>
          <a:xfrm>
            <a:off x="228600" y="314071"/>
            <a:ext cx="8686800" cy="539406"/>
          </a:xfrm>
        </p:spPr>
        <p:txBody>
          <a:bodyPr/>
          <a:lstStyle/>
          <a:p>
            <a:r>
              <a:rPr kumimoji="0" lang="en-US" altLang="en-US" sz="2400" i="0" u="none" strike="noStrike" cap="none" normalizeH="0" baseline="0" dirty="0">
                <a:ln>
                  <a:noFill/>
                </a:ln>
                <a:effectLst/>
                <a:latin typeface="Arial" panose="020B0604020202020204" pitchFamily="34" charset="0"/>
              </a:rPr>
              <a:t>CCAs Are Leveraging Clean Energy Project Revenue Bonds to Deliver $25m in bill savings annually</a:t>
            </a:r>
            <a:r>
              <a:rPr kumimoji="0" lang="en-US" altLang="en-US" sz="2400" i="0" u="none" strike="noStrike" cap="none" normalizeH="0" baseline="0" dirty="0">
                <a:ln>
                  <a:noFill/>
                </a:ln>
                <a:effectLst/>
              </a:rPr>
              <a:t/>
            </a:r>
            <a:br>
              <a:rPr kumimoji="0" lang="en-US" altLang="en-US" sz="2400" i="0" u="none" strike="noStrike" cap="none" normalizeH="0" baseline="0" dirty="0">
                <a:ln>
                  <a:noFill/>
                </a:ln>
                <a:effectLst/>
              </a:rPr>
            </a:br>
            <a:endParaRPr lang="en-US" sz="2400" dirty="0"/>
          </a:p>
        </p:txBody>
      </p:sp>
      <p:sp>
        <p:nvSpPr>
          <p:cNvPr id="3" name="Slide Number Placeholder 2">
            <a:extLst>
              <a:ext uri="{FF2B5EF4-FFF2-40B4-BE49-F238E27FC236}">
                <a16:creationId xmlns:a16="http://schemas.microsoft.com/office/drawing/2014/main" id="{256A7141-5D78-B276-B082-48E2E16B3D3E}"/>
              </a:ext>
            </a:extLst>
          </p:cNvPr>
          <p:cNvSpPr>
            <a:spLocks noGrp="1"/>
          </p:cNvSpPr>
          <p:nvPr>
            <p:ph type="sldNum" sz="quarter" idx="10"/>
          </p:nvPr>
        </p:nvSpPr>
        <p:spPr/>
        <p:txBody>
          <a:bodyPr/>
          <a:lstStyle/>
          <a:p>
            <a:fld id="{00000000-1234-1234-1234-123412341234}" type="slidenum">
              <a:rPr lang="en-US" smtClean="0"/>
              <a:pPr/>
              <a:t>6</a:t>
            </a:fld>
            <a:endParaRPr lang="en-US"/>
          </a:p>
        </p:txBody>
      </p:sp>
      <p:graphicFrame>
        <p:nvGraphicFramePr>
          <p:cNvPr id="5" name="Table 4">
            <a:extLst>
              <a:ext uri="{FF2B5EF4-FFF2-40B4-BE49-F238E27FC236}">
                <a16:creationId xmlns:a16="http://schemas.microsoft.com/office/drawing/2014/main" id="{F8F297F5-1C0A-796C-6551-96BF8399CA13}"/>
              </a:ext>
            </a:extLst>
          </p:cNvPr>
          <p:cNvGraphicFramePr>
            <a:graphicFrameLocks noGrp="1"/>
          </p:cNvGraphicFramePr>
          <p:nvPr>
            <p:extLst>
              <p:ext uri="{D42A27DB-BD31-4B8C-83A1-F6EECF244321}">
                <p14:modId xmlns:p14="http://schemas.microsoft.com/office/powerpoint/2010/main" val="4160673971"/>
              </p:ext>
            </p:extLst>
          </p:nvPr>
        </p:nvGraphicFramePr>
        <p:xfrm>
          <a:off x="60961" y="1045439"/>
          <a:ext cx="4153989" cy="3456890"/>
        </p:xfrm>
        <a:graphic>
          <a:graphicData uri="http://schemas.openxmlformats.org/drawingml/2006/table">
            <a:tbl>
              <a:tblPr/>
              <a:tblGrid>
                <a:gridCol w="1013413">
                  <a:extLst>
                    <a:ext uri="{9D8B030D-6E8A-4147-A177-3AD203B41FA5}">
                      <a16:colId xmlns:a16="http://schemas.microsoft.com/office/drawing/2014/main" val="2524554532"/>
                    </a:ext>
                  </a:extLst>
                </a:gridCol>
                <a:gridCol w="1123784">
                  <a:extLst>
                    <a:ext uri="{9D8B030D-6E8A-4147-A177-3AD203B41FA5}">
                      <a16:colId xmlns:a16="http://schemas.microsoft.com/office/drawing/2014/main" val="2573518594"/>
                    </a:ext>
                  </a:extLst>
                </a:gridCol>
                <a:gridCol w="1153886">
                  <a:extLst>
                    <a:ext uri="{9D8B030D-6E8A-4147-A177-3AD203B41FA5}">
                      <a16:colId xmlns:a16="http://schemas.microsoft.com/office/drawing/2014/main" val="3717829670"/>
                    </a:ext>
                  </a:extLst>
                </a:gridCol>
                <a:gridCol w="862906">
                  <a:extLst>
                    <a:ext uri="{9D8B030D-6E8A-4147-A177-3AD203B41FA5}">
                      <a16:colId xmlns:a16="http://schemas.microsoft.com/office/drawing/2014/main" val="3326176644"/>
                    </a:ext>
                  </a:extLst>
                </a:gridCol>
              </a:tblGrid>
              <a:tr h="734590">
                <a:tc>
                  <a:txBody>
                    <a:bodyPr/>
                    <a:lstStyle/>
                    <a:p>
                      <a:pPr algn="ctr" rtl="0" fontAlgn="t">
                        <a:spcBef>
                          <a:spcPts val="0"/>
                        </a:spcBef>
                        <a:spcAft>
                          <a:spcPts val="0"/>
                        </a:spcAft>
                      </a:pPr>
                      <a:r>
                        <a:rPr lang="en-US" sz="1000" b="1" i="0" u="none" strike="noStrike">
                          <a:solidFill>
                            <a:srgbClr val="222222"/>
                          </a:solidFill>
                          <a:effectLst/>
                          <a:latin typeface="Arial" panose="020B0604020202020204" pitchFamily="34" charset="0"/>
                        </a:rPr>
                        <a:t>Bond Issue</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000" b="1" i="0" u="none" strike="noStrike">
                          <a:solidFill>
                            <a:srgbClr val="222222"/>
                          </a:solidFill>
                          <a:effectLst/>
                          <a:latin typeface="Arial" panose="020B0604020202020204" pitchFamily="34" charset="0"/>
                        </a:rPr>
                        <a:t>CCA Off-taker</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000" b="1" i="0" u="none" strike="noStrike">
                          <a:solidFill>
                            <a:srgbClr val="222222"/>
                          </a:solidFill>
                          <a:effectLst/>
                          <a:latin typeface="Arial" panose="020B0604020202020204" pitchFamily="34" charset="0"/>
                        </a:rPr>
                        <a:t>Total Par Amount</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000" b="1" i="0" u="none" strike="noStrike">
                          <a:solidFill>
                            <a:srgbClr val="222222"/>
                          </a:solidFill>
                          <a:effectLst/>
                          <a:latin typeface="Arial" panose="020B0604020202020204" pitchFamily="34" charset="0"/>
                        </a:rPr>
                        <a:t>Annual Savings</a:t>
                      </a:r>
                      <a:endParaRPr lang="en-US">
                        <a:effectLst/>
                      </a:endParaRPr>
                    </a:p>
                    <a:p>
                      <a:pPr algn="ctr" rtl="0" fontAlgn="t">
                        <a:spcBef>
                          <a:spcPts val="0"/>
                        </a:spcBef>
                        <a:spcAft>
                          <a:spcPts val="0"/>
                        </a:spcAft>
                      </a:pPr>
                      <a:r>
                        <a:rPr lang="en-US" sz="1000" b="1" i="0" u="none" strike="noStrike">
                          <a:solidFill>
                            <a:srgbClr val="222222"/>
                          </a:solidFill>
                          <a:effectLst/>
                          <a:latin typeface="Arial" panose="020B0604020202020204" pitchFamily="34" charset="0"/>
                        </a:rPr>
                        <a:t>($millions)</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51313"/>
                  </a:ext>
                </a:extLst>
              </a:tr>
              <a:tr h="388900">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Series 2021A</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222222"/>
                          </a:solidFill>
                          <a:effectLst/>
                          <a:latin typeface="Arial" panose="020B0604020202020204" pitchFamily="34" charset="0"/>
                        </a:rPr>
                        <a:t>MCE</a:t>
                      </a:r>
                      <a:endParaRPr lang="en-US" dirty="0">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$600m</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$3.2 </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644707"/>
                  </a:ext>
                </a:extLst>
              </a:tr>
              <a:tr h="388900">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Series 2021B</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EBCE/SVCE</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$1,2b</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$4.2</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898332"/>
                  </a:ext>
                </a:extLst>
              </a:tr>
              <a:tr h="388900">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Series 2022A</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EBCE</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222222"/>
                          </a:solidFill>
                          <a:effectLst/>
                          <a:latin typeface="Arial" panose="020B0604020202020204" pitchFamily="34" charset="0"/>
                        </a:rPr>
                        <a:t> $930m</a:t>
                      </a:r>
                      <a:endParaRPr lang="en-US" dirty="0">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$4.8</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258510"/>
                  </a:ext>
                </a:extLst>
              </a:tr>
              <a:tr h="388900">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Series 2023A</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Pioneer CE</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$460m</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$2.8</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301859"/>
                  </a:ext>
                </a:extLst>
              </a:tr>
              <a:tr h="388900">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Series 2023B</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SVCE</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$841m</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$4.7 </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486210"/>
                  </a:ext>
                </a:extLst>
              </a:tr>
              <a:tr h="388900">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Series 2023C</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CPA</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$999m</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 $8.3</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691227"/>
                  </a:ext>
                </a:extLst>
              </a:tr>
              <a:tr h="388900">
                <a:tc>
                  <a:txBody>
                    <a:bodyPr/>
                    <a:lstStyle/>
                    <a:p>
                      <a:pPr algn="ctr" rtl="0" fontAlgn="t">
                        <a:spcBef>
                          <a:spcPts val="0"/>
                        </a:spcBef>
                        <a:spcAft>
                          <a:spcPts val="0"/>
                        </a:spcAft>
                      </a:pPr>
                      <a:r>
                        <a:rPr lang="en-US" sz="1000" b="1" i="0" u="none" strike="noStrike">
                          <a:solidFill>
                            <a:srgbClr val="222222"/>
                          </a:solidFill>
                          <a:effectLst/>
                          <a:latin typeface="Arial" panose="020B0604020202020204" pitchFamily="34" charset="0"/>
                        </a:rPr>
                        <a:t>Totals</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222222"/>
                          </a:solidFill>
                          <a:effectLst/>
                          <a:latin typeface="Arial" panose="020B0604020202020204" pitchFamily="34" charset="0"/>
                        </a:rPr>
                        <a:t>6 CCAs</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1" i="0" u="none" strike="noStrike">
                          <a:solidFill>
                            <a:srgbClr val="222222"/>
                          </a:solidFill>
                          <a:effectLst/>
                          <a:latin typeface="Arial" panose="020B0604020202020204" pitchFamily="34" charset="0"/>
                        </a:rPr>
                        <a:t> $5b</a:t>
                      </a:r>
                      <a:endParaRPr lang="en-US">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1" i="0" u="none" strike="noStrike" dirty="0">
                          <a:solidFill>
                            <a:srgbClr val="222222"/>
                          </a:solidFill>
                          <a:effectLst/>
                          <a:latin typeface="Arial" panose="020B0604020202020204" pitchFamily="34" charset="0"/>
                        </a:rPr>
                        <a:t> $26m</a:t>
                      </a:r>
                      <a:endParaRPr lang="en-US" dirty="0">
                        <a:effectLst/>
                      </a:endParaRPr>
                    </a:p>
                  </a:txBody>
                  <a:tcPr marL="66675" marR="66675" marT="95250" marB="952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937152"/>
                  </a:ext>
                </a:extLst>
              </a:tr>
            </a:tbl>
          </a:graphicData>
        </a:graphic>
      </p:graphicFrame>
      <p:sp>
        <p:nvSpPr>
          <p:cNvPr id="6" name="Rectangle 1">
            <a:extLst>
              <a:ext uri="{FF2B5EF4-FFF2-40B4-BE49-F238E27FC236}">
                <a16:creationId xmlns:a16="http://schemas.microsoft.com/office/drawing/2014/main" id="{DC3469F0-4BFD-69C7-BAFE-09F1321C5CB7}"/>
              </a:ext>
            </a:extLst>
          </p:cNvPr>
          <p:cNvSpPr>
            <a:spLocks noChangeArrowheads="1"/>
          </p:cNvSpPr>
          <p:nvPr/>
        </p:nvSpPr>
        <p:spPr bwMode="auto">
          <a:xfrm>
            <a:off x="4394016" y="1045439"/>
            <a:ext cx="468902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-What is a Clean Energy Revenue Bond</a:t>
            </a:r>
            <a:endParaRPr kumimoji="0" lang="en-US" altLang="en-US" sz="12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rPr>
              <a:t>CEPRBs are a municipal finance tool that municipal utilities and CCAs can use to structurally reduce the cost of clean energy by leveraging their tax exempt status</a:t>
            </a:r>
            <a:endParaRPr kumimoji="0" lang="en-US" altLang="en-US" sz="12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-How much rate relief are these bonds delivering?</a:t>
            </a:r>
            <a:endParaRPr kumimoji="0" lang="en-US" altLang="en-US" sz="12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rPr>
              <a:t>Through the California Community Choice Financing Authority, 6 CCAs have issued over $5b in clean energy revenue bonds that are saving their customers over $25m a year in electricity costs. </a:t>
            </a:r>
            <a:endParaRPr kumimoji="0" lang="en-US" altLang="en-US" sz="12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rPr>
              <a:t>Over the coming years, CCCFA and the CCA community expect to continue to leverage this tool to accelerate the deployment of clean energy while also lowering customer rates by hundreds of millions of dollars a year</a:t>
            </a:r>
            <a:endParaRPr kumimoji="0" lang="en-US" altLang="en-US" sz="12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-Can this tool scale?</a:t>
            </a:r>
            <a:endParaRPr kumimoji="0" lang="en-US" altLang="en-US" sz="12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rPr>
              <a:t>Yes. CCAs can issue CEPRBs equivalent to the amount of clean energy they procure - which for EBCE will be 100% by 2030. At these levels, CCA customers across the State will be experiencing hundreds of millions of electricity bill savings</a:t>
            </a:r>
            <a:endParaRPr kumimoji="0" lang="en-US" altLang="en-US" sz="12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r>
            <a:br>
              <a:rPr kumimoji="0" lang="en-US" altLang="en-US" sz="1200" b="0" i="0" u="none" strike="noStrike" cap="none" normalizeH="0" baseline="0" dirty="0">
                <a:ln>
                  <a:noFill/>
                </a:ln>
                <a:solidFill>
                  <a:srgbClr val="000000"/>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
            </a: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6946519"/>
      </p:ext>
    </p:extLst>
  </p:cSld>
  <p:clrMapOvr>
    <a:masterClrMapping/>
  </p:clrMapOvr>
</p:sld>
</file>

<file path=ppt/theme/theme1.xml><?xml version="1.0" encoding="utf-8"?>
<a:theme xmlns:a="http://schemas.openxmlformats.org/drawingml/2006/main" name="EBCE_TOU_BOD_6.19.19">
  <a:themeElements>
    <a:clrScheme name="EBCE-RGB">
      <a:dk1>
        <a:srgbClr val="000000"/>
      </a:dk1>
      <a:lt1>
        <a:srgbClr val="FFFFFF"/>
      </a:lt1>
      <a:dk2>
        <a:srgbClr val="19445C"/>
      </a:dk2>
      <a:lt2>
        <a:srgbClr val="E7E6E6"/>
      </a:lt2>
      <a:accent1>
        <a:srgbClr val="00ADBF"/>
      </a:accent1>
      <a:accent2>
        <a:srgbClr val="19445C"/>
      </a:accent2>
      <a:accent3>
        <a:srgbClr val="EAA124"/>
      </a:accent3>
      <a:accent4>
        <a:srgbClr val="DED12E"/>
      </a:accent4>
      <a:accent5>
        <a:srgbClr val="86A837"/>
      </a:accent5>
      <a:accent6>
        <a:srgbClr val="19445C"/>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7D16FFD092FE43854E5C3DA7FF3346" ma:contentTypeVersion="18" ma:contentTypeDescription="Create a new document." ma:contentTypeScope="" ma:versionID="17dcaa5e7d7d2e884bdb9e91372ec5f9">
  <xsd:schema xmlns:xsd="http://www.w3.org/2001/XMLSchema" xmlns:xs="http://www.w3.org/2001/XMLSchema" xmlns:p="http://schemas.microsoft.com/office/2006/metadata/properties" xmlns:ns2="b33a356c-fa32-495d-af76-4d8d8d220ac2" xmlns:ns3="561ee9f9-3bef-45aa-afa0-a533e0cdb191" targetNamespace="http://schemas.microsoft.com/office/2006/metadata/properties" ma:root="true" ma:fieldsID="daaf6212732a1fcbb4c11a78c48a442a" ns2:_="" ns3:_="">
    <xsd:import namespace="b33a356c-fa32-495d-af76-4d8d8d220ac2"/>
    <xsd:import namespace="561ee9f9-3bef-45aa-afa0-a533e0cdb1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_Flow_SignoffStatu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a356c-fa32-495d-af76-4d8d8d220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736c3d5-745f-4550-ba1c-2e33ad6710a6" ma:termSetId="09814cd3-568e-fe90-9814-8d621ff8fb84" ma:anchorId="fba54fb3-c3e1-fe81-a776-ca4b69148c4d" ma:open="true" ma:isKeyword="false">
      <xsd:complexType>
        <xsd:sequence>
          <xsd:element ref="pc:Terms" minOccurs="0" maxOccurs="1"/>
        </xsd:sequence>
      </xsd:complexType>
    </xsd:element>
    <xsd:element name="Notes" ma:index="25"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1ee9f9-3bef-45aa-afa0-a533e0cdb1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356a59e-4a46-46df-886b-48252b947166}" ma:internalName="TaxCatchAll" ma:showField="CatchAllData" ma:web="561ee9f9-3bef-45aa-afa0-a533e0cdb1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b33a356c-fa32-495d-af76-4d8d8d220ac2" xsi:nil="true"/>
    <TaxCatchAll xmlns="561ee9f9-3bef-45aa-afa0-a533e0cdb191" xsi:nil="true"/>
    <lcf76f155ced4ddcb4097134ff3c332f xmlns="b33a356c-fa32-495d-af76-4d8d8d220ac2">
      <Terms xmlns="http://schemas.microsoft.com/office/infopath/2007/PartnerControls"/>
    </lcf76f155ced4ddcb4097134ff3c332f>
    <Notes xmlns="b33a356c-fa32-495d-af76-4d8d8d220a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2B78D-8E7A-4436-A0E2-7C72F1E3C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a356c-fa32-495d-af76-4d8d8d220ac2"/>
    <ds:schemaRef ds:uri="561ee9f9-3bef-45aa-afa0-a533e0cdb1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0A3084-C8A1-42F7-A41E-DCD036DFDC7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33a356c-fa32-495d-af76-4d8d8d220ac2"/>
    <ds:schemaRef ds:uri="http://purl.org/dc/terms/"/>
    <ds:schemaRef ds:uri="http://schemas.openxmlformats.org/package/2006/metadata/core-properties"/>
    <ds:schemaRef ds:uri="561ee9f9-3bef-45aa-afa0-a533e0cdb191"/>
    <ds:schemaRef ds:uri="http://www.w3.org/XML/1998/namespace"/>
    <ds:schemaRef ds:uri="http://purl.org/dc/dcmitype/"/>
  </ds:schemaRefs>
</ds:datastoreItem>
</file>

<file path=customXml/itemProps3.xml><?xml version="1.0" encoding="utf-8"?>
<ds:datastoreItem xmlns:ds="http://schemas.openxmlformats.org/officeDocument/2006/customXml" ds:itemID="{1C0C2273-1ABB-40DC-8447-50E105F9D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EBCE</Template>
  <TotalTime>371</TotalTime>
  <Words>484</Words>
  <Application>Microsoft Office PowerPoint</Application>
  <PresentationFormat>On-screen Show (16:9)</PresentationFormat>
  <Paragraphs>71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COOPERHEWITT-SEMIBOLD</vt:lpstr>
      <vt:lpstr>Calibri</vt:lpstr>
      <vt:lpstr>COOPERHEWITT-BOOK</vt:lpstr>
      <vt:lpstr>Trebuchet MS</vt:lpstr>
      <vt:lpstr>EBCE_TOU_BOD_6.19.19</vt:lpstr>
      <vt:lpstr>How CCAs are Enhancing Electricity Rate Affordability</vt:lpstr>
      <vt:lpstr>EBCE Member Jurisdictions </vt:lpstr>
      <vt:lpstr>What Are My Options?</vt:lpstr>
      <vt:lpstr>EBCE Customers at a Glance</vt:lpstr>
      <vt:lpstr>Enhancing Electric Affordability: since 2020, CCAs have paid to provide tens of millions in bill credits and relief</vt:lpstr>
      <vt:lpstr>CCAs Are Leveraging Clean Energy Project Revenue Bonds to Deliver $25m in bill savings annually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Your Local  Provider for Clean Energy</dc:title>
  <dc:creator>Daniel Kelly</dc:creator>
  <cp:lastModifiedBy>Cain, Melanie</cp:lastModifiedBy>
  <cp:revision>143</cp:revision>
  <dcterms:created xsi:type="dcterms:W3CDTF">2020-05-06T14:55:10Z</dcterms:created>
  <dcterms:modified xsi:type="dcterms:W3CDTF">2023-02-28T21:44:25Z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0x010100F17D16FFD092FE43854E5C3DA7FF3346</vt:lpwstr>
  </property>
  <property fmtid="{D5CDD505-2E9C-101B-9397-08002B2CF9AE}" pid="3" name="MediaServiceImageTags">
    <vt:lpwstr/>
  </property>
</Properties>
</file>