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Lst>
  <p:notesMasterIdLst>
    <p:notesMasterId r:id="rId24"/>
  </p:notesMasterIdLst>
  <p:sldIdLst>
    <p:sldId id="266" r:id="rId3"/>
    <p:sldId id="303" r:id="rId4"/>
    <p:sldId id="350" r:id="rId5"/>
    <p:sldId id="346" r:id="rId6"/>
    <p:sldId id="371" r:id="rId7"/>
    <p:sldId id="383" r:id="rId8"/>
    <p:sldId id="376" r:id="rId9"/>
    <p:sldId id="370" r:id="rId10"/>
    <p:sldId id="372" r:id="rId11"/>
    <p:sldId id="377" r:id="rId12"/>
    <p:sldId id="378" r:id="rId13"/>
    <p:sldId id="379" r:id="rId14"/>
    <p:sldId id="384" r:id="rId15"/>
    <p:sldId id="385" r:id="rId16"/>
    <p:sldId id="386" r:id="rId17"/>
    <p:sldId id="387" r:id="rId18"/>
    <p:sldId id="380" r:id="rId19"/>
    <p:sldId id="381" r:id="rId20"/>
    <p:sldId id="382" r:id="rId21"/>
    <p:sldId id="362" r:id="rId22"/>
    <p:sldId id="296" r:id="rId23"/>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6280DA47-CD8D-40B7-A9D1-E090339F72CB}">
          <p14:sldIdLst>
            <p14:sldId id="266"/>
            <p14:sldId id="303"/>
            <p14:sldId id="350"/>
            <p14:sldId id="346"/>
            <p14:sldId id="371"/>
            <p14:sldId id="383"/>
            <p14:sldId id="376"/>
            <p14:sldId id="370"/>
            <p14:sldId id="372"/>
            <p14:sldId id="377"/>
            <p14:sldId id="378"/>
            <p14:sldId id="379"/>
            <p14:sldId id="384"/>
            <p14:sldId id="385"/>
            <p14:sldId id="386"/>
            <p14:sldId id="387"/>
            <p14:sldId id="380"/>
            <p14:sldId id="381"/>
            <p14:sldId id="382"/>
            <p14:sldId id="362"/>
            <p14:sldId id="296"/>
          </p14:sldIdLst>
        </p14:section>
        <p14:section name="Untitled Section" id="{5B3D945C-197A-401B-AE7F-B82FE1A1306C}">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p15:clr>
            <a:srgbClr val="A4A3A4"/>
          </p15:clr>
        </p15:guide>
        <p15:guide id="2" pos="2199">
          <p15:clr>
            <a:srgbClr val="A4A3A4"/>
          </p15:clr>
        </p15:guide>
        <p15:guide id="3" orient="horz" pos="29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800000"/>
    <a:srgbClr val="C6F3FE"/>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53" autoAdjust="0"/>
    <p:restoredTop sz="93896" autoAdjust="0"/>
  </p:normalViewPr>
  <p:slideViewPr>
    <p:cSldViewPr>
      <p:cViewPr>
        <p:scale>
          <a:sx n="90" d="100"/>
          <a:sy n="90" d="100"/>
        </p:scale>
        <p:origin x="-1954"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3091" y="-72"/>
      </p:cViewPr>
      <p:guideLst>
        <p:guide orient="horz" pos="2932"/>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2" y="1"/>
            <a:ext cx="29829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0" tIns="46180" rIns="92360" bIns="46180" numCol="1" anchor="t" anchorCtr="0" compatLnSpc="1">
            <a:prstTxWarp prst="textNoShape">
              <a:avLst/>
            </a:prstTxWarp>
          </a:bodyPr>
          <a:lstStyle>
            <a:lvl1pPr>
              <a:defRPr sz="1200">
                <a:cs typeface="+mn-cs"/>
              </a:defRPr>
            </a:lvl1pPr>
          </a:lstStyle>
          <a:p>
            <a:pPr>
              <a:defRPr/>
            </a:pPr>
            <a:endParaRPr lang="en-US" altLang="en-US" dirty="0"/>
          </a:p>
        </p:txBody>
      </p:sp>
      <p:sp>
        <p:nvSpPr>
          <p:cNvPr id="21507" name="Rectangle 3"/>
          <p:cNvSpPr>
            <a:spLocks noGrp="1" noChangeArrowheads="1"/>
          </p:cNvSpPr>
          <p:nvPr>
            <p:ph type="dt" idx="1"/>
          </p:nvPr>
        </p:nvSpPr>
        <p:spPr bwMode="auto">
          <a:xfrm>
            <a:off x="3897313" y="1"/>
            <a:ext cx="298291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0" tIns="46180" rIns="92360" bIns="46180" numCol="1" anchor="t" anchorCtr="0" compatLnSpc="1">
            <a:prstTxWarp prst="textNoShape">
              <a:avLst/>
            </a:prstTxWarp>
          </a:bodyPr>
          <a:lstStyle>
            <a:lvl1pPr algn="r">
              <a:defRPr sz="1200">
                <a:cs typeface="+mn-cs"/>
              </a:defRPr>
            </a:lvl1pPr>
          </a:lstStyle>
          <a:p>
            <a:pPr>
              <a:defRPr/>
            </a:pPr>
            <a:endParaRPr lang="en-US" altLang="en-US" dirty="0"/>
          </a:p>
        </p:txBody>
      </p:sp>
      <p:sp>
        <p:nvSpPr>
          <p:cNvPr id="8196" name="Rectangle 4"/>
          <p:cNvSpPr>
            <a:spLocks noGrp="1" noRot="1" noChangeAspect="1" noChangeArrowheads="1" noTextEdit="1"/>
          </p:cNvSpPr>
          <p:nvPr>
            <p:ph type="sldImg" idx="2"/>
          </p:nvPr>
        </p:nvSpPr>
        <p:spPr bwMode="auto">
          <a:xfrm>
            <a:off x="1119188" y="696913"/>
            <a:ext cx="4646612" cy="348615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8975" y="4416426"/>
            <a:ext cx="55054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0" tIns="46180" rIns="92360" bIns="4618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1510" name="Rectangle 6"/>
          <p:cNvSpPr>
            <a:spLocks noGrp="1" noChangeArrowheads="1"/>
          </p:cNvSpPr>
          <p:nvPr>
            <p:ph type="ftr" sz="quarter" idx="4"/>
          </p:nvPr>
        </p:nvSpPr>
        <p:spPr bwMode="auto">
          <a:xfrm>
            <a:off x="2" y="8829675"/>
            <a:ext cx="29829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0" tIns="46180" rIns="92360" bIns="46180" numCol="1" anchor="b" anchorCtr="0" compatLnSpc="1">
            <a:prstTxWarp prst="textNoShape">
              <a:avLst/>
            </a:prstTxWarp>
          </a:bodyPr>
          <a:lstStyle>
            <a:lvl1pPr>
              <a:defRPr sz="1200">
                <a:cs typeface="+mn-cs"/>
              </a:defRPr>
            </a:lvl1pPr>
          </a:lstStyle>
          <a:p>
            <a:pPr>
              <a:defRPr/>
            </a:pPr>
            <a:endParaRPr lang="en-US" altLang="en-US" dirty="0"/>
          </a:p>
        </p:txBody>
      </p:sp>
      <p:sp>
        <p:nvSpPr>
          <p:cNvPr id="21511" name="Rectangle 7"/>
          <p:cNvSpPr>
            <a:spLocks noGrp="1" noChangeArrowheads="1"/>
          </p:cNvSpPr>
          <p:nvPr>
            <p:ph type="sldNum" sz="quarter" idx="5"/>
          </p:nvPr>
        </p:nvSpPr>
        <p:spPr bwMode="auto">
          <a:xfrm>
            <a:off x="3897313" y="8829675"/>
            <a:ext cx="298291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0" tIns="46180" rIns="92360" bIns="46180" numCol="1" anchor="b" anchorCtr="0" compatLnSpc="1">
            <a:prstTxWarp prst="textNoShape">
              <a:avLst/>
            </a:prstTxWarp>
          </a:bodyPr>
          <a:lstStyle>
            <a:lvl1pPr algn="r">
              <a:defRPr sz="1200">
                <a:cs typeface="+mn-cs"/>
              </a:defRPr>
            </a:lvl1pPr>
          </a:lstStyle>
          <a:p>
            <a:pPr>
              <a:defRPr/>
            </a:pPr>
            <a:fld id="{9F903247-B490-4406-9211-C2F3B9939F0E}" type="slidenum">
              <a:rPr lang="en-US" altLang="en-US"/>
              <a:pPr>
                <a:defRPr/>
              </a:pPr>
              <a:t>‹#›</a:t>
            </a:fld>
            <a:endParaRPr lang="en-US" altLang="en-US" dirty="0"/>
          </a:p>
        </p:txBody>
      </p:sp>
    </p:spTree>
    <p:extLst>
      <p:ext uri="{BB962C8B-B14F-4D97-AF65-F5344CB8AC3E}">
        <p14:creationId xmlns:p14="http://schemas.microsoft.com/office/powerpoint/2010/main" val="2124574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30000"/>
              </a:spcBef>
              <a:defRPr sz="1200">
                <a:solidFill>
                  <a:schemeClr val="tx1"/>
                </a:solidFill>
                <a:latin typeface="Arial" charset="0"/>
              </a:defRPr>
            </a:lvl1pPr>
            <a:lvl2pPr marL="750207" indent="-287077" eaLnBrk="0" hangingPunct="0">
              <a:spcBef>
                <a:spcPct val="30000"/>
              </a:spcBef>
              <a:defRPr sz="1200">
                <a:solidFill>
                  <a:schemeClr val="tx1"/>
                </a:solidFill>
                <a:latin typeface="Arial" charset="0"/>
              </a:defRPr>
            </a:lvl2pPr>
            <a:lvl3pPr marL="1153065" indent="-229979" eaLnBrk="0" hangingPunct="0">
              <a:spcBef>
                <a:spcPct val="30000"/>
              </a:spcBef>
              <a:defRPr sz="1200">
                <a:solidFill>
                  <a:schemeClr val="tx1"/>
                </a:solidFill>
                <a:latin typeface="Arial" charset="0"/>
              </a:defRPr>
            </a:lvl3pPr>
            <a:lvl4pPr marL="1616196" indent="-229979" eaLnBrk="0" hangingPunct="0">
              <a:spcBef>
                <a:spcPct val="30000"/>
              </a:spcBef>
              <a:defRPr sz="1200">
                <a:solidFill>
                  <a:schemeClr val="tx1"/>
                </a:solidFill>
                <a:latin typeface="Arial" charset="0"/>
              </a:defRPr>
            </a:lvl4pPr>
            <a:lvl5pPr marL="2077738" indent="-229979" eaLnBrk="0" hangingPunct="0">
              <a:spcBef>
                <a:spcPct val="30000"/>
              </a:spcBef>
              <a:defRPr sz="1200">
                <a:solidFill>
                  <a:schemeClr val="tx1"/>
                </a:solidFill>
                <a:latin typeface="Arial" charset="0"/>
              </a:defRPr>
            </a:lvl5pPr>
            <a:lvl6pPr marL="2534523" indent="-229979" eaLnBrk="0" fontAlgn="base" hangingPunct="0">
              <a:spcBef>
                <a:spcPct val="30000"/>
              </a:spcBef>
              <a:spcAft>
                <a:spcPct val="0"/>
              </a:spcAft>
              <a:defRPr sz="1200">
                <a:solidFill>
                  <a:schemeClr val="tx1"/>
                </a:solidFill>
                <a:latin typeface="Arial" charset="0"/>
              </a:defRPr>
            </a:lvl6pPr>
            <a:lvl7pPr marL="2991308" indent="-229979" eaLnBrk="0" fontAlgn="base" hangingPunct="0">
              <a:spcBef>
                <a:spcPct val="30000"/>
              </a:spcBef>
              <a:spcAft>
                <a:spcPct val="0"/>
              </a:spcAft>
              <a:defRPr sz="1200">
                <a:solidFill>
                  <a:schemeClr val="tx1"/>
                </a:solidFill>
                <a:latin typeface="Arial" charset="0"/>
              </a:defRPr>
            </a:lvl7pPr>
            <a:lvl8pPr marL="3448094" indent="-229979" eaLnBrk="0" fontAlgn="base" hangingPunct="0">
              <a:spcBef>
                <a:spcPct val="30000"/>
              </a:spcBef>
              <a:spcAft>
                <a:spcPct val="0"/>
              </a:spcAft>
              <a:defRPr sz="1200">
                <a:solidFill>
                  <a:schemeClr val="tx1"/>
                </a:solidFill>
                <a:latin typeface="Arial" charset="0"/>
              </a:defRPr>
            </a:lvl8pPr>
            <a:lvl9pPr marL="3904878" indent="-229979"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CF80A8F5-CD7C-45C1-B8E9-D3919DFCB92B}" type="slidenum">
              <a:rPr lang="en-US" altLang="en-US" smtClean="0"/>
              <a:pPr eaLnBrk="1" hangingPunct="1">
                <a:spcBef>
                  <a:spcPct val="0"/>
                </a:spcBef>
                <a:defRPr/>
              </a:pPr>
              <a:t>1</a:t>
            </a:fld>
            <a:endParaRPr lang="en-US" altLang="en-US" dirty="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925171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903247-B490-4406-9211-C2F3B9939F0E}" type="slidenum">
              <a:rPr lang="en-US" altLang="en-US" smtClean="0"/>
              <a:pPr>
                <a:defRPr/>
              </a:pPr>
              <a:t>21</a:t>
            </a:fld>
            <a:endParaRPr lang="en-US" altLang="en-US" dirty="0"/>
          </a:p>
        </p:txBody>
      </p:sp>
    </p:spTree>
    <p:extLst>
      <p:ext uri="{BB962C8B-B14F-4D97-AF65-F5344CB8AC3E}">
        <p14:creationId xmlns:p14="http://schemas.microsoft.com/office/powerpoint/2010/main" val="393597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Safety (from 2017 Annual Report page 9)</a:t>
            </a:r>
            <a:endParaRPr lang="en-US" baseline="0" dirty="0" smtClean="0"/>
          </a:p>
          <a:p>
            <a:r>
              <a:rPr lang="en-US" baseline="0" dirty="0" smtClean="0"/>
              <a:t>131 investigations on electrical incidents </a:t>
            </a:r>
          </a:p>
          <a:p>
            <a:r>
              <a:rPr lang="en-US" baseline="0" dirty="0" smtClean="0"/>
              <a:t>270 investigations on natural gas incidents</a:t>
            </a:r>
          </a:p>
          <a:p>
            <a:r>
              <a:rPr lang="en-US" baseline="0" dirty="0" smtClean="0"/>
              <a:t>323 investigations on rail transit incidents</a:t>
            </a:r>
          </a:p>
          <a:p>
            <a:r>
              <a:rPr lang="en-US" baseline="0" dirty="0" smtClean="0"/>
              <a:t>342 non rail transportation investigations completed </a:t>
            </a:r>
          </a:p>
          <a:p>
            <a:r>
              <a:rPr lang="en-US" baseline="0" dirty="0" smtClean="0"/>
              <a:t>$10.9 million in fines/penalties levied against energy utilities</a:t>
            </a:r>
          </a:p>
          <a:p>
            <a:r>
              <a:rPr lang="en-US" baseline="0" dirty="0" smtClean="0"/>
              <a:t>$3.8 million in fines/penalties levied against telecommunications companies</a:t>
            </a:r>
          </a:p>
          <a:p>
            <a:r>
              <a:rPr lang="en-US" baseline="0" dirty="0" smtClean="0"/>
              <a:t>$294,000 in fines levied against transportation companies </a:t>
            </a:r>
          </a:p>
        </p:txBody>
      </p:sp>
      <p:sp>
        <p:nvSpPr>
          <p:cNvPr id="4" name="Slide Number Placeholder 3"/>
          <p:cNvSpPr>
            <a:spLocks noGrp="1"/>
          </p:cNvSpPr>
          <p:nvPr>
            <p:ph type="sldNum" sz="quarter" idx="10"/>
          </p:nvPr>
        </p:nvSpPr>
        <p:spPr/>
        <p:txBody>
          <a:bodyPr/>
          <a:lstStyle/>
          <a:p>
            <a:pPr>
              <a:defRPr/>
            </a:pPr>
            <a:fld id="{9F903247-B490-4406-9211-C2F3B9939F0E}" type="slidenum">
              <a:rPr lang="en-US" altLang="en-US" smtClean="0">
                <a:solidFill>
                  <a:prstClr val="black"/>
                </a:solidFill>
              </a:rPr>
              <a:pPr>
                <a:defRPr/>
              </a:pPr>
              <a:t>3</a:t>
            </a:fld>
            <a:endParaRPr lang="en-US" altLang="en-US" dirty="0">
              <a:solidFill>
                <a:prstClr val="black"/>
              </a:solidFill>
            </a:endParaRPr>
          </a:p>
        </p:txBody>
      </p:sp>
    </p:spTree>
    <p:extLst>
      <p:ext uri="{BB962C8B-B14F-4D97-AF65-F5344CB8AC3E}">
        <p14:creationId xmlns:p14="http://schemas.microsoft.com/office/powerpoint/2010/main" val="4278629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Lifeline: CD projects 3.2 million LifeLine</a:t>
            </a:r>
            <a:r>
              <a:rPr lang="en-US" baseline="0" dirty="0" smtClean="0"/>
              <a:t> customers in 2017-2018 (2.7 million wireless), and local assistance of $599.6 million.</a:t>
            </a:r>
            <a:endParaRPr lang="en-US" dirty="0"/>
          </a:p>
        </p:txBody>
      </p:sp>
      <p:sp>
        <p:nvSpPr>
          <p:cNvPr id="4" name="Slide Number Placeholder 3"/>
          <p:cNvSpPr>
            <a:spLocks noGrp="1"/>
          </p:cNvSpPr>
          <p:nvPr>
            <p:ph type="sldNum" sz="quarter" idx="10"/>
          </p:nvPr>
        </p:nvSpPr>
        <p:spPr/>
        <p:txBody>
          <a:bodyPr/>
          <a:lstStyle/>
          <a:p>
            <a:pPr>
              <a:defRPr/>
            </a:pPr>
            <a:fld id="{9F903247-B490-4406-9211-C2F3B9939F0E}" type="slidenum">
              <a:rPr lang="en-US" altLang="en-US" smtClean="0"/>
              <a:pPr>
                <a:defRPr/>
              </a:pPr>
              <a:t>7</a:t>
            </a:fld>
            <a:endParaRPr lang="en-US" altLang="en-US" dirty="0"/>
          </a:p>
        </p:txBody>
      </p:sp>
    </p:spTree>
    <p:extLst>
      <p:ext uri="{BB962C8B-B14F-4D97-AF65-F5344CB8AC3E}">
        <p14:creationId xmlns:p14="http://schemas.microsoft.com/office/powerpoint/2010/main" val="3630586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4225" indent="-227013">
              <a:spcBef>
                <a:spcPct val="30000"/>
              </a:spcBef>
              <a:defRPr sz="1200">
                <a:solidFill>
                  <a:schemeClr val="tx1"/>
                </a:solidFill>
                <a:latin typeface="Arial" panose="020B0604020202020204" pitchFamily="34" charset="0"/>
              </a:defRPr>
            </a:lvl5pPr>
            <a:lvl6pPr marL="2511425" indent="-227013" eaLnBrk="0" fontAlgn="base" hangingPunct="0">
              <a:spcBef>
                <a:spcPct val="30000"/>
              </a:spcBef>
              <a:spcAft>
                <a:spcPct val="0"/>
              </a:spcAft>
              <a:defRPr sz="1200">
                <a:solidFill>
                  <a:schemeClr val="tx1"/>
                </a:solidFill>
                <a:latin typeface="Arial" panose="020B0604020202020204" pitchFamily="34" charset="0"/>
              </a:defRPr>
            </a:lvl6pPr>
            <a:lvl7pPr marL="2968625" indent="-227013" eaLnBrk="0" fontAlgn="base" hangingPunct="0">
              <a:spcBef>
                <a:spcPct val="30000"/>
              </a:spcBef>
              <a:spcAft>
                <a:spcPct val="0"/>
              </a:spcAft>
              <a:defRPr sz="1200">
                <a:solidFill>
                  <a:schemeClr val="tx1"/>
                </a:solidFill>
                <a:latin typeface="Arial" panose="020B0604020202020204" pitchFamily="34" charset="0"/>
              </a:defRPr>
            </a:lvl7pPr>
            <a:lvl8pPr marL="3425825" indent="-227013" eaLnBrk="0" fontAlgn="base" hangingPunct="0">
              <a:spcBef>
                <a:spcPct val="30000"/>
              </a:spcBef>
              <a:spcAft>
                <a:spcPct val="0"/>
              </a:spcAft>
              <a:defRPr sz="1200">
                <a:solidFill>
                  <a:schemeClr val="tx1"/>
                </a:solidFill>
                <a:latin typeface="Arial" panose="020B0604020202020204" pitchFamily="34" charset="0"/>
              </a:defRPr>
            </a:lvl8pPr>
            <a:lvl9pPr marL="3883025"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CC6469A-C317-4ED3-9FA7-6416882B9095}"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2519504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4225" indent="-227013">
              <a:spcBef>
                <a:spcPct val="30000"/>
              </a:spcBef>
              <a:defRPr sz="1200">
                <a:solidFill>
                  <a:schemeClr val="tx1"/>
                </a:solidFill>
                <a:latin typeface="Arial" panose="020B0604020202020204" pitchFamily="34" charset="0"/>
              </a:defRPr>
            </a:lvl5pPr>
            <a:lvl6pPr marL="2511425" indent="-227013" eaLnBrk="0" fontAlgn="base" hangingPunct="0">
              <a:spcBef>
                <a:spcPct val="30000"/>
              </a:spcBef>
              <a:spcAft>
                <a:spcPct val="0"/>
              </a:spcAft>
              <a:defRPr sz="1200">
                <a:solidFill>
                  <a:schemeClr val="tx1"/>
                </a:solidFill>
                <a:latin typeface="Arial" panose="020B0604020202020204" pitchFamily="34" charset="0"/>
              </a:defRPr>
            </a:lvl6pPr>
            <a:lvl7pPr marL="2968625" indent="-227013" eaLnBrk="0" fontAlgn="base" hangingPunct="0">
              <a:spcBef>
                <a:spcPct val="30000"/>
              </a:spcBef>
              <a:spcAft>
                <a:spcPct val="0"/>
              </a:spcAft>
              <a:defRPr sz="1200">
                <a:solidFill>
                  <a:schemeClr val="tx1"/>
                </a:solidFill>
                <a:latin typeface="Arial" panose="020B0604020202020204" pitchFamily="34" charset="0"/>
              </a:defRPr>
            </a:lvl7pPr>
            <a:lvl8pPr marL="3425825" indent="-227013" eaLnBrk="0" fontAlgn="base" hangingPunct="0">
              <a:spcBef>
                <a:spcPct val="30000"/>
              </a:spcBef>
              <a:spcAft>
                <a:spcPct val="0"/>
              </a:spcAft>
              <a:defRPr sz="1200">
                <a:solidFill>
                  <a:schemeClr val="tx1"/>
                </a:solidFill>
                <a:latin typeface="Arial" panose="020B0604020202020204" pitchFamily="34" charset="0"/>
              </a:defRPr>
            </a:lvl8pPr>
            <a:lvl9pPr marL="3883025"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1B80143-4AA1-4061-8FB8-F04A8132057A}"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739250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24EB0D-D23E-4207-8DA0-7350725E64AA}" type="slidenum">
              <a:rPr lang="en-US" smtClean="0"/>
              <a:t>17</a:t>
            </a:fld>
            <a:endParaRPr lang="en-US" dirty="0"/>
          </a:p>
        </p:txBody>
      </p:sp>
    </p:spTree>
    <p:extLst>
      <p:ext uri="{BB962C8B-B14F-4D97-AF65-F5344CB8AC3E}">
        <p14:creationId xmlns:p14="http://schemas.microsoft.com/office/powerpoint/2010/main" val="1550152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24EB0D-D23E-4207-8DA0-7350725E64AA}" type="slidenum">
              <a:rPr lang="en-US" smtClean="0"/>
              <a:t>18</a:t>
            </a:fld>
            <a:endParaRPr lang="en-US" dirty="0"/>
          </a:p>
        </p:txBody>
      </p:sp>
    </p:spTree>
    <p:extLst>
      <p:ext uri="{BB962C8B-B14F-4D97-AF65-F5344CB8AC3E}">
        <p14:creationId xmlns:p14="http://schemas.microsoft.com/office/powerpoint/2010/main" val="1550152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24EB0D-D23E-4207-8DA0-7350725E64AA}" type="slidenum">
              <a:rPr lang="en-US" smtClean="0"/>
              <a:t>19</a:t>
            </a:fld>
            <a:endParaRPr lang="en-US" dirty="0"/>
          </a:p>
        </p:txBody>
      </p:sp>
    </p:spTree>
    <p:extLst>
      <p:ext uri="{BB962C8B-B14F-4D97-AF65-F5344CB8AC3E}">
        <p14:creationId xmlns:p14="http://schemas.microsoft.com/office/powerpoint/2010/main" val="1550152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24EB0D-D23E-4207-8DA0-7350725E64AA}" type="slidenum">
              <a:rPr lang="en-US" smtClean="0"/>
              <a:t>20</a:t>
            </a:fld>
            <a:endParaRPr lang="en-US" dirty="0"/>
          </a:p>
        </p:txBody>
      </p:sp>
    </p:spTree>
    <p:extLst>
      <p:ext uri="{BB962C8B-B14F-4D97-AF65-F5344CB8AC3E}">
        <p14:creationId xmlns:p14="http://schemas.microsoft.com/office/powerpoint/2010/main" val="1550152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60197310-FA75-418F-AF20-3D3B67F3D3D4}"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84063883-17AE-4938-87FC-6FD34C20A58E}"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B59E768F-8D9C-492F-BD7E-07E9CC710494}"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4A54FA9-7D3B-428A-8F85-0BEE8F7721BD}"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60197310-FA75-418F-AF20-3D3B67F3D3D4}"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615366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4FB6925-25AE-4190-9488-12AB9B90E4D1}"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48190653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E976FB1-1D40-49BA-8642-6C67F9F072DC}"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94567672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24FC5411-796A-4F8F-880F-B4A7FB169793}"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960069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C06A7CAE-0EAA-4A50-B11A-883FDF041AD4}"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50502313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F44FEF3-FF24-4D25-B299-0F856114C917}"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89621730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3D8572B3-FFE9-430A-B802-57E4106F6634}"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2686057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14FB6925-25AE-4190-9488-12AB9B90E4D1}"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25BE3327-4B3D-4B1B-9290-74D038F72009}"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7759753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F84ECA31-A2EB-4B4E-818F-3CDD2B3B8E80}"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3622811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4063883-17AE-4938-87FC-6FD34C20A58E}"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44560902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59E768F-8D9C-492F-BD7E-07E9CC710494}"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65899066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24A54FA9-7D3B-428A-8F85-0BEE8F7721BD}"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8710113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2E976FB1-1D40-49BA-8642-6C67F9F072DC}"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4FC5411-796A-4F8F-880F-B4A7FB169793}"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C06A7CAE-0EAA-4A50-B11A-883FDF041AD4}"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4F44FEF3-FF24-4D25-B299-0F856114C917}"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3D8572B3-FFE9-430A-B802-57E4106F6634}"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5BE3327-4B3D-4B1B-9290-74D038F72009}"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F84ECA31-A2EB-4B4E-818F-3CDD2B3B8E80}"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8382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endParaRPr lang="en-US" alt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lt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40B30C3E-6CAD-4D57-8ABE-1F02994D7ED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8382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ltLang="en-US" dirty="0">
              <a:solidFill>
                <a:srgbClr val="000000"/>
              </a:solidFill>
            </a:endParaRPr>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40B30C3E-6CAD-4D57-8ABE-1F02994D7ED3}"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89188513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hyperlink" Target="http://www.cpuc.ca.gov/" TargetMode="External"/><Relationship Id="rId2" Type="http://schemas.openxmlformats.org/officeDocument/2006/relationships/notesSlide" Target="../notesSlides/notesSlide10.xml"/><Relationship Id="rId1" Type="http://schemas.openxmlformats.org/officeDocument/2006/relationships/slideLayout" Target="../slideLayouts/slideLayout24.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fld id="{A04DA131-30FA-42B6-B518-038FA71E122C}" type="slidenum">
              <a:rPr lang="en-US" altLang="en-US" sz="1400" smtClean="0"/>
              <a:pPr eaLnBrk="1" hangingPunct="1">
                <a:spcBef>
                  <a:spcPct val="0"/>
                </a:spcBef>
                <a:buFontTx/>
                <a:buNone/>
                <a:defRPr/>
              </a:pPr>
              <a:t>1</a:t>
            </a:fld>
            <a:endParaRPr lang="en-US" altLang="en-US" sz="1400" dirty="0" smtClean="0"/>
          </a:p>
        </p:txBody>
      </p:sp>
      <p:sp>
        <p:nvSpPr>
          <p:cNvPr id="2051" name="Rectangle 4"/>
          <p:cNvSpPr>
            <a:spLocks noChangeArrowheads="1"/>
          </p:cNvSpPr>
          <p:nvPr/>
        </p:nvSpPr>
        <p:spPr bwMode="auto">
          <a:xfrm>
            <a:off x="0" y="1219200"/>
            <a:ext cx="9144000" cy="1371600"/>
          </a:xfrm>
          <a:prstGeom prst="rect">
            <a:avLst/>
          </a:prstGeom>
          <a:noFill/>
          <a:ln w="9525">
            <a:noFill/>
            <a:miter lim="800000"/>
            <a:headEnd/>
            <a:tailEnd/>
          </a:ln>
          <a:effectLst/>
        </p:spPr>
        <p:txBody>
          <a:bodyPr anchor="ctr"/>
          <a:lstStyle/>
          <a:p>
            <a:pPr algn="ctr"/>
            <a:r>
              <a:rPr lang="en-US" altLang="en-US" sz="3000" b="1" dirty="0" smtClean="0">
                <a:solidFill>
                  <a:srgbClr val="0000CC"/>
                </a:solidFill>
                <a:latin typeface="Century Gothic" panose="020B0502020202020204" pitchFamily="34" charset="0"/>
              </a:rPr>
              <a:t>California Public Utilities Commission: </a:t>
            </a:r>
          </a:p>
          <a:p>
            <a:pPr algn="ctr"/>
            <a:r>
              <a:rPr lang="en-US" altLang="en-US" sz="3000" b="1" dirty="0" smtClean="0">
                <a:solidFill>
                  <a:srgbClr val="0000CC"/>
                </a:solidFill>
                <a:latin typeface="Century Gothic" panose="020B0502020202020204" pitchFamily="34" charset="0"/>
              </a:rPr>
              <a:t>Annual Report</a:t>
            </a:r>
          </a:p>
          <a:p>
            <a:pPr algn="ctr"/>
            <a:r>
              <a:rPr lang="en-US" altLang="en-US" sz="3000" b="1" dirty="0" smtClean="0">
                <a:solidFill>
                  <a:srgbClr val="0000CC"/>
                </a:solidFill>
                <a:latin typeface="Century Gothic" panose="020B0502020202020204" pitchFamily="34" charset="0"/>
              </a:rPr>
              <a:t>Overview</a:t>
            </a:r>
            <a:endParaRPr lang="en-US" altLang="en-US" sz="3000" b="1" dirty="0">
              <a:solidFill>
                <a:srgbClr val="0000CC"/>
              </a:solidFill>
              <a:latin typeface="Century Gothic" panose="020B0502020202020204" pitchFamily="34" charset="0"/>
            </a:endParaRPr>
          </a:p>
        </p:txBody>
      </p:sp>
      <p:sp>
        <p:nvSpPr>
          <p:cNvPr id="2052" name="Rectangle 8"/>
          <p:cNvSpPr>
            <a:spLocks noChangeArrowheads="1"/>
          </p:cNvSpPr>
          <p:nvPr/>
        </p:nvSpPr>
        <p:spPr bwMode="auto">
          <a:xfrm>
            <a:off x="0" y="4038599"/>
            <a:ext cx="9144000" cy="1895475"/>
          </a:xfrm>
          <a:prstGeom prst="rect">
            <a:avLst/>
          </a:prstGeom>
          <a:noFill/>
          <a:ln w="9525">
            <a:noFill/>
            <a:miter lim="800000"/>
            <a:headEnd/>
            <a:tailEnd/>
          </a:ln>
          <a:effectLst/>
        </p:spPr>
        <p:txBody>
          <a:bodyPr/>
          <a:lstStyle/>
          <a:p>
            <a:pPr marL="342900" indent="-342900" algn="ctr">
              <a:lnSpc>
                <a:spcPct val="80000"/>
              </a:lnSpc>
              <a:spcBef>
                <a:spcPct val="20000"/>
              </a:spcBef>
              <a:spcAft>
                <a:spcPct val="25000"/>
              </a:spcAft>
            </a:pPr>
            <a:r>
              <a:rPr lang="en-US" altLang="en-US" sz="1600" b="1" dirty="0" smtClean="0">
                <a:latin typeface="Century Gothic" panose="020B0502020202020204" pitchFamily="34" charset="0"/>
              </a:rPr>
              <a:t>March 6, 2018</a:t>
            </a:r>
          </a:p>
          <a:p>
            <a:pPr marL="342900" indent="-342900" algn="ctr">
              <a:lnSpc>
                <a:spcPct val="80000"/>
              </a:lnSpc>
              <a:spcBef>
                <a:spcPct val="20000"/>
              </a:spcBef>
              <a:spcAft>
                <a:spcPct val="25000"/>
              </a:spcAft>
            </a:pPr>
            <a:r>
              <a:rPr lang="en-US" altLang="en-US" sz="1600" b="1" dirty="0" smtClean="0">
                <a:latin typeface="Century Gothic" panose="020B0502020202020204" pitchFamily="34" charset="0"/>
              </a:rPr>
              <a:t>Senate Energy, Utilities and Communications Committee Hearing</a:t>
            </a:r>
          </a:p>
          <a:p>
            <a:pPr marL="342900" indent="-342900" algn="ctr">
              <a:lnSpc>
                <a:spcPct val="80000"/>
              </a:lnSpc>
              <a:spcBef>
                <a:spcPct val="20000"/>
              </a:spcBef>
              <a:spcAft>
                <a:spcPct val="25000"/>
              </a:spcAft>
            </a:pPr>
            <a:r>
              <a:rPr lang="en-US" altLang="en-US" sz="1600" b="1" dirty="0" smtClean="0">
                <a:latin typeface="Century Gothic" panose="020B0502020202020204" pitchFamily="34" charset="0"/>
              </a:rPr>
              <a:t>Sacramento, CA</a:t>
            </a:r>
          </a:p>
          <a:p>
            <a:pPr marL="342900" indent="-342900" algn="ctr">
              <a:lnSpc>
                <a:spcPct val="80000"/>
              </a:lnSpc>
              <a:spcBef>
                <a:spcPct val="20000"/>
              </a:spcBef>
              <a:spcAft>
                <a:spcPct val="25000"/>
              </a:spcAft>
            </a:pPr>
            <a:r>
              <a:rPr lang="en-US" altLang="en-US" sz="1600" dirty="0" smtClean="0">
                <a:latin typeface="Century Gothic" panose="020B0502020202020204" pitchFamily="34" charset="0"/>
              </a:rPr>
              <a:t>Timothy Sullivan, Former Executive Director</a:t>
            </a:r>
          </a:p>
          <a:p>
            <a:pPr marL="342900" indent="-342900" algn="ctr">
              <a:lnSpc>
                <a:spcPct val="80000"/>
              </a:lnSpc>
              <a:spcBef>
                <a:spcPct val="20000"/>
              </a:spcBef>
              <a:spcAft>
                <a:spcPct val="25000"/>
              </a:spcAft>
            </a:pPr>
            <a:r>
              <a:rPr lang="en-US" altLang="en-US" sz="1600" dirty="0" smtClean="0">
                <a:latin typeface="Century Gothic" panose="020B0502020202020204" pitchFamily="34" charset="0"/>
              </a:rPr>
              <a:t>Alice Stebbins, Executive Director</a:t>
            </a:r>
          </a:p>
          <a:p>
            <a:pPr marL="342900" indent="-342900" algn="ctr">
              <a:lnSpc>
                <a:spcPct val="80000"/>
              </a:lnSpc>
              <a:spcBef>
                <a:spcPct val="20000"/>
              </a:spcBef>
              <a:spcAft>
                <a:spcPct val="25000"/>
              </a:spcAft>
            </a:pPr>
            <a:r>
              <a:rPr lang="en-US" altLang="en-US" sz="1600" dirty="0" smtClean="0">
                <a:latin typeface="Century Gothic" panose="020B0502020202020204" pitchFamily="34" charset="0"/>
              </a:rPr>
              <a:t>California Public Utilities Commission</a:t>
            </a:r>
            <a:endParaRPr lang="en-US" altLang="en-US" sz="1600" dirty="0">
              <a:latin typeface="Century Gothic" panose="020B0502020202020204" pitchFamily="34" charset="0"/>
            </a:endParaRPr>
          </a:p>
        </p:txBody>
      </p:sp>
      <p:sp>
        <p:nvSpPr>
          <p:cNvPr id="2053" name="Rectangle 9"/>
          <p:cNvSpPr>
            <a:spLocks noChangeArrowheads="1"/>
          </p:cNvSpPr>
          <p:nvPr/>
        </p:nvSpPr>
        <p:spPr bwMode="auto">
          <a:xfrm>
            <a:off x="457200" y="6248400"/>
            <a:ext cx="304800" cy="304800"/>
          </a:xfrm>
          <a:prstGeom prst="rect">
            <a:avLst/>
          </a:prstGeom>
          <a:solidFill>
            <a:schemeClr val="bg1"/>
          </a:solidFill>
          <a:ln w="9525">
            <a:noFill/>
            <a:miter lim="800000"/>
            <a:headEnd/>
            <a:tailEnd/>
          </a:ln>
          <a:effectLst/>
        </p:spPr>
        <p:txBody>
          <a:bodyPr wrap="none" anchor="ctr"/>
          <a:lstStyle/>
          <a:p>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Annual Report</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066800"/>
            <a:ext cx="7696200" cy="4724400"/>
          </a:xfrm>
        </p:spPr>
        <p:txBody>
          <a:bodyPr/>
          <a:lstStyle/>
          <a:p>
            <a:pPr marL="0" indent="0">
              <a:spcAft>
                <a:spcPts val="1200"/>
              </a:spcAft>
              <a:buNone/>
            </a:pPr>
            <a:r>
              <a:rPr lang="en-US" sz="2000" b="1" dirty="0">
                <a:latin typeface="Century Gothic" panose="020B0502020202020204" pitchFamily="34" charset="0"/>
              </a:rPr>
              <a:t>Year in Review: </a:t>
            </a:r>
            <a:r>
              <a:rPr lang="en-US" sz="2000" b="1" dirty="0" smtClean="0">
                <a:latin typeface="Century Gothic" panose="020B0502020202020204" pitchFamily="34" charset="0"/>
              </a:rPr>
              <a:t>Regulation </a:t>
            </a:r>
            <a:r>
              <a:rPr lang="en-US" sz="2000" b="1" dirty="0">
                <a:latin typeface="Century Gothic" panose="020B0502020202020204" pitchFamily="34" charset="0"/>
              </a:rPr>
              <a:t>of Prices and Services (</a:t>
            </a:r>
            <a:r>
              <a:rPr lang="en-US" sz="2000" b="1" dirty="0" smtClean="0">
                <a:latin typeface="Century Gothic" panose="020B0502020202020204" pitchFamily="34" charset="0"/>
              </a:rPr>
              <a:t>pp. </a:t>
            </a:r>
            <a:r>
              <a:rPr lang="en-US" sz="2000" b="1" dirty="0">
                <a:latin typeface="Century Gothic" panose="020B0502020202020204" pitchFamily="34" charset="0"/>
              </a:rPr>
              <a:t>30-32</a:t>
            </a:r>
            <a:r>
              <a:rPr lang="en-US" sz="2000" b="1" dirty="0" smtClean="0">
                <a:latin typeface="Century Gothic" panose="020B0502020202020204" pitchFamily="34" charset="0"/>
              </a:rPr>
              <a:t>)</a:t>
            </a:r>
          </a:p>
          <a:p>
            <a:pPr marL="0" indent="0">
              <a:spcAft>
                <a:spcPts val="600"/>
              </a:spcAft>
              <a:buNone/>
            </a:pPr>
            <a:r>
              <a:rPr lang="en-US" sz="1600" b="1" dirty="0" smtClean="0">
                <a:latin typeface="Century Gothic" panose="020B0502020202020204" pitchFamily="34" charset="0"/>
              </a:rPr>
              <a:t>Regulation of Rates: PG&amp;E 2017 General Rate Case</a:t>
            </a:r>
          </a:p>
          <a:p>
            <a:pPr lvl="1">
              <a:spcAft>
                <a:spcPts val="600"/>
              </a:spcAft>
              <a:buFont typeface="Arial" panose="020B0604020202020204" pitchFamily="34" charset="0"/>
              <a:buChar char="•"/>
            </a:pPr>
            <a:r>
              <a:rPr lang="en-US" sz="1400" b="1" dirty="0">
                <a:latin typeface="Century Gothic" panose="020B0502020202020204" pitchFamily="34" charset="0"/>
              </a:rPr>
              <a:t>In 2017, the CPUC approved a settlement agreement </a:t>
            </a:r>
            <a:r>
              <a:rPr lang="en-US" sz="1400" b="1" dirty="0" smtClean="0">
                <a:latin typeface="Century Gothic" panose="020B0502020202020204" pitchFamily="34" charset="0"/>
              </a:rPr>
              <a:t> between PG&amp;E and 14 parties to the General Rate Case which established PG&amp;E’s revenue requirement for 2017-2019.  The </a:t>
            </a:r>
            <a:r>
              <a:rPr lang="en-US" sz="1400" b="1" dirty="0">
                <a:latin typeface="Century Gothic" panose="020B0502020202020204" pitchFamily="34" charset="0"/>
              </a:rPr>
              <a:t>CPUC made exceptions to the Settlement </a:t>
            </a:r>
            <a:r>
              <a:rPr lang="en-US" sz="1400" b="1" dirty="0" smtClean="0">
                <a:latin typeface="Century Gothic" panose="020B0502020202020204" pitchFamily="34" charset="0"/>
              </a:rPr>
              <a:t>Agreement, including requiring </a:t>
            </a:r>
            <a:r>
              <a:rPr lang="en-US" sz="1400" b="1" dirty="0">
                <a:latin typeface="Century Gothic" panose="020B0502020202020204" pitchFamily="34" charset="0"/>
              </a:rPr>
              <a:t>more scrutiny over PG&amp;E’s Rule 20A electric undergrounding </a:t>
            </a:r>
            <a:r>
              <a:rPr lang="en-US" sz="1400" b="1" dirty="0" smtClean="0">
                <a:latin typeface="Century Gothic" panose="020B0502020202020204" pitchFamily="34" charset="0"/>
              </a:rPr>
              <a:t>program.</a:t>
            </a:r>
          </a:p>
          <a:p>
            <a:pPr marL="0" indent="0">
              <a:spcAft>
                <a:spcPts val="600"/>
              </a:spcAft>
              <a:buNone/>
            </a:pPr>
            <a:r>
              <a:rPr lang="en-US" sz="1600" b="1" dirty="0" smtClean="0">
                <a:latin typeface="Century Gothic" panose="020B0502020202020204" pitchFamily="34" charset="0"/>
              </a:rPr>
              <a:t>Regulation of Rates: SCE 2018 General Rate Case</a:t>
            </a:r>
          </a:p>
          <a:p>
            <a:pPr lvl="1">
              <a:spcAft>
                <a:spcPts val="600"/>
              </a:spcAft>
              <a:buFont typeface="Arial" panose="020B0604020202020204" pitchFamily="34" charset="0"/>
              <a:buChar char="•"/>
            </a:pPr>
            <a:r>
              <a:rPr lang="en-US" sz="1400" b="1" dirty="0" smtClean="0">
                <a:latin typeface="Century Gothic" panose="020B0502020202020204" pitchFamily="34" charset="0"/>
              </a:rPr>
              <a:t>In 2017, the CPUC held 15 days of evidentiary hearings and several public participation hearings.  The record remains open for updated testimony and consideration of the implications of changes to federal tax law.  A Decision is expected during first quarter 2018.</a:t>
            </a:r>
          </a:p>
          <a:p>
            <a:pPr marL="0" indent="0">
              <a:spcAft>
                <a:spcPts val="600"/>
              </a:spcAft>
              <a:buNone/>
            </a:pPr>
            <a:r>
              <a:rPr lang="en-US" sz="1600" b="1" dirty="0" smtClean="0">
                <a:latin typeface="Century Gothic" panose="020B0502020202020204" pitchFamily="34" charset="0"/>
              </a:rPr>
              <a:t>Regulation of Rates: Residential </a:t>
            </a:r>
            <a:r>
              <a:rPr lang="en-US" sz="1600" b="1" dirty="0">
                <a:latin typeface="Century Gothic" panose="020B0502020202020204" pitchFamily="34" charset="0"/>
              </a:rPr>
              <a:t>Rate </a:t>
            </a:r>
            <a:r>
              <a:rPr lang="en-US" sz="1600" b="1" dirty="0" smtClean="0">
                <a:latin typeface="Century Gothic" panose="020B0502020202020204" pitchFamily="34" charset="0"/>
              </a:rPr>
              <a:t>Reform	</a:t>
            </a:r>
            <a:endParaRPr lang="en-US" sz="1200" b="1" dirty="0">
              <a:latin typeface="Century Gothic" panose="020B0502020202020204" pitchFamily="34" charset="0"/>
            </a:endParaRPr>
          </a:p>
          <a:p>
            <a:pPr lvl="1">
              <a:spcAft>
                <a:spcPts val="600"/>
              </a:spcAft>
              <a:buFont typeface="Arial" panose="020B0604020202020204" pitchFamily="34" charset="0"/>
              <a:buChar char="•"/>
            </a:pPr>
            <a:r>
              <a:rPr lang="en-US" sz="1400" b="1" dirty="0">
                <a:latin typeface="Century Gothic" panose="020B0502020202020204" pitchFamily="34" charset="0"/>
              </a:rPr>
              <a:t>In 2017, the CPUC adopted Decision D.15-07-001, which aligns and integrates electricity-related customer engagement campaigns across multiple different programs.   In addition, the CPUC is testing and evaluating default time-of-use rate proposals for rates scheduled to be implemented in 2019</a:t>
            </a:r>
            <a:r>
              <a:rPr lang="en-US" sz="1400" b="1" dirty="0" smtClean="0">
                <a:latin typeface="Century Gothic" panose="020B0502020202020204" pitchFamily="34" charset="0"/>
              </a:rPr>
              <a:t>.</a:t>
            </a: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10</a:t>
            </a:fld>
            <a:endParaRPr lang="en-US" altLang="en-US" dirty="0"/>
          </a:p>
        </p:txBody>
      </p:sp>
    </p:spTree>
    <p:extLst>
      <p:ext uri="{BB962C8B-B14F-4D97-AF65-F5344CB8AC3E}">
        <p14:creationId xmlns:p14="http://schemas.microsoft.com/office/powerpoint/2010/main" val="3211336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Annual Report</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295400"/>
            <a:ext cx="7696200" cy="4495800"/>
          </a:xfrm>
        </p:spPr>
        <p:txBody>
          <a:bodyPr/>
          <a:lstStyle/>
          <a:p>
            <a:pPr marL="0" indent="0">
              <a:spcAft>
                <a:spcPts val="1200"/>
              </a:spcAft>
              <a:buNone/>
            </a:pPr>
            <a:r>
              <a:rPr lang="en-US" sz="2000" b="1" dirty="0">
                <a:latin typeface="Century Gothic" panose="020B0502020202020204" pitchFamily="34" charset="0"/>
              </a:rPr>
              <a:t>Year in Review: </a:t>
            </a:r>
            <a:r>
              <a:rPr lang="en-US" sz="2000" b="1" dirty="0" smtClean="0">
                <a:latin typeface="Century Gothic" panose="020B0502020202020204" pitchFamily="34" charset="0"/>
              </a:rPr>
              <a:t>Protecting the Environment (pages 34-37)</a:t>
            </a:r>
          </a:p>
          <a:p>
            <a:pPr marL="0" indent="0">
              <a:spcAft>
                <a:spcPts val="600"/>
              </a:spcAft>
              <a:buNone/>
            </a:pPr>
            <a:r>
              <a:rPr lang="en-US" sz="1600" b="1" dirty="0" smtClean="0">
                <a:latin typeface="Century Gothic" panose="020B0502020202020204" pitchFamily="34" charset="0"/>
              </a:rPr>
              <a:t>Implementing SB 350 (de León, 2015):</a:t>
            </a:r>
          </a:p>
          <a:p>
            <a:pPr>
              <a:spcAft>
                <a:spcPts val="600"/>
              </a:spcAft>
            </a:pPr>
            <a:r>
              <a:rPr lang="en-US" sz="1400" b="1" dirty="0" smtClean="0">
                <a:latin typeface="Century Gothic" panose="020B0502020202020204" pitchFamily="34" charset="0"/>
              </a:rPr>
              <a:t>Greenhouse gas reduction target of 40 percent below 1990 levels by 2030</a:t>
            </a:r>
          </a:p>
          <a:p>
            <a:pPr>
              <a:spcAft>
                <a:spcPts val="600"/>
              </a:spcAft>
            </a:pPr>
            <a:r>
              <a:rPr lang="en-US" sz="1400" b="1" dirty="0" smtClean="0">
                <a:latin typeface="Century Gothic" panose="020B0502020202020204" pitchFamily="34" charset="0"/>
              </a:rPr>
              <a:t>Increase renewable generation to 50 percent by 2050.  This section highlights the CPUC’s major SB 350 implementation activities.</a:t>
            </a:r>
          </a:p>
          <a:p>
            <a:pPr marL="0" indent="0">
              <a:spcAft>
                <a:spcPts val="600"/>
              </a:spcAft>
              <a:buNone/>
            </a:pPr>
            <a:r>
              <a:rPr lang="en-US" sz="1600" b="1" dirty="0">
                <a:latin typeface="Century Gothic" panose="020B0502020202020204" pitchFamily="34" charset="0"/>
              </a:rPr>
              <a:t>Renewables Portfolio Standard</a:t>
            </a:r>
          </a:p>
          <a:p>
            <a:pPr>
              <a:spcAft>
                <a:spcPts val="600"/>
              </a:spcAft>
              <a:buFont typeface="Arial" panose="020B0604020202020204" pitchFamily="34" charset="0"/>
              <a:buChar char="•"/>
            </a:pPr>
            <a:r>
              <a:rPr lang="en-US" sz="1400" b="1" dirty="0">
                <a:latin typeface="Century Gothic" panose="020B0502020202020204" pitchFamily="34" charset="0"/>
              </a:rPr>
              <a:t>California’s IOUs are meeting or exceeding renewables procurement requirements, and are on track to exceed the goal of 33 percent renewables by 2020.  IOUs forecast that they will meet the 50 percent renewables target by 2020, ten years early.</a:t>
            </a:r>
          </a:p>
          <a:p>
            <a:pPr marL="0" indent="0">
              <a:spcAft>
                <a:spcPts val="600"/>
              </a:spcAft>
              <a:buNone/>
            </a:pPr>
            <a:r>
              <a:rPr lang="en-US" sz="1600" b="1" dirty="0">
                <a:latin typeface="Century Gothic" panose="020B0502020202020204" pitchFamily="34" charset="0"/>
              </a:rPr>
              <a:t>Integrated Resource Planning</a:t>
            </a:r>
          </a:p>
          <a:p>
            <a:pPr>
              <a:spcAft>
                <a:spcPts val="600"/>
              </a:spcAft>
              <a:buFont typeface="Arial" panose="020B0604020202020204" pitchFamily="34" charset="0"/>
              <a:buChar char="•"/>
            </a:pPr>
            <a:r>
              <a:rPr lang="en-US" sz="1400" b="1" dirty="0">
                <a:latin typeface="Century Gothic" panose="020B0502020202020204" pitchFamily="34" charset="0"/>
              </a:rPr>
              <a:t>In 2017, the CPUC implemented AB 693 (</a:t>
            </a:r>
            <a:r>
              <a:rPr lang="en-US" sz="1400" b="1" dirty="0" err="1">
                <a:latin typeface="Century Gothic" panose="020B0502020202020204" pitchFamily="34" charset="0"/>
              </a:rPr>
              <a:t>Eggman</a:t>
            </a:r>
            <a:r>
              <a:rPr lang="en-US" sz="1400" b="1" dirty="0">
                <a:latin typeface="Century Gothic" panose="020B0502020202020204" pitchFamily="34" charset="0"/>
              </a:rPr>
              <a:t>, 2015), the Multifamily Affordable Housing Solar Roofs program for solar generation on multifamily housing with low income tenants and/or located in disadvantaged communities.</a:t>
            </a: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11</a:t>
            </a:fld>
            <a:endParaRPr lang="en-US" altLang="en-US" dirty="0"/>
          </a:p>
        </p:txBody>
      </p:sp>
    </p:spTree>
    <p:extLst>
      <p:ext uri="{BB962C8B-B14F-4D97-AF65-F5344CB8AC3E}">
        <p14:creationId xmlns:p14="http://schemas.microsoft.com/office/powerpoint/2010/main" val="4212527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Annual Report</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295400"/>
            <a:ext cx="7696200" cy="4495800"/>
          </a:xfrm>
        </p:spPr>
        <p:txBody>
          <a:bodyPr/>
          <a:lstStyle/>
          <a:p>
            <a:pPr marL="0" indent="0">
              <a:spcAft>
                <a:spcPts val="1200"/>
              </a:spcAft>
              <a:buNone/>
            </a:pPr>
            <a:r>
              <a:rPr lang="en-US" sz="2000" b="1" dirty="0">
                <a:latin typeface="Century Gothic" panose="020B0502020202020204" pitchFamily="34" charset="0"/>
              </a:rPr>
              <a:t>Year in Review: </a:t>
            </a:r>
            <a:r>
              <a:rPr lang="en-US" sz="2000" b="1" dirty="0" smtClean="0">
                <a:latin typeface="Century Gothic" panose="020B0502020202020204" pitchFamily="34" charset="0"/>
              </a:rPr>
              <a:t>Protecting the Environment (pages 34-37)</a:t>
            </a:r>
          </a:p>
          <a:p>
            <a:pPr marL="0" indent="0">
              <a:spcAft>
                <a:spcPts val="600"/>
              </a:spcAft>
              <a:buNone/>
            </a:pPr>
            <a:r>
              <a:rPr lang="en-US" sz="1600" b="1" dirty="0" smtClean="0">
                <a:latin typeface="Century Gothic" panose="020B0502020202020204" pitchFamily="34" charset="0"/>
              </a:rPr>
              <a:t>Transportation Electrification</a:t>
            </a:r>
          </a:p>
          <a:p>
            <a:pPr>
              <a:spcAft>
                <a:spcPts val="600"/>
              </a:spcAft>
            </a:pPr>
            <a:r>
              <a:rPr lang="en-US" sz="1400" b="1" dirty="0" smtClean="0">
                <a:latin typeface="Century Gothic" panose="020B0502020202020204" pitchFamily="34" charset="0"/>
              </a:rPr>
              <a:t>The Governor’s Executive Order B-16-2012 set a target of 1.5 million zero emission vehicles on California roads by 2025.  In January and June 2017, the CPUC received several proposals from IOUs to enhance electric vehicle adoption and deployment.  The CPUC will decide upon these proposals in 2018.</a:t>
            </a:r>
            <a:r>
              <a:rPr lang="en-US" sz="1600" b="1" dirty="0">
                <a:latin typeface="Century Gothic" panose="020B0502020202020204" pitchFamily="34" charset="0"/>
              </a:rPr>
              <a:t> </a:t>
            </a:r>
            <a:endParaRPr lang="en-US" sz="1600" b="1" dirty="0" smtClean="0">
              <a:latin typeface="Century Gothic" panose="020B0502020202020204" pitchFamily="34" charset="0"/>
            </a:endParaRPr>
          </a:p>
          <a:p>
            <a:pPr marL="0" indent="0">
              <a:spcAft>
                <a:spcPts val="600"/>
              </a:spcAft>
              <a:buNone/>
            </a:pPr>
            <a:r>
              <a:rPr lang="en-US" sz="1600" b="1" dirty="0" smtClean="0">
                <a:latin typeface="Century Gothic" panose="020B0502020202020204" pitchFamily="34" charset="0"/>
              </a:rPr>
              <a:t>Energy </a:t>
            </a:r>
            <a:r>
              <a:rPr lang="en-US" sz="1600" b="1" dirty="0">
                <a:latin typeface="Century Gothic" panose="020B0502020202020204" pitchFamily="34" charset="0"/>
              </a:rPr>
              <a:t>Storage Procurement</a:t>
            </a:r>
          </a:p>
          <a:p>
            <a:pPr>
              <a:spcAft>
                <a:spcPts val="600"/>
              </a:spcAft>
              <a:buFont typeface="Arial" panose="020B0604020202020204" pitchFamily="34" charset="0"/>
              <a:buChar char="•"/>
            </a:pPr>
            <a:r>
              <a:rPr lang="en-US" sz="1400" b="1" dirty="0">
                <a:latin typeface="Century Gothic" panose="020B0502020202020204" pitchFamily="34" charset="0"/>
              </a:rPr>
              <a:t>In 2017, the CPUC took multiple actions to encourage energy storage, including: revising energy storage procurement targets, establishing rules for energy storage station power, and approving the IOUs’ station power tariffs.</a:t>
            </a:r>
          </a:p>
          <a:p>
            <a:pPr marL="0" indent="0">
              <a:spcAft>
                <a:spcPts val="600"/>
              </a:spcAft>
              <a:buNone/>
            </a:pPr>
            <a:r>
              <a:rPr lang="en-US" sz="1600" b="1" dirty="0">
                <a:latin typeface="Century Gothic" panose="020B0502020202020204" pitchFamily="34" charset="0"/>
              </a:rPr>
              <a:t>Behind the Meter Renewables </a:t>
            </a:r>
          </a:p>
          <a:p>
            <a:pPr>
              <a:spcAft>
                <a:spcPts val="600"/>
              </a:spcAft>
              <a:buFont typeface="Arial" panose="020B0604020202020204" pitchFamily="34" charset="0"/>
              <a:buChar char="•"/>
            </a:pPr>
            <a:r>
              <a:rPr lang="en-US" sz="1400" b="1" dirty="0">
                <a:latin typeface="Century Gothic" panose="020B0502020202020204" pitchFamily="34" charset="0"/>
              </a:rPr>
              <a:t>In 2017, the CPUC implemented AB 693 (</a:t>
            </a:r>
            <a:r>
              <a:rPr lang="en-US" sz="1400" b="1" dirty="0" err="1">
                <a:latin typeface="Century Gothic" panose="020B0502020202020204" pitchFamily="34" charset="0"/>
              </a:rPr>
              <a:t>Eggman</a:t>
            </a:r>
            <a:r>
              <a:rPr lang="en-US" sz="1400" b="1" dirty="0">
                <a:latin typeface="Century Gothic" panose="020B0502020202020204" pitchFamily="34" charset="0"/>
              </a:rPr>
              <a:t>, 2015), the Multifamily Affordable Housing Solar Roofs program for solar generation on multifamily housing with low income tenants and/or located in disadvantaged communities.</a:t>
            </a:r>
          </a:p>
          <a:p>
            <a:pPr marL="0" indent="0">
              <a:spcAft>
                <a:spcPts val="600"/>
              </a:spcAft>
              <a:buNone/>
            </a:pPr>
            <a:endParaRPr lang="en-US" sz="1200" dirty="0">
              <a:latin typeface="Century Gothic" panose="020B0502020202020204" pitchFamily="34" charset="0"/>
            </a:endParaRPr>
          </a:p>
          <a:p>
            <a:pPr>
              <a:spcAft>
                <a:spcPts val="600"/>
              </a:spcAft>
              <a:buFont typeface="Arial" panose="020B0604020202020204" pitchFamily="34" charset="0"/>
              <a:buChar char="•"/>
            </a:pPr>
            <a:endParaRPr lang="en-US" sz="1400" b="1" dirty="0" smtClean="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12</a:t>
            </a:fld>
            <a:endParaRPr lang="en-US" altLang="en-US" dirty="0"/>
          </a:p>
        </p:txBody>
      </p:sp>
    </p:spTree>
    <p:extLst>
      <p:ext uri="{BB962C8B-B14F-4D97-AF65-F5344CB8AC3E}">
        <p14:creationId xmlns:p14="http://schemas.microsoft.com/office/powerpoint/2010/main" val="2697938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2800" dirty="0" smtClean="0">
                <a:solidFill>
                  <a:schemeClr val="tx1"/>
                </a:solidFill>
              </a:rPr>
              <a:t>Building the Administrative Core</a:t>
            </a:r>
          </a:p>
        </p:txBody>
      </p:sp>
      <p:sp>
        <p:nvSpPr>
          <p:cNvPr id="5123" name="Content Placeholder 2"/>
          <p:cNvSpPr>
            <a:spLocks noGrp="1"/>
          </p:cNvSpPr>
          <p:nvPr>
            <p:ph idx="1"/>
          </p:nvPr>
        </p:nvSpPr>
        <p:spPr>
          <a:xfrm>
            <a:off x="476250" y="1970088"/>
            <a:ext cx="8229600" cy="4068762"/>
          </a:xfrm>
        </p:spPr>
        <p:txBody>
          <a:bodyPr/>
          <a:lstStyle/>
          <a:p>
            <a:pPr>
              <a:spcAft>
                <a:spcPts val="600"/>
              </a:spcAft>
            </a:pPr>
            <a:r>
              <a:rPr lang="en-US" altLang="en-US" sz="1800" b="1" dirty="0" smtClean="0"/>
              <a:t>New Leader in HR</a:t>
            </a:r>
          </a:p>
          <a:p>
            <a:pPr>
              <a:spcAft>
                <a:spcPts val="600"/>
              </a:spcAft>
            </a:pPr>
            <a:r>
              <a:rPr lang="en-US" altLang="en-US" sz="1800" b="1" dirty="0" smtClean="0"/>
              <a:t>New Leader in Administrative Services</a:t>
            </a:r>
          </a:p>
          <a:p>
            <a:pPr>
              <a:spcAft>
                <a:spcPts val="600"/>
              </a:spcAft>
            </a:pPr>
            <a:r>
              <a:rPr lang="en-US" altLang="en-US" sz="1800" b="1" dirty="0" smtClean="0"/>
              <a:t>New Deputy Executive Director for Safety and Compliance</a:t>
            </a:r>
          </a:p>
          <a:p>
            <a:pPr>
              <a:spcAft>
                <a:spcPts val="600"/>
              </a:spcAft>
            </a:pPr>
            <a:r>
              <a:rPr lang="en-US" altLang="en-US" sz="1800" b="1" dirty="0" smtClean="0"/>
              <a:t>New Risk and Compliance Officer (Pending)</a:t>
            </a:r>
          </a:p>
          <a:p>
            <a:pPr>
              <a:spcAft>
                <a:spcPts val="600"/>
              </a:spcAft>
            </a:pPr>
            <a:r>
              <a:rPr lang="en-US" altLang="en-US" sz="1800" b="1" dirty="0" smtClean="0"/>
              <a:t>New Executive Director with exceptional Administrative Expertise</a:t>
            </a:r>
          </a:p>
          <a:p>
            <a:pPr>
              <a:spcAft>
                <a:spcPts val="600"/>
              </a:spcAft>
            </a:pPr>
            <a:r>
              <a:rPr lang="en-US" altLang="en-US" sz="1800" b="1" dirty="0" smtClean="0"/>
              <a:t>Training on contracts for all participating staff</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48C9583-53E3-4116-8533-CB71BF08B81D}" type="slidenum">
              <a:rPr lang="en-US" altLang="en-US" sz="1400" smtClean="0"/>
              <a:pPr>
                <a:spcBef>
                  <a:spcPct val="0"/>
                </a:spcBef>
                <a:buFontTx/>
                <a:buNone/>
              </a:pPr>
              <a:t>13</a:t>
            </a:fld>
            <a:endParaRPr lang="en-US" altLang="en-US" sz="1400" smtClean="0"/>
          </a:p>
        </p:txBody>
      </p:sp>
      <p:sp>
        <p:nvSpPr>
          <p:cNvPr id="5" name="Title 1"/>
          <p:cNvSpPr txBox="1">
            <a:spLocks/>
          </p:cNvSpPr>
          <p:nvPr/>
        </p:nvSpPr>
        <p:spPr bwMode="auto">
          <a:xfrm>
            <a:off x="3886200" y="0"/>
            <a:ext cx="5257800" cy="762000"/>
          </a:xfrm>
          <a:prstGeom prst="rect">
            <a:avLst/>
          </a:prstGeom>
          <a:solidFill>
            <a:schemeClr val="bg1"/>
          </a:solid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600" b="1" baseline="0">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r>
              <a:rPr lang="en-US" sz="2800" kern="0" dirty="0" smtClean="0">
                <a:solidFill>
                  <a:srgbClr val="002060"/>
                </a:solidFill>
                <a:latin typeface="Century Gothic" panose="020B0502020202020204" pitchFamily="34" charset="0"/>
              </a:rPr>
              <a:t>Annual Report</a:t>
            </a:r>
            <a:endParaRPr lang="en-US" sz="2800" kern="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018826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468313" y="849313"/>
            <a:ext cx="7896225" cy="457200"/>
          </a:xfrm>
        </p:spPr>
        <p:txBody>
          <a:bodyPr/>
          <a:lstStyle/>
          <a:p>
            <a:pPr eaLnBrk="1" hangingPunct="1">
              <a:lnSpc>
                <a:spcPct val="80000"/>
              </a:lnSpc>
            </a:pPr>
            <a:r>
              <a:rPr lang="en-US" altLang="en-US" sz="2800" b="1" dirty="0" smtClean="0"/>
              <a:t>Filling Vacancies</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2858EF3-5F64-4A6F-B5B8-733586B6B382}" type="slidenum">
              <a:rPr lang="en-US" altLang="en-US" sz="1400" smtClean="0"/>
              <a:pPr>
                <a:spcBef>
                  <a:spcPct val="0"/>
                </a:spcBef>
                <a:buFontTx/>
                <a:buNone/>
              </a:pPr>
              <a:t>14</a:t>
            </a:fld>
            <a:endParaRPr lang="en-US" altLang="en-US" sz="1400" smtClean="0"/>
          </a:p>
        </p:txBody>
      </p:sp>
      <p:sp>
        <p:nvSpPr>
          <p:cNvPr id="6148" name="TextBox 1"/>
          <p:cNvSpPr txBox="1">
            <a:spLocks noChangeArrowheads="1"/>
          </p:cNvSpPr>
          <p:nvPr/>
        </p:nvSpPr>
        <p:spPr bwMode="auto">
          <a:xfrm>
            <a:off x="762000" y="1312863"/>
            <a:ext cx="77549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ts val="1200"/>
              </a:spcAft>
            </a:pPr>
            <a:r>
              <a:rPr lang="en-US" altLang="en-US" sz="1600" dirty="0"/>
              <a:t>Since July 2017, the CPUC vacancy rate has declined </a:t>
            </a:r>
            <a:r>
              <a:rPr lang="en-US" altLang="en-US" sz="1600" b="1" dirty="0"/>
              <a:t>8.8</a:t>
            </a:r>
            <a:r>
              <a:rPr lang="en-US" altLang="en-US" sz="1600" dirty="0"/>
              <a:t> percentage points, from </a:t>
            </a:r>
            <a:r>
              <a:rPr lang="en-US" altLang="en-US" sz="1600" b="1" dirty="0"/>
              <a:t>22.7% to 13.9%.</a:t>
            </a:r>
          </a:p>
          <a:p>
            <a:pPr>
              <a:spcBef>
                <a:spcPct val="0"/>
              </a:spcBef>
              <a:spcAft>
                <a:spcPts val="1200"/>
              </a:spcAft>
            </a:pPr>
            <a:r>
              <a:rPr lang="en-US" altLang="en-US" sz="1600" dirty="0"/>
              <a:t>From January 1, 2017 to January 31, 2018 the Public Utilities Commission has hired 197.5 people into the Commission and promoted another 194.5, with 84 separations.</a:t>
            </a:r>
          </a:p>
          <a:p>
            <a:pPr>
              <a:spcBef>
                <a:spcPct val="0"/>
              </a:spcBef>
              <a:spcAft>
                <a:spcPts val="1200"/>
              </a:spcAft>
            </a:pPr>
            <a:r>
              <a:rPr lang="en-US" altLang="en-US" sz="1600" dirty="0"/>
              <a:t>The CPUC has changed from its historic hiring practices, which took 191 business days, or </a:t>
            </a:r>
            <a:r>
              <a:rPr lang="en-US" altLang="en-US" sz="1600" b="1" dirty="0"/>
              <a:t>9.3 months </a:t>
            </a:r>
            <a:r>
              <a:rPr lang="en-US" altLang="en-US" sz="1600" dirty="0"/>
              <a:t>to fill a vacancy to 89 business days, or </a:t>
            </a:r>
            <a:r>
              <a:rPr lang="en-US" altLang="en-US" sz="1600" b="1" dirty="0"/>
              <a:t>4.3 months</a:t>
            </a:r>
            <a:r>
              <a:rPr lang="en-US" altLang="en-US" sz="1600" dirty="0"/>
              <a:t>. Process re-engineering is underway to try to reduce hiring times </a:t>
            </a:r>
            <a:r>
              <a:rPr lang="en-US" altLang="en-US" sz="1600" dirty="0" smtClean="0"/>
              <a:t>further.</a:t>
            </a:r>
            <a:endParaRPr lang="en-US" altLang="en-US" sz="1600" dirty="0"/>
          </a:p>
          <a:p>
            <a:pPr>
              <a:spcBef>
                <a:spcPct val="0"/>
              </a:spcBef>
              <a:spcAft>
                <a:spcPts val="1200"/>
              </a:spcAft>
            </a:pPr>
            <a:r>
              <a:rPr lang="en-US" altLang="en-US" sz="1600" dirty="0"/>
              <a:t>The CPUC tracks each vacancy from the time an individual submits a resignation until the time it is filled.</a:t>
            </a:r>
          </a:p>
          <a:p>
            <a:pPr>
              <a:spcBef>
                <a:spcPct val="0"/>
              </a:spcBef>
              <a:spcAft>
                <a:spcPts val="1200"/>
              </a:spcAft>
            </a:pPr>
            <a:r>
              <a:rPr lang="en-US" altLang="en-US" sz="1600" dirty="0"/>
              <a:t>Since January 1, 2017, the CPUC has worked to staff a new office in Sacramento, with </a:t>
            </a:r>
            <a:r>
              <a:rPr lang="en-US" altLang="en-US" sz="1600" b="1" dirty="0"/>
              <a:t>38 </a:t>
            </a:r>
            <a:r>
              <a:rPr lang="en-US" altLang="en-US" sz="1600" dirty="0"/>
              <a:t>new hires.</a:t>
            </a:r>
          </a:p>
          <a:p>
            <a:pPr>
              <a:spcBef>
                <a:spcPct val="0"/>
              </a:spcBef>
              <a:spcAft>
                <a:spcPts val="1200"/>
              </a:spcAft>
            </a:pPr>
            <a:r>
              <a:rPr lang="en-US" altLang="en-US" sz="1600" dirty="0"/>
              <a:t>The CPUC is reinventing itself, and when this wave of hiring finishes, approximately </a:t>
            </a:r>
            <a:r>
              <a:rPr lang="en-US" altLang="en-US" sz="1600" b="1" dirty="0"/>
              <a:t>370</a:t>
            </a:r>
            <a:r>
              <a:rPr lang="en-US" altLang="en-US" sz="1600" dirty="0"/>
              <a:t> new people, or 30% of the workforce, will have joined the </a:t>
            </a:r>
            <a:r>
              <a:rPr lang="en-US" altLang="en-US" sz="1600" dirty="0" smtClean="0"/>
              <a:t>commission by end of budget year.</a:t>
            </a:r>
            <a:endParaRPr lang="en-US" altLang="en-US" sz="1600" dirty="0"/>
          </a:p>
        </p:txBody>
      </p:sp>
      <p:sp>
        <p:nvSpPr>
          <p:cNvPr id="5" name="Title 1"/>
          <p:cNvSpPr txBox="1">
            <a:spLocks/>
          </p:cNvSpPr>
          <p:nvPr/>
        </p:nvSpPr>
        <p:spPr bwMode="auto">
          <a:xfrm>
            <a:off x="3886200" y="0"/>
            <a:ext cx="5257800" cy="762000"/>
          </a:xfrm>
          <a:prstGeom prst="rect">
            <a:avLst/>
          </a:prstGeom>
          <a:solidFill>
            <a:schemeClr val="bg1"/>
          </a:solid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r>
              <a:rPr lang="en-US" sz="2800" kern="0" smtClean="0">
                <a:solidFill>
                  <a:srgbClr val="002060"/>
                </a:solidFill>
                <a:latin typeface="Century Gothic" panose="020B0502020202020204" pitchFamily="34" charset="0"/>
              </a:rPr>
              <a:t>Annual Report</a:t>
            </a:r>
            <a:endParaRPr lang="en-US" sz="2800" kern="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579908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1"/>
          <p:cNvSpPr>
            <a:spLocks noGrp="1"/>
          </p:cNvSpPr>
          <p:nvPr>
            <p:ph type="subTitle" idx="1"/>
          </p:nvPr>
        </p:nvSpPr>
        <p:spPr/>
        <p:txBody>
          <a:bodyPr/>
          <a:lstStyle/>
          <a:p>
            <a:endParaRPr lang="en-US" altLang="en-US" smtClean="0"/>
          </a:p>
        </p:txBody>
      </p:sp>
      <p:graphicFrame>
        <p:nvGraphicFramePr>
          <p:cNvPr id="7" name="Table 6"/>
          <p:cNvGraphicFramePr>
            <a:graphicFrameLocks noGrp="1"/>
          </p:cNvGraphicFramePr>
          <p:nvPr/>
        </p:nvGraphicFramePr>
        <p:xfrm>
          <a:off x="758825" y="2438400"/>
          <a:ext cx="7315200" cy="3260724"/>
        </p:xfrm>
        <a:graphic>
          <a:graphicData uri="http://schemas.openxmlformats.org/drawingml/2006/table">
            <a:tbl>
              <a:tblPr firstRow="1" bandRow="1">
                <a:tableStyleId>{EB9631B5-78F2-41C9-869B-9F39066F8104}</a:tableStyleId>
              </a:tblPr>
              <a:tblGrid>
                <a:gridCol w="1463040">
                  <a:extLst>
                    <a:ext uri="{9D8B030D-6E8A-4147-A177-3AD203B41FA5}"/>
                  </a:extLst>
                </a:gridCol>
                <a:gridCol w="1463040">
                  <a:extLst>
                    <a:ext uri="{9D8B030D-6E8A-4147-A177-3AD203B41FA5}"/>
                  </a:extLst>
                </a:gridCol>
                <a:gridCol w="1463040">
                  <a:extLst>
                    <a:ext uri="{9D8B030D-6E8A-4147-A177-3AD203B41FA5}"/>
                  </a:extLst>
                </a:gridCol>
                <a:gridCol w="1463040">
                  <a:extLst>
                    <a:ext uri="{9D8B030D-6E8A-4147-A177-3AD203B41FA5}"/>
                  </a:extLst>
                </a:gridCol>
                <a:gridCol w="1463040">
                  <a:extLst>
                    <a:ext uri="{9D8B030D-6E8A-4147-A177-3AD203B41FA5}"/>
                  </a:extLst>
                </a:gridCol>
              </a:tblGrid>
              <a:tr h="518100">
                <a:tc>
                  <a:txBody>
                    <a:bodyPr/>
                    <a:lstStyle/>
                    <a:p>
                      <a:pPr algn="ctr"/>
                      <a:r>
                        <a:rPr lang="en-US" sz="1400" b="0" dirty="0" smtClean="0"/>
                        <a:t>Month</a:t>
                      </a:r>
                      <a:r>
                        <a:rPr lang="en-US" sz="1400" b="0" baseline="0" dirty="0" smtClean="0"/>
                        <a:t> End</a:t>
                      </a:r>
                      <a:endParaRPr lang="en-US" sz="1400" b="0" dirty="0"/>
                    </a:p>
                  </a:txBody>
                  <a:tcPr marT="45686" marB="45686" anchor="b">
                    <a:solidFill>
                      <a:srgbClr val="0070C0"/>
                    </a:solidFill>
                  </a:tcPr>
                </a:tc>
                <a:tc>
                  <a:txBody>
                    <a:bodyPr/>
                    <a:lstStyle/>
                    <a:p>
                      <a:pPr algn="ctr"/>
                      <a:r>
                        <a:rPr lang="en-US" sz="1400" b="0" dirty="0" smtClean="0"/>
                        <a:t>Budgeted Positions</a:t>
                      </a:r>
                      <a:endParaRPr lang="en-US" sz="1400" b="0" dirty="0"/>
                    </a:p>
                  </a:txBody>
                  <a:tcPr marT="45686" marB="45686" anchor="b">
                    <a:solidFill>
                      <a:srgbClr val="0070C0"/>
                    </a:solidFill>
                  </a:tcPr>
                </a:tc>
                <a:tc>
                  <a:txBody>
                    <a:bodyPr/>
                    <a:lstStyle/>
                    <a:p>
                      <a:pPr algn="ctr"/>
                      <a:r>
                        <a:rPr lang="en-US" sz="1400" b="0" dirty="0" smtClean="0"/>
                        <a:t>Filled</a:t>
                      </a:r>
                      <a:r>
                        <a:rPr lang="en-US" sz="1400" b="0" baseline="0" dirty="0" smtClean="0"/>
                        <a:t> Positions</a:t>
                      </a:r>
                      <a:endParaRPr lang="en-US" sz="1400" b="0" dirty="0"/>
                    </a:p>
                  </a:txBody>
                  <a:tcPr marT="45686" marB="45686" anchor="b">
                    <a:solidFill>
                      <a:srgbClr val="0070C0"/>
                    </a:solidFill>
                  </a:tcPr>
                </a:tc>
                <a:tc>
                  <a:txBody>
                    <a:bodyPr/>
                    <a:lstStyle/>
                    <a:p>
                      <a:pPr algn="ctr"/>
                      <a:r>
                        <a:rPr lang="en-US" sz="1400" b="0" dirty="0" smtClean="0"/>
                        <a:t>Vacant Positions</a:t>
                      </a:r>
                      <a:endParaRPr lang="en-US" sz="1400" b="0" dirty="0"/>
                    </a:p>
                  </a:txBody>
                  <a:tcPr marT="45686" marB="45686" anchor="b">
                    <a:solidFill>
                      <a:srgbClr val="0070C0"/>
                    </a:solidFill>
                  </a:tcPr>
                </a:tc>
                <a:tc>
                  <a:txBody>
                    <a:bodyPr/>
                    <a:lstStyle/>
                    <a:p>
                      <a:pPr algn="ctr"/>
                      <a:r>
                        <a:rPr lang="en-US" sz="1400" b="0" dirty="0" smtClean="0"/>
                        <a:t>Vacancy Rate</a:t>
                      </a:r>
                      <a:endParaRPr lang="en-US" sz="1400" b="0" dirty="0"/>
                    </a:p>
                  </a:txBody>
                  <a:tcPr marT="45686" marB="45686" anchor="b">
                    <a:solidFill>
                      <a:srgbClr val="0070C0"/>
                    </a:solidFill>
                  </a:tcPr>
                </a:tc>
                <a:extLst>
                  <a:ext uri="{0D108BD9-81ED-4DB2-BD59-A6C34878D82A}"/>
                </a:extLst>
              </a:tr>
              <a:tr h="304736">
                <a:tc>
                  <a:txBody>
                    <a:bodyPr/>
                    <a:lstStyle/>
                    <a:p>
                      <a:r>
                        <a:rPr lang="en-US" sz="1400" b="0" dirty="0" smtClean="0">
                          <a:latin typeface="+mn-lt"/>
                        </a:rPr>
                        <a:t>July</a:t>
                      </a:r>
                      <a:r>
                        <a:rPr lang="en-US" sz="1400" b="0" baseline="0" dirty="0" smtClean="0">
                          <a:latin typeface="+mn-lt"/>
                        </a:rPr>
                        <a:t> 2017</a:t>
                      </a:r>
                      <a:endParaRPr lang="en-US" sz="1400" b="0" dirty="0">
                        <a:latin typeface="+mn-lt"/>
                      </a:endParaRPr>
                    </a:p>
                  </a:txBody>
                  <a:tcPr marT="45686" marB="45686"/>
                </a:tc>
                <a:tc>
                  <a:txBody>
                    <a:bodyPr/>
                    <a:lstStyle/>
                    <a:p>
                      <a:pPr algn="ctr"/>
                      <a:r>
                        <a:rPr lang="en-US" sz="1400" b="0" dirty="0" smtClean="0">
                          <a:latin typeface="+mn-lt"/>
                        </a:rPr>
                        <a:t>1229.3</a:t>
                      </a:r>
                      <a:endParaRPr lang="en-US" sz="1400" b="0" dirty="0">
                        <a:latin typeface="+mn-lt"/>
                      </a:endParaRPr>
                    </a:p>
                  </a:txBody>
                  <a:tcPr marT="45686" marB="45686" anchor="ctr"/>
                </a:tc>
                <a:tc>
                  <a:txBody>
                    <a:bodyPr/>
                    <a:lstStyle/>
                    <a:p>
                      <a:pPr algn="ctr" rtl="0" fontAlgn="ctr"/>
                      <a:r>
                        <a:rPr lang="en-US" sz="1400" b="0" i="0" u="none" strike="noStrike" dirty="0" smtClean="0">
                          <a:solidFill>
                            <a:srgbClr val="000000"/>
                          </a:solidFill>
                          <a:effectLst/>
                          <a:latin typeface="+mn-lt"/>
                        </a:rPr>
                        <a:t>950.3</a:t>
                      </a:r>
                    </a:p>
                  </a:txBody>
                  <a:tcPr marL="7620" marR="91436" marT="7615" marB="0" anchor="ctr"/>
                </a:tc>
                <a:tc>
                  <a:txBody>
                    <a:bodyPr/>
                    <a:lstStyle/>
                    <a:p>
                      <a:pPr algn="ctr" rtl="0" fontAlgn="ctr"/>
                      <a:r>
                        <a:rPr lang="en-US" sz="1400" b="0" i="0" u="none" strike="noStrike" dirty="0" smtClean="0">
                          <a:solidFill>
                            <a:srgbClr val="000000"/>
                          </a:solidFill>
                          <a:effectLst/>
                          <a:latin typeface="+mn-lt"/>
                        </a:rPr>
                        <a:t>279</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22.7%</a:t>
                      </a:r>
                      <a:endParaRPr lang="en-US" sz="1400" b="0" i="0" u="none" strike="noStrike" dirty="0">
                        <a:solidFill>
                          <a:srgbClr val="000000"/>
                        </a:solidFill>
                        <a:effectLst/>
                        <a:latin typeface="+mn-lt"/>
                      </a:endParaRPr>
                    </a:p>
                  </a:txBody>
                  <a:tcPr marL="7620" marR="7620" marT="7615" marB="0" anchor="ctr"/>
                </a:tc>
                <a:extLst>
                  <a:ext uri="{0D108BD9-81ED-4DB2-BD59-A6C34878D82A}"/>
                </a:extLst>
              </a:tr>
              <a:tr h="304736">
                <a:tc>
                  <a:txBody>
                    <a:bodyPr/>
                    <a:lstStyle/>
                    <a:p>
                      <a:r>
                        <a:rPr lang="en-US" sz="1400" b="0" dirty="0" smtClean="0">
                          <a:latin typeface="+mn-lt"/>
                        </a:rPr>
                        <a:t>August</a:t>
                      </a:r>
                      <a:endParaRPr lang="en-US" sz="1400" b="0" dirty="0">
                        <a:latin typeface="+mn-lt"/>
                      </a:endParaRPr>
                    </a:p>
                  </a:txBody>
                  <a:tcPr marT="45686" marB="45686"/>
                </a:tc>
                <a:tc>
                  <a:txBody>
                    <a:bodyPr/>
                    <a:lstStyle/>
                    <a:p>
                      <a:pPr algn="ctr"/>
                      <a:r>
                        <a:rPr lang="en-US" sz="1400" b="0" dirty="0" smtClean="0">
                          <a:latin typeface="+mn-lt"/>
                        </a:rPr>
                        <a:t>1229.3</a:t>
                      </a:r>
                      <a:endParaRPr lang="en-US" sz="1400" b="0" dirty="0">
                        <a:latin typeface="+mn-lt"/>
                      </a:endParaRPr>
                    </a:p>
                  </a:txBody>
                  <a:tcPr marT="45686" marB="45686" anchor="ctr"/>
                </a:tc>
                <a:tc>
                  <a:txBody>
                    <a:bodyPr/>
                    <a:lstStyle/>
                    <a:p>
                      <a:pPr algn="ctr" rtl="0" fontAlgn="ctr"/>
                      <a:r>
                        <a:rPr lang="en-US" sz="1400" b="0" i="0" u="none" strike="noStrike" dirty="0" smtClean="0">
                          <a:solidFill>
                            <a:srgbClr val="000000"/>
                          </a:solidFill>
                          <a:effectLst/>
                          <a:latin typeface="+mn-lt"/>
                        </a:rPr>
                        <a:t>970.3</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259</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21.1%</a:t>
                      </a:r>
                      <a:endParaRPr lang="en-US" sz="1400" b="0" i="0" u="none" strike="noStrike" dirty="0">
                        <a:solidFill>
                          <a:srgbClr val="000000"/>
                        </a:solidFill>
                        <a:effectLst/>
                        <a:latin typeface="+mn-lt"/>
                      </a:endParaRPr>
                    </a:p>
                  </a:txBody>
                  <a:tcPr marL="7620" marR="7620" marT="7615" marB="0" anchor="ctr"/>
                </a:tc>
                <a:extLst>
                  <a:ext uri="{0D108BD9-81ED-4DB2-BD59-A6C34878D82A}"/>
                </a:extLst>
              </a:tr>
              <a:tr h="304736">
                <a:tc>
                  <a:txBody>
                    <a:bodyPr/>
                    <a:lstStyle/>
                    <a:p>
                      <a:r>
                        <a:rPr lang="en-US" sz="1400" b="0" dirty="0" smtClean="0">
                          <a:latin typeface="+mn-lt"/>
                        </a:rPr>
                        <a:t>September</a:t>
                      </a:r>
                      <a:endParaRPr lang="en-US" sz="1400" b="0" dirty="0">
                        <a:latin typeface="+mn-lt"/>
                      </a:endParaRPr>
                    </a:p>
                  </a:txBody>
                  <a:tcPr marT="45686" marB="45686"/>
                </a:tc>
                <a:tc>
                  <a:txBody>
                    <a:bodyPr/>
                    <a:lstStyle/>
                    <a:p>
                      <a:pPr algn="ctr"/>
                      <a:r>
                        <a:rPr lang="en-US" sz="1400" b="0" dirty="0" smtClean="0">
                          <a:latin typeface="+mn-lt"/>
                        </a:rPr>
                        <a:t>1229.3</a:t>
                      </a:r>
                      <a:endParaRPr lang="en-US" sz="1400" b="0" dirty="0">
                        <a:latin typeface="+mn-lt"/>
                      </a:endParaRPr>
                    </a:p>
                  </a:txBody>
                  <a:tcPr marT="45686" marB="45686" anchor="ctr"/>
                </a:tc>
                <a:tc>
                  <a:txBody>
                    <a:bodyPr/>
                    <a:lstStyle/>
                    <a:p>
                      <a:pPr algn="ctr" rtl="0" fontAlgn="ctr"/>
                      <a:r>
                        <a:rPr lang="en-US" sz="1400" b="0" i="0" u="none" strike="noStrike" dirty="0" smtClean="0">
                          <a:solidFill>
                            <a:srgbClr val="000000"/>
                          </a:solidFill>
                          <a:effectLst/>
                          <a:latin typeface="+mn-lt"/>
                        </a:rPr>
                        <a:t>979.3</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250</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20.3%</a:t>
                      </a:r>
                      <a:endParaRPr lang="en-US" sz="1400" b="0" i="0" u="none" strike="noStrike" dirty="0">
                        <a:solidFill>
                          <a:srgbClr val="000000"/>
                        </a:solidFill>
                        <a:effectLst/>
                        <a:latin typeface="+mn-lt"/>
                      </a:endParaRPr>
                    </a:p>
                  </a:txBody>
                  <a:tcPr marL="7620" marR="7620" marT="7615" marB="0" anchor="ctr"/>
                </a:tc>
                <a:extLst>
                  <a:ext uri="{0D108BD9-81ED-4DB2-BD59-A6C34878D82A}"/>
                </a:extLst>
              </a:tr>
              <a:tr h="304736">
                <a:tc>
                  <a:txBody>
                    <a:bodyPr/>
                    <a:lstStyle/>
                    <a:p>
                      <a:r>
                        <a:rPr lang="en-US" sz="1400" b="0" dirty="0" smtClean="0">
                          <a:latin typeface="+mn-lt"/>
                        </a:rPr>
                        <a:t>October</a:t>
                      </a:r>
                      <a:endParaRPr lang="en-US" sz="1400" b="0" dirty="0">
                        <a:latin typeface="+mn-lt"/>
                      </a:endParaRPr>
                    </a:p>
                  </a:txBody>
                  <a:tcPr marT="45686" marB="45686"/>
                </a:tc>
                <a:tc>
                  <a:txBody>
                    <a:bodyPr/>
                    <a:lstStyle/>
                    <a:p>
                      <a:pPr algn="ctr"/>
                      <a:r>
                        <a:rPr lang="en-US" sz="1400" b="0" dirty="0" smtClean="0">
                          <a:latin typeface="+mn-lt"/>
                        </a:rPr>
                        <a:t>1229.3</a:t>
                      </a:r>
                      <a:endParaRPr lang="en-US" sz="1400" b="0" dirty="0">
                        <a:latin typeface="+mn-lt"/>
                      </a:endParaRPr>
                    </a:p>
                  </a:txBody>
                  <a:tcPr marT="45686" marB="45686" anchor="ctr"/>
                </a:tc>
                <a:tc>
                  <a:txBody>
                    <a:bodyPr/>
                    <a:lstStyle/>
                    <a:p>
                      <a:pPr algn="ctr" rtl="0" fontAlgn="ctr"/>
                      <a:r>
                        <a:rPr lang="en-US" sz="1400" b="0" i="0" u="none" strike="noStrike" dirty="0" smtClean="0">
                          <a:solidFill>
                            <a:srgbClr val="000000"/>
                          </a:solidFill>
                          <a:effectLst/>
                          <a:latin typeface="+mn-lt"/>
                        </a:rPr>
                        <a:t>999.3</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230</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18.7%</a:t>
                      </a:r>
                      <a:endParaRPr lang="en-US" sz="1400" b="0" i="0" u="none" strike="noStrike" dirty="0">
                        <a:solidFill>
                          <a:srgbClr val="000000"/>
                        </a:solidFill>
                        <a:effectLst/>
                        <a:latin typeface="+mn-lt"/>
                      </a:endParaRPr>
                    </a:p>
                  </a:txBody>
                  <a:tcPr marL="7620" marR="7620" marT="7615" marB="0" anchor="ctr"/>
                </a:tc>
                <a:extLst>
                  <a:ext uri="{0D108BD9-81ED-4DB2-BD59-A6C34878D82A}"/>
                </a:extLst>
              </a:tr>
              <a:tr h="304736">
                <a:tc>
                  <a:txBody>
                    <a:bodyPr/>
                    <a:lstStyle/>
                    <a:p>
                      <a:r>
                        <a:rPr lang="en-US" sz="1400" b="0" dirty="0" smtClean="0">
                          <a:latin typeface="+mn-lt"/>
                        </a:rPr>
                        <a:t>November</a:t>
                      </a:r>
                      <a:endParaRPr lang="en-US" sz="1400" b="0" dirty="0">
                        <a:latin typeface="+mn-lt"/>
                      </a:endParaRPr>
                    </a:p>
                  </a:txBody>
                  <a:tcPr marT="45686" marB="45686"/>
                </a:tc>
                <a:tc>
                  <a:txBody>
                    <a:bodyPr/>
                    <a:lstStyle/>
                    <a:p>
                      <a:pPr algn="ctr"/>
                      <a:r>
                        <a:rPr lang="en-US" sz="1400" b="0" dirty="0" smtClean="0">
                          <a:latin typeface="+mn-lt"/>
                        </a:rPr>
                        <a:t>1229.3</a:t>
                      </a:r>
                      <a:endParaRPr lang="en-US" sz="1400" b="0" dirty="0">
                        <a:latin typeface="+mn-lt"/>
                      </a:endParaRPr>
                    </a:p>
                  </a:txBody>
                  <a:tcPr marT="45686" marB="45686" anchor="ctr"/>
                </a:tc>
                <a:tc>
                  <a:txBody>
                    <a:bodyPr/>
                    <a:lstStyle/>
                    <a:p>
                      <a:pPr algn="ctr" rtl="0" fontAlgn="ctr"/>
                      <a:r>
                        <a:rPr lang="en-US" sz="1400" b="0" i="0" u="none" strike="noStrike" dirty="0" smtClean="0">
                          <a:solidFill>
                            <a:srgbClr val="000000"/>
                          </a:solidFill>
                          <a:effectLst/>
                          <a:latin typeface="+mn-lt"/>
                        </a:rPr>
                        <a:t>1018.3</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211</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17.2%</a:t>
                      </a:r>
                      <a:endParaRPr lang="en-US" sz="1400" b="0" i="0" u="none" strike="noStrike" dirty="0">
                        <a:solidFill>
                          <a:srgbClr val="000000"/>
                        </a:solidFill>
                        <a:effectLst/>
                        <a:latin typeface="+mn-lt"/>
                      </a:endParaRPr>
                    </a:p>
                  </a:txBody>
                  <a:tcPr marL="7620" marR="7620" marT="7615" marB="0" anchor="ctr"/>
                </a:tc>
              </a:tr>
              <a:tr h="304736">
                <a:tc>
                  <a:txBody>
                    <a:bodyPr/>
                    <a:lstStyle/>
                    <a:p>
                      <a:r>
                        <a:rPr lang="en-US" sz="1400" b="0" dirty="0" smtClean="0">
                          <a:latin typeface="+mn-lt"/>
                        </a:rPr>
                        <a:t>December</a:t>
                      </a:r>
                      <a:endParaRPr lang="en-US" sz="1400" b="0" dirty="0">
                        <a:latin typeface="+mn-lt"/>
                      </a:endParaRPr>
                    </a:p>
                  </a:txBody>
                  <a:tcPr marT="45686" marB="4568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smtClean="0">
                          <a:latin typeface="+mn-lt"/>
                        </a:rPr>
                        <a:t>1229.3</a:t>
                      </a:r>
                    </a:p>
                  </a:txBody>
                  <a:tcPr marT="45686" marB="45686" anchor="ctr"/>
                </a:tc>
                <a:tc>
                  <a:txBody>
                    <a:bodyPr/>
                    <a:lstStyle/>
                    <a:p>
                      <a:pPr algn="ctr" rtl="0" fontAlgn="ctr"/>
                      <a:r>
                        <a:rPr lang="en-US" sz="1400" b="0" i="0" u="none" strike="noStrike" dirty="0" smtClean="0">
                          <a:solidFill>
                            <a:srgbClr val="000000"/>
                          </a:solidFill>
                          <a:effectLst/>
                          <a:latin typeface="+mn-lt"/>
                        </a:rPr>
                        <a:t>1030.3</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199</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16.2%</a:t>
                      </a:r>
                      <a:endParaRPr lang="en-US" sz="1400" b="0" i="0" u="none" strike="noStrike" dirty="0">
                        <a:solidFill>
                          <a:srgbClr val="000000"/>
                        </a:solidFill>
                        <a:effectLst/>
                        <a:latin typeface="+mn-lt"/>
                      </a:endParaRPr>
                    </a:p>
                  </a:txBody>
                  <a:tcPr marL="7620" marR="7620" marT="7615" marB="0" anchor="ctr"/>
                </a:tc>
              </a:tr>
              <a:tr h="304736">
                <a:tc>
                  <a:txBody>
                    <a:bodyPr/>
                    <a:lstStyle/>
                    <a:p>
                      <a:r>
                        <a:rPr lang="en-US" sz="1400" b="0" dirty="0" smtClean="0">
                          <a:latin typeface="+mn-lt"/>
                        </a:rPr>
                        <a:t>January</a:t>
                      </a:r>
                      <a:r>
                        <a:rPr lang="en-US" sz="1400" b="0" baseline="0" dirty="0" smtClean="0">
                          <a:latin typeface="+mn-lt"/>
                        </a:rPr>
                        <a:t> 2018</a:t>
                      </a:r>
                      <a:endParaRPr lang="en-US" sz="1400" b="0" dirty="0">
                        <a:latin typeface="+mn-lt"/>
                      </a:endParaRPr>
                    </a:p>
                  </a:txBody>
                  <a:tcPr marT="45686" marB="45686"/>
                </a:tc>
                <a:tc>
                  <a:txBody>
                    <a:bodyPr/>
                    <a:lstStyle/>
                    <a:p>
                      <a:pPr algn="ctr"/>
                      <a:r>
                        <a:rPr lang="en-US" sz="1400" b="0" dirty="0" smtClean="0">
                          <a:latin typeface="+mn-lt"/>
                        </a:rPr>
                        <a:t>1226.8</a:t>
                      </a:r>
                      <a:endParaRPr lang="en-US" sz="1400" b="0" dirty="0">
                        <a:latin typeface="+mn-lt"/>
                      </a:endParaRPr>
                    </a:p>
                  </a:txBody>
                  <a:tcPr marT="45686" marB="45686" anchor="ctr"/>
                </a:tc>
                <a:tc>
                  <a:txBody>
                    <a:bodyPr/>
                    <a:lstStyle/>
                    <a:p>
                      <a:pPr algn="ctr" rtl="0" fontAlgn="ctr"/>
                      <a:r>
                        <a:rPr lang="en-US" sz="1400" b="0" i="0" u="none" strike="noStrike" dirty="0" smtClean="0">
                          <a:solidFill>
                            <a:srgbClr val="000000"/>
                          </a:solidFill>
                          <a:effectLst/>
                          <a:latin typeface="+mn-lt"/>
                        </a:rPr>
                        <a:t>1037.8</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189</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15.4%</a:t>
                      </a:r>
                      <a:endParaRPr lang="en-US" sz="1400" b="0" i="0" u="none" strike="noStrike" dirty="0">
                        <a:solidFill>
                          <a:srgbClr val="000000"/>
                        </a:solidFill>
                        <a:effectLst/>
                        <a:latin typeface="+mn-lt"/>
                      </a:endParaRPr>
                    </a:p>
                  </a:txBody>
                  <a:tcPr marL="7620" marR="7620" marT="7615" marB="0" anchor="ctr"/>
                </a:tc>
              </a:tr>
              <a:tr h="304736">
                <a:tc>
                  <a:txBody>
                    <a:bodyPr/>
                    <a:lstStyle/>
                    <a:p>
                      <a:r>
                        <a:rPr lang="en-US" sz="1400" b="0" dirty="0" smtClean="0">
                          <a:latin typeface="+mn-lt"/>
                        </a:rPr>
                        <a:t>February</a:t>
                      </a:r>
                      <a:endParaRPr lang="en-US" sz="1400" b="0" dirty="0">
                        <a:latin typeface="+mn-lt"/>
                      </a:endParaRPr>
                    </a:p>
                  </a:txBody>
                  <a:tcPr marT="45686" marB="45686"/>
                </a:tc>
                <a:tc>
                  <a:txBody>
                    <a:bodyPr/>
                    <a:lstStyle/>
                    <a:p>
                      <a:pPr algn="ctr"/>
                      <a:r>
                        <a:rPr lang="en-US" sz="1400" b="0" dirty="0" smtClean="0">
                          <a:latin typeface="+mn-lt"/>
                        </a:rPr>
                        <a:t>1226.8</a:t>
                      </a:r>
                      <a:endParaRPr lang="en-US" sz="1400" b="0" dirty="0">
                        <a:latin typeface="+mn-lt"/>
                      </a:endParaRPr>
                    </a:p>
                  </a:txBody>
                  <a:tcPr marT="45686" marB="45686" anchor="ctr"/>
                </a:tc>
                <a:tc>
                  <a:txBody>
                    <a:bodyPr/>
                    <a:lstStyle/>
                    <a:p>
                      <a:pPr algn="ctr" rtl="0" fontAlgn="ctr"/>
                      <a:r>
                        <a:rPr lang="en-US" sz="1400" b="0" i="0" u="none" strike="noStrike" dirty="0" smtClean="0">
                          <a:solidFill>
                            <a:srgbClr val="000000"/>
                          </a:solidFill>
                          <a:effectLst/>
                          <a:latin typeface="+mn-lt"/>
                        </a:rPr>
                        <a:t>1055.8</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171</a:t>
                      </a:r>
                      <a:endParaRPr lang="en-US" sz="1400" b="0" i="0" u="none" strike="noStrike" dirty="0">
                        <a:solidFill>
                          <a:srgbClr val="000000"/>
                        </a:solidFill>
                        <a:effectLst/>
                        <a:latin typeface="+mn-lt"/>
                      </a:endParaRPr>
                    </a:p>
                  </a:txBody>
                  <a:tcPr marL="7620" marR="91436" marT="7615" marB="0" anchor="ctr"/>
                </a:tc>
                <a:tc>
                  <a:txBody>
                    <a:bodyPr/>
                    <a:lstStyle/>
                    <a:p>
                      <a:pPr algn="ctr" rtl="0" fontAlgn="ctr"/>
                      <a:r>
                        <a:rPr lang="en-US" sz="1400" b="0" i="0" u="none" strike="noStrike" dirty="0" smtClean="0">
                          <a:solidFill>
                            <a:srgbClr val="000000"/>
                          </a:solidFill>
                          <a:effectLst/>
                          <a:latin typeface="+mn-lt"/>
                        </a:rPr>
                        <a:t>13.9%</a:t>
                      </a:r>
                      <a:endParaRPr lang="en-US" sz="1400" b="0" i="0" u="none" strike="noStrike" dirty="0">
                        <a:solidFill>
                          <a:srgbClr val="000000"/>
                        </a:solidFill>
                        <a:effectLst/>
                        <a:latin typeface="+mn-lt"/>
                      </a:endParaRPr>
                    </a:p>
                  </a:txBody>
                  <a:tcPr marL="7620" marR="7620" marT="7615" marB="0" anchor="ctr"/>
                </a:tc>
              </a:tr>
              <a:tr h="304736">
                <a:tc>
                  <a:txBody>
                    <a:bodyPr/>
                    <a:lstStyle/>
                    <a:p>
                      <a:endParaRPr lang="en-US" sz="1400" b="0" dirty="0">
                        <a:latin typeface="+mn-lt"/>
                      </a:endParaRPr>
                    </a:p>
                  </a:txBody>
                  <a:tcPr marT="45686" marB="45686"/>
                </a:tc>
                <a:tc>
                  <a:txBody>
                    <a:bodyPr/>
                    <a:lstStyle/>
                    <a:p>
                      <a:pPr algn="r"/>
                      <a:endParaRPr lang="en-US" sz="1400" b="0" dirty="0">
                        <a:latin typeface="+mn-lt"/>
                      </a:endParaRPr>
                    </a:p>
                  </a:txBody>
                  <a:tcPr marT="45686" marB="45686" anchor="ctr"/>
                </a:tc>
                <a:tc>
                  <a:txBody>
                    <a:bodyPr/>
                    <a:lstStyle/>
                    <a:p>
                      <a:pPr algn="r" rtl="0" fontAlgn="ctr"/>
                      <a:endParaRPr lang="en-US" sz="1400" b="0" i="0" u="none" strike="noStrike" dirty="0">
                        <a:solidFill>
                          <a:srgbClr val="000000"/>
                        </a:solidFill>
                        <a:effectLst/>
                        <a:latin typeface="+mn-lt"/>
                      </a:endParaRPr>
                    </a:p>
                  </a:txBody>
                  <a:tcPr marL="7620" marR="91436" marT="7615" marB="0" anchor="ctr"/>
                </a:tc>
                <a:tc>
                  <a:txBody>
                    <a:bodyPr/>
                    <a:lstStyle/>
                    <a:p>
                      <a:pPr algn="ctr" rtl="0" fontAlgn="ctr"/>
                      <a:endParaRPr lang="en-US" sz="1400" b="0" i="0" u="none" strike="noStrike" dirty="0">
                        <a:solidFill>
                          <a:srgbClr val="000000"/>
                        </a:solidFill>
                        <a:effectLst/>
                        <a:latin typeface="+mn-lt"/>
                      </a:endParaRPr>
                    </a:p>
                  </a:txBody>
                  <a:tcPr marL="7620" marR="91436" marT="7615" marB="0" anchor="ctr"/>
                </a:tc>
                <a:tc>
                  <a:txBody>
                    <a:bodyPr/>
                    <a:lstStyle/>
                    <a:p>
                      <a:pPr algn="ctr" rtl="0" fontAlgn="ctr"/>
                      <a:endParaRPr lang="en-US" sz="1400" b="0" i="0" u="none" strike="noStrike" dirty="0">
                        <a:solidFill>
                          <a:srgbClr val="000000"/>
                        </a:solidFill>
                        <a:effectLst/>
                        <a:latin typeface="+mn-lt"/>
                      </a:endParaRPr>
                    </a:p>
                  </a:txBody>
                  <a:tcPr marL="7620" marR="7620" marT="7615" marB="0" anchor="ctr"/>
                </a:tc>
              </a:tr>
            </a:tbl>
          </a:graphicData>
        </a:graphic>
      </p:graphicFrame>
      <p:sp>
        <p:nvSpPr>
          <p:cNvPr id="8" name="Rectangle 3"/>
          <p:cNvSpPr txBox="1">
            <a:spLocks noChangeArrowheads="1"/>
          </p:cNvSpPr>
          <p:nvPr/>
        </p:nvSpPr>
        <p:spPr bwMode="auto">
          <a:xfrm>
            <a:off x="468313" y="1257300"/>
            <a:ext cx="7896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lnSpc>
                <a:spcPct val="80000"/>
              </a:lnSpc>
              <a:defRPr/>
            </a:pPr>
            <a:r>
              <a:rPr lang="en-US" altLang="en-US" sz="2800" b="1" kern="0" dirty="0" smtClean="0"/>
              <a:t>Steady Progress in Filling Vacancies</a:t>
            </a:r>
          </a:p>
        </p:txBody>
      </p:sp>
      <p:sp>
        <p:nvSpPr>
          <p:cNvPr id="5" name="Title 1"/>
          <p:cNvSpPr txBox="1">
            <a:spLocks/>
          </p:cNvSpPr>
          <p:nvPr/>
        </p:nvSpPr>
        <p:spPr bwMode="auto">
          <a:xfrm>
            <a:off x="3886200" y="0"/>
            <a:ext cx="5257800" cy="762000"/>
          </a:xfrm>
          <a:prstGeom prst="rect">
            <a:avLst/>
          </a:prstGeom>
          <a:solidFill>
            <a:schemeClr val="bg1"/>
          </a:solid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r>
              <a:rPr lang="en-US" sz="2800" kern="0" smtClean="0">
                <a:solidFill>
                  <a:srgbClr val="002060"/>
                </a:solidFill>
                <a:latin typeface="Century Gothic" panose="020B0502020202020204" pitchFamily="34" charset="0"/>
              </a:rPr>
              <a:t>Annual Report</a:t>
            </a:r>
            <a:endParaRPr lang="en-US" sz="2800" kern="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325001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z="2800" dirty="0" smtClean="0">
                <a:solidFill>
                  <a:schemeClr val="tx1"/>
                </a:solidFill>
              </a:rPr>
              <a:t>Administrative Reforms</a:t>
            </a:r>
          </a:p>
        </p:txBody>
      </p:sp>
      <p:sp>
        <p:nvSpPr>
          <p:cNvPr id="10243" name="Content Placeholder 2"/>
          <p:cNvSpPr>
            <a:spLocks noGrp="1"/>
          </p:cNvSpPr>
          <p:nvPr>
            <p:ph idx="1"/>
          </p:nvPr>
        </p:nvSpPr>
        <p:spPr>
          <a:xfrm>
            <a:off x="484188" y="1828800"/>
            <a:ext cx="8229600" cy="4068763"/>
          </a:xfrm>
        </p:spPr>
        <p:txBody>
          <a:bodyPr/>
          <a:lstStyle/>
          <a:p>
            <a:pPr>
              <a:spcBef>
                <a:spcPct val="0"/>
              </a:spcBef>
              <a:spcAft>
                <a:spcPts val="600"/>
              </a:spcAft>
            </a:pPr>
            <a:r>
              <a:rPr lang="en-US" altLang="en-US" sz="1800" b="1" dirty="0" smtClean="0"/>
              <a:t>Expanding and Updating Facilities</a:t>
            </a:r>
          </a:p>
          <a:p>
            <a:pPr lvl="1">
              <a:spcBef>
                <a:spcPct val="0"/>
              </a:spcBef>
              <a:spcAft>
                <a:spcPts val="600"/>
              </a:spcAft>
            </a:pPr>
            <a:r>
              <a:rPr lang="en-US" altLang="en-US" sz="1800" b="1" dirty="0" smtClean="0"/>
              <a:t>300 Capitol Mall.  Construction began on February 1. Staff to move from 4</a:t>
            </a:r>
            <a:r>
              <a:rPr lang="en-US" altLang="en-US" sz="1800" b="1" baseline="30000" dirty="0" smtClean="0"/>
              <a:t>th</a:t>
            </a:r>
            <a:r>
              <a:rPr lang="en-US" altLang="en-US" sz="1800" b="1" dirty="0" smtClean="0"/>
              <a:t> to 5</a:t>
            </a:r>
            <a:r>
              <a:rPr lang="en-US" altLang="en-US" sz="1800" b="1" baseline="30000" dirty="0" smtClean="0"/>
              <a:t>th</a:t>
            </a:r>
            <a:r>
              <a:rPr lang="en-US" altLang="en-US" sz="1800" b="1" dirty="0" smtClean="0"/>
              <a:t> floor in early April.</a:t>
            </a:r>
          </a:p>
          <a:p>
            <a:pPr lvl="1">
              <a:spcBef>
                <a:spcPct val="0"/>
              </a:spcBef>
              <a:spcAft>
                <a:spcPts val="600"/>
              </a:spcAft>
            </a:pPr>
            <a:r>
              <a:rPr lang="en-US" altLang="en-US" sz="1800" b="1" dirty="0" smtClean="0"/>
              <a:t>Funds available for ADA accessibility work on bathrooms. Project is in the planning stages with DGS at this time.  </a:t>
            </a:r>
          </a:p>
          <a:p>
            <a:pPr>
              <a:spcBef>
                <a:spcPct val="0"/>
              </a:spcBef>
              <a:spcAft>
                <a:spcPts val="600"/>
              </a:spcAft>
            </a:pPr>
            <a:r>
              <a:rPr lang="en-US" altLang="en-US" sz="1800" b="1" dirty="0" err="1" smtClean="0"/>
              <a:t>Fi$Cal</a:t>
            </a:r>
            <a:r>
              <a:rPr lang="en-US" altLang="en-US" sz="1800" b="1" dirty="0" smtClean="0"/>
              <a:t> </a:t>
            </a:r>
          </a:p>
          <a:p>
            <a:pPr lvl="1">
              <a:spcBef>
                <a:spcPct val="0"/>
              </a:spcBef>
              <a:spcAft>
                <a:spcPts val="600"/>
              </a:spcAft>
            </a:pPr>
            <a:r>
              <a:rPr lang="en-US" altLang="en-US" sz="1800" b="1" dirty="0" smtClean="0"/>
              <a:t>Working on implementation and training</a:t>
            </a:r>
          </a:p>
          <a:p>
            <a:pPr>
              <a:spcBef>
                <a:spcPct val="0"/>
              </a:spcBef>
              <a:spcAft>
                <a:spcPts val="600"/>
              </a:spcAft>
            </a:pPr>
            <a:r>
              <a:rPr lang="en-US" altLang="en-US" sz="1800" b="1" dirty="0" smtClean="0"/>
              <a:t>New Financial Reports </a:t>
            </a:r>
          </a:p>
          <a:p>
            <a:pPr lvl="1">
              <a:spcBef>
                <a:spcPct val="0"/>
              </a:spcBef>
              <a:spcAft>
                <a:spcPts val="600"/>
              </a:spcAft>
            </a:pPr>
            <a:r>
              <a:rPr lang="en-US" altLang="en-US" sz="1800" b="1" dirty="0" smtClean="0"/>
              <a:t>Tracking budgets vs. actuals</a:t>
            </a:r>
          </a:p>
          <a:p>
            <a:pPr lvl="1">
              <a:spcBef>
                <a:spcPct val="0"/>
              </a:spcBef>
              <a:spcAft>
                <a:spcPts val="600"/>
              </a:spcAft>
            </a:pPr>
            <a:r>
              <a:rPr lang="en-US" altLang="en-US" sz="1800" b="1" dirty="0" smtClean="0"/>
              <a:t>Monitoring Fund Balances</a:t>
            </a:r>
          </a:p>
          <a:p>
            <a:pPr lvl="1">
              <a:spcBef>
                <a:spcPct val="0"/>
              </a:spcBef>
              <a:spcAft>
                <a:spcPts val="600"/>
              </a:spcAft>
            </a:pPr>
            <a:r>
              <a:rPr lang="en-US" altLang="en-US" sz="1800" b="1" dirty="0" smtClean="0"/>
              <a:t>Tracking Federal Funding</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6F0409E-B6FA-463E-9874-0C3E32DBF3D3}" type="slidenum">
              <a:rPr lang="en-US" altLang="en-US" sz="1400" smtClean="0"/>
              <a:pPr>
                <a:spcBef>
                  <a:spcPct val="0"/>
                </a:spcBef>
                <a:buFontTx/>
                <a:buNone/>
              </a:pPr>
              <a:t>16</a:t>
            </a:fld>
            <a:endParaRPr lang="en-US" altLang="en-US" sz="1400" smtClean="0"/>
          </a:p>
        </p:txBody>
      </p:sp>
      <p:sp>
        <p:nvSpPr>
          <p:cNvPr id="5" name="Title 1"/>
          <p:cNvSpPr txBox="1">
            <a:spLocks/>
          </p:cNvSpPr>
          <p:nvPr/>
        </p:nvSpPr>
        <p:spPr bwMode="auto">
          <a:xfrm>
            <a:off x="3886200" y="0"/>
            <a:ext cx="5257800" cy="762000"/>
          </a:xfrm>
          <a:prstGeom prst="rect">
            <a:avLst/>
          </a:prstGeom>
          <a:solidFill>
            <a:schemeClr val="bg1"/>
          </a:solid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600" b="1" baseline="0">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r>
              <a:rPr lang="en-US" sz="2800" kern="0" smtClean="0">
                <a:solidFill>
                  <a:srgbClr val="002060"/>
                </a:solidFill>
                <a:latin typeface="Century Gothic" panose="020B0502020202020204" pitchFamily="34" charset="0"/>
              </a:rPr>
              <a:t>Annual Report</a:t>
            </a:r>
            <a:endParaRPr lang="en-US" sz="2800" kern="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666769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lstStyle/>
          <a:p>
            <a:r>
              <a:rPr lang="en-US" sz="2800" dirty="0" smtClean="0">
                <a:solidFill>
                  <a:srgbClr val="002060"/>
                </a:solidFill>
                <a:latin typeface="Century Gothic" panose="020B0502020202020204" pitchFamily="34" charset="0"/>
              </a:rPr>
              <a:t>Implementing Legislation</a:t>
            </a:r>
            <a:br>
              <a:rPr lang="en-US" sz="2800" dirty="0" smtClean="0">
                <a:solidFill>
                  <a:srgbClr val="002060"/>
                </a:solidFill>
                <a:latin typeface="Century Gothic" panose="020B0502020202020204" pitchFamily="34" charset="0"/>
              </a:rPr>
            </a:br>
            <a:r>
              <a:rPr lang="en-US" sz="2000" dirty="0" smtClean="0">
                <a:solidFill>
                  <a:srgbClr val="002060"/>
                </a:solidFill>
                <a:latin typeface="Century Gothic" panose="020B0502020202020204" pitchFamily="34" charset="0"/>
              </a:rPr>
              <a:t>pages 38-42</a:t>
            </a:r>
            <a:endParaRPr lang="en-US" sz="20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990600" y="1295400"/>
            <a:ext cx="7543800" cy="4495800"/>
          </a:xfrm>
        </p:spPr>
        <p:txBody>
          <a:bodyPr/>
          <a:lstStyle/>
          <a:p>
            <a:pPr marL="0" indent="0">
              <a:spcAft>
                <a:spcPts val="600"/>
              </a:spcAft>
              <a:buNone/>
            </a:pPr>
            <a:r>
              <a:rPr lang="en-US" sz="1400" b="1" dirty="0" smtClean="0">
                <a:latin typeface="Century Gothic" panose="020B0502020202020204" pitchFamily="34" charset="0"/>
              </a:rPr>
              <a:t>AB 33 Energy Storage (Quirk, 2016): The CPUC issued Decision D.17-04-039 assigning consideration of long term bulk energy storage to the Integrated Resource Planning proceeding.</a:t>
            </a:r>
          </a:p>
          <a:p>
            <a:pPr marL="0" indent="0">
              <a:spcAft>
                <a:spcPts val="600"/>
              </a:spcAft>
              <a:buNone/>
            </a:pPr>
            <a:r>
              <a:rPr lang="en-US" sz="1400" b="1" dirty="0" smtClean="0">
                <a:latin typeface="Century Gothic" panose="020B0502020202020204" pitchFamily="34" charset="0"/>
              </a:rPr>
              <a:t>AB 327 Net Energy Metering (Perea, 2013): In 2017, the CPUC requested comment on net energy metering options for disadvantaged communities. </a:t>
            </a:r>
          </a:p>
          <a:p>
            <a:pPr marL="0" indent="0">
              <a:spcAft>
                <a:spcPts val="600"/>
              </a:spcAft>
              <a:buNone/>
            </a:pPr>
            <a:r>
              <a:rPr lang="en-US" sz="1400" b="1" dirty="0" smtClean="0">
                <a:latin typeface="Century Gothic" panose="020B0502020202020204" pitchFamily="34" charset="0"/>
              </a:rPr>
              <a:t>AB 693 Clean Energy (Eggman, Williams, 2015): In December 2017, the CPUC approved D.17-12-022 creating the Solar on Multifamily Affordable Homes program.</a:t>
            </a:r>
          </a:p>
          <a:p>
            <a:pPr marL="0" indent="0">
              <a:spcAft>
                <a:spcPts val="600"/>
              </a:spcAft>
              <a:buNone/>
            </a:pPr>
            <a:r>
              <a:rPr lang="en-US" sz="1400" b="1" dirty="0" smtClean="0">
                <a:latin typeface="Century Gothic" panose="020B0502020202020204" pitchFamily="34" charset="0"/>
              </a:rPr>
              <a:t>AB 746 Water Quality in Schools (Gonzalez, 2017): The CPUC’s jurisdictional water utilities have received requests to test the water in over 400 schools. Only a few instances of unsafe lead levels have been detected; in response, old equipment at the schools has been replaced. The program ends in November 2019.</a:t>
            </a:r>
          </a:p>
          <a:p>
            <a:pPr marL="0" indent="0">
              <a:spcAft>
                <a:spcPts val="600"/>
              </a:spcAft>
              <a:buNone/>
            </a:pPr>
            <a:r>
              <a:rPr lang="en-US" sz="1400" b="1" dirty="0">
                <a:latin typeface="Century Gothic" panose="020B0502020202020204" pitchFamily="34" charset="0"/>
              </a:rPr>
              <a:t>AB 1289 TNC Background Checks (Cooper, 2016): In November 2017, the CPUC adopted updated background check requirements for Transportation Network Companies (TNCs).</a:t>
            </a:r>
          </a:p>
          <a:p>
            <a:pPr marL="0" indent="0">
              <a:spcAft>
                <a:spcPts val="600"/>
              </a:spcAft>
              <a:buNone/>
            </a:pPr>
            <a:r>
              <a:rPr lang="en-US" sz="1400" b="1" dirty="0" smtClean="0">
                <a:latin typeface="Century Gothic" panose="020B0502020202020204" pitchFamily="34" charset="0"/>
              </a:rPr>
              <a:t>AB </a:t>
            </a:r>
            <a:r>
              <a:rPr lang="en-US" sz="1400" b="1" dirty="0">
                <a:latin typeface="Century Gothic" panose="020B0502020202020204" pitchFamily="34" charset="0"/>
              </a:rPr>
              <a:t>1637 Net Energy Metering (Low, 2016): The CPUC approved new net energy metering requirements for fuel cell customers, but this Decision is under appeal</a:t>
            </a:r>
            <a:r>
              <a:rPr lang="en-US" sz="1400" b="1" dirty="0" smtClean="0">
                <a:latin typeface="Century Gothic" panose="020B0502020202020204" pitchFamily="34" charset="0"/>
              </a:rPr>
              <a:t>.</a:t>
            </a:r>
            <a:endParaRPr lang="en-US" sz="1400" b="1"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z="1200" smtClean="0">
                <a:latin typeface="Century Gothic" panose="020B0502020202020204" pitchFamily="34" charset="0"/>
              </a:rPr>
              <a:pPr>
                <a:defRPr/>
              </a:pPr>
              <a:t>17</a:t>
            </a:fld>
            <a:endParaRPr lang="en-US" altLang="en-US" sz="1200" dirty="0">
              <a:latin typeface="Century Gothic" panose="020B0502020202020204" pitchFamily="34" charset="0"/>
            </a:endParaRPr>
          </a:p>
        </p:txBody>
      </p:sp>
    </p:spTree>
    <p:extLst>
      <p:ext uri="{BB962C8B-B14F-4D97-AF65-F5344CB8AC3E}">
        <p14:creationId xmlns:p14="http://schemas.microsoft.com/office/powerpoint/2010/main" val="3342232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17585"/>
            <a:ext cx="5257800" cy="762000"/>
          </a:xfrm>
          <a:solidFill>
            <a:schemeClr val="bg1"/>
          </a:solidFill>
        </p:spPr>
        <p:txBody>
          <a:bodyPr/>
          <a:lstStyle/>
          <a:p>
            <a:r>
              <a:rPr lang="en-US" sz="2800" dirty="0" smtClean="0">
                <a:solidFill>
                  <a:srgbClr val="002060"/>
                </a:solidFill>
                <a:latin typeface="Century Gothic" panose="020B0502020202020204" pitchFamily="34" charset="0"/>
              </a:rPr>
              <a:t>Implementing </a:t>
            </a:r>
            <a:r>
              <a:rPr lang="en-US" sz="2800" dirty="0">
                <a:solidFill>
                  <a:srgbClr val="002060"/>
                </a:solidFill>
                <a:latin typeface="Century Gothic" panose="020B0502020202020204" pitchFamily="34" charset="0"/>
              </a:rPr>
              <a:t>Legislation</a:t>
            </a:r>
            <a:br>
              <a:rPr lang="en-US" sz="2800" dirty="0">
                <a:solidFill>
                  <a:srgbClr val="002060"/>
                </a:solidFill>
                <a:latin typeface="Century Gothic" panose="020B0502020202020204" pitchFamily="34" charset="0"/>
              </a:rPr>
            </a:br>
            <a:r>
              <a:rPr lang="en-US" sz="2000" dirty="0">
                <a:solidFill>
                  <a:srgbClr val="002060"/>
                </a:solidFill>
                <a:latin typeface="Century Gothic" panose="020B0502020202020204" pitchFamily="34" charset="0"/>
              </a:rPr>
              <a:t>pages 38-42</a:t>
            </a:r>
          </a:p>
        </p:txBody>
      </p:sp>
      <p:sp>
        <p:nvSpPr>
          <p:cNvPr id="3" name="Content Placeholder 2"/>
          <p:cNvSpPr>
            <a:spLocks noGrp="1"/>
          </p:cNvSpPr>
          <p:nvPr>
            <p:ph idx="1"/>
          </p:nvPr>
        </p:nvSpPr>
        <p:spPr>
          <a:xfrm>
            <a:off x="990600" y="1295400"/>
            <a:ext cx="7543800" cy="4495800"/>
          </a:xfrm>
        </p:spPr>
        <p:txBody>
          <a:bodyPr/>
          <a:lstStyle/>
          <a:p>
            <a:pPr marL="0" indent="0">
              <a:spcAft>
                <a:spcPts val="600"/>
              </a:spcAft>
              <a:buNone/>
            </a:pPr>
            <a:r>
              <a:rPr lang="en-US" sz="1400" b="1" dirty="0" smtClean="0">
                <a:latin typeface="Century Gothic" panose="020B0502020202020204" pitchFamily="34" charset="0"/>
              </a:rPr>
              <a:t>AB </a:t>
            </a:r>
            <a:r>
              <a:rPr lang="en-US" sz="1400" b="1" dirty="0">
                <a:latin typeface="Century Gothic" panose="020B0502020202020204" pitchFamily="34" charset="0"/>
              </a:rPr>
              <a:t>1923 Bioenergy Market Adjusting Tariff (Wood, 2016): The CPUC adopted the capacity exemption in Decision D.17-08-021 and is addressing the interconnection modification in R.15-02-020.</a:t>
            </a:r>
          </a:p>
          <a:p>
            <a:pPr marL="0" indent="0">
              <a:spcAft>
                <a:spcPts val="600"/>
              </a:spcAft>
              <a:buNone/>
            </a:pPr>
            <a:r>
              <a:rPr lang="en-US" sz="1400" b="1" dirty="0" smtClean="0">
                <a:latin typeface="Century Gothic" panose="020B0502020202020204" pitchFamily="34" charset="0"/>
              </a:rPr>
              <a:t>AB 1979 Renewable Market Adjusting Tariff (Bigelow, 2016): In December 2017, the US District Court for the Northern District of California issued an Order preventing the CPUC from implementing the Renewable Market Adjusting Tariff and requiring the CPUC to issue new rules consistent with federal law. The CPUC is appealing the Order.</a:t>
            </a:r>
          </a:p>
          <a:p>
            <a:pPr marL="0" indent="0">
              <a:spcAft>
                <a:spcPts val="600"/>
              </a:spcAft>
              <a:buNone/>
            </a:pPr>
            <a:r>
              <a:rPr lang="en-US" sz="1400" b="1" dirty="0" smtClean="0">
                <a:latin typeface="Century Gothic" panose="020B0502020202020204" pitchFamily="34" charset="0"/>
              </a:rPr>
              <a:t>AB </a:t>
            </a:r>
            <a:r>
              <a:rPr lang="en-US" sz="1400" b="1" dirty="0">
                <a:latin typeface="Century Gothic" panose="020B0502020202020204" pitchFamily="34" charset="0"/>
              </a:rPr>
              <a:t>2570 LifeLine Portability Freeze (Quirk, 2016): The CPUC adopted the 60 day portability freeze and 30 day enrollment request freeze in Decision D.17-01-032</a:t>
            </a:r>
            <a:r>
              <a:rPr lang="en-US" sz="1400" b="1" dirty="0" smtClean="0">
                <a:latin typeface="Century Gothic" panose="020B0502020202020204" pitchFamily="34" charset="0"/>
              </a:rPr>
              <a:t>.</a:t>
            </a:r>
          </a:p>
          <a:p>
            <a:pPr marL="0" indent="0">
              <a:spcAft>
                <a:spcPts val="600"/>
              </a:spcAft>
              <a:buNone/>
            </a:pPr>
            <a:r>
              <a:rPr lang="en-US" sz="1400" b="1" dirty="0">
                <a:latin typeface="Century Gothic" panose="020B0502020202020204" pitchFamily="34" charset="0"/>
              </a:rPr>
              <a:t>AB 2868 Energy Storage (</a:t>
            </a:r>
            <a:r>
              <a:rPr lang="en-US" sz="1400" b="1" dirty="0" err="1">
                <a:latin typeface="Century Gothic" panose="020B0502020202020204" pitchFamily="34" charset="0"/>
              </a:rPr>
              <a:t>Gatto</a:t>
            </a:r>
            <a:r>
              <a:rPr lang="en-US" sz="1400" b="1" dirty="0">
                <a:latin typeface="Century Gothic" panose="020B0502020202020204" pitchFamily="34" charset="0"/>
              </a:rPr>
              <a:t>, 2016): The CPUC adopted Decision D.17-04-039 requiring the three IOUs to solicit energy storage designs. IOU applications were due on March 1, </a:t>
            </a:r>
            <a:r>
              <a:rPr lang="en-US" sz="1400" b="1" dirty="0" smtClean="0">
                <a:latin typeface="Century Gothic" panose="020B0502020202020204" pitchFamily="34" charset="0"/>
              </a:rPr>
              <a:t>2018. </a:t>
            </a:r>
            <a:endParaRPr lang="en-US" sz="1400" b="1" dirty="0">
              <a:latin typeface="Century Gothic" panose="020B0502020202020204" pitchFamily="34" charset="0"/>
            </a:endParaRPr>
          </a:p>
          <a:p>
            <a:pPr marL="0" indent="0">
              <a:spcAft>
                <a:spcPts val="600"/>
              </a:spcAft>
              <a:buNone/>
            </a:pPr>
            <a:r>
              <a:rPr lang="en-US" sz="1400" b="1" dirty="0" smtClean="0">
                <a:latin typeface="Century Gothic" panose="020B0502020202020204" pitchFamily="34" charset="0"/>
              </a:rPr>
              <a:t>SB </a:t>
            </a:r>
            <a:r>
              <a:rPr lang="en-US" sz="1400" b="1" dirty="0">
                <a:latin typeface="Century Gothic" panose="020B0502020202020204" pitchFamily="34" charset="0"/>
              </a:rPr>
              <a:t>62 Office of the Safety Advocate (Hill, </a:t>
            </a:r>
            <a:r>
              <a:rPr lang="en-US" sz="1400" b="1" smtClean="0">
                <a:latin typeface="Century Gothic" panose="020B0502020202020204" pitchFamily="34" charset="0"/>
              </a:rPr>
              <a:t>Pavley</a:t>
            </a:r>
            <a:r>
              <a:rPr lang="en-US" sz="1400" b="1" dirty="0">
                <a:latin typeface="Century Gothic" panose="020B0502020202020204" pitchFamily="34" charset="0"/>
              </a:rPr>
              <a:t>, 2016): The Office of the Safety Advocate was created in 2017.</a:t>
            </a:r>
          </a:p>
          <a:p>
            <a:pPr marL="0" indent="0">
              <a:spcAft>
                <a:spcPts val="600"/>
              </a:spcAft>
              <a:buNone/>
            </a:pPr>
            <a:r>
              <a:rPr lang="en-US" sz="1400" b="1" dirty="0" smtClean="0">
                <a:latin typeface="Century Gothic" panose="020B0502020202020204" pitchFamily="34" charset="0"/>
              </a:rPr>
              <a:t>SB </a:t>
            </a:r>
            <a:r>
              <a:rPr lang="en-US" sz="1400" b="1" dirty="0">
                <a:latin typeface="Century Gothic" panose="020B0502020202020204" pitchFamily="34" charset="0"/>
              </a:rPr>
              <a:t>92 Technical Fix (Committee on Budget and Fiscal Review, 2017): The CPUC adopted Decision D.17-12-022 adopting the technical fix clarifying the amount of funding available as 10 percent of the total  electric IOU carbon allowance revenue.</a:t>
            </a:r>
          </a:p>
          <a:p>
            <a:pPr marL="0" indent="0">
              <a:spcAft>
                <a:spcPts val="600"/>
              </a:spcAft>
              <a:buNone/>
            </a:pPr>
            <a:endParaRPr lang="en-US" sz="1400" b="1" dirty="0">
              <a:latin typeface="Century Gothic" panose="020B0502020202020204" pitchFamily="34" charset="0"/>
            </a:endParaRPr>
          </a:p>
          <a:p>
            <a:pPr marL="0" indent="0">
              <a:spcAft>
                <a:spcPts val="600"/>
              </a:spcAft>
              <a:buNone/>
            </a:pPr>
            <a:endParaRPr lang="en-US" sz="1400" b="1" dirty="0">
              <a:latin typeface="Century Gothic" panose="020B0502020202020204" pitchFamily="34" charset="0"/>
            </a:endParaRPr>
          </a:p>
          <a:p>
            <a:pPr marL="0" indent="0">
              <a:spcAft>
                <a:spcPts val="600"/>
              </a:spcAft>
              <a:buNone/>
            </a:pPr>
            <a:endParaRPr lang="en-US" sz="1400" b="1" dirty="0">
              <a:latin typeface="Century Gothic" panose="020B0502020202020204" pitchFamily="34" charset="0"/>
            </a:endParaRPr>
          </a:p>
          <a:p>
            <a:pPr marL="0" indent="0">
              <a:spcAft>
                <a:spcPts val="600"/>
              </a:spcAft>
              <a:buNone/>
            </a:pPr>
            <a:endParaRPr lang="en-US" sz="1400" b="1" dirty="0" smtClean="0">
              <a:latin typeface="Century Gothic" panose="020B0502020202020204" pitchFamily="34" charset="0"/>
            </a:endParaRPr>
          </a:p>
          <a:p>
            <a:pPr marL="0" indent="0">
              <a:spcAft>
                <a:spcPts val="600"/>
              </a:spcAft>
              <a:buNone/>
            </a:pPr>
            <a:r>
              <a:rPr lang="en-US" sz="1400" b="1" dirty="0" smtClean="0">
                <a:latin typeface="Century Gothic" panose="020B0502020202020204" pitchFamily="34" charset="0"/>
              </a:rPr>
              <a:t> </a:t>
            </a:r>
            <a:endParaRPr lang="en-US" sz="1400" b="1" dirty="0">
              <a:latin typeface="Century Gothic" panose="020B0502020202020204" pitchFamily="34" charset="0"/>
            </a:endParaRPr>
          </a:p>
          <a:p>
            <a:pPr marL="0" indent="0">
              <a:spcAft>
                <a:spcPts val="600"/>
              </a:spcAft>
              <a:buNone/>
            </a:pPr>
            <a:endParaRPr lang="en-US" sz="1400" b="1" dirty="0" smtClean="0">
              <a:latin typeface="Century Gothic" panose="020B0502020202020204" pitchFamily="34" charset="0"/>
            </a:endParaRPr>
          </a:p>
          <a:p>
            <a:pPr marL="0" indent="0">
              <a:spcAft>
                <a:spcPts val="600"/>
              </a:spcAft>
              <a:buNone/>
            </a:pPr>
            <a:endParaRPr lang="en-US" sz="1400" b="1" dirty="0" smtClean="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z="1200" smtClean="0">
                <a:latin typeface="Century Gothic" panose="020B0502020202020204" pitchFamily="34" charset="0"/>
              </a:rPr>
              <a:pPr>
                <a:defRPr/>
              </a:pPr>
              <a:t>18</a:t>
            </a:fld>
            <a:endParaRPr lang="en-US" altLang="en-US" sz="1200" dirty="0">
              <a:latin typeface="Century Gothic" panose="020B0502020202020204" pitchFamily="34" charset="0"/>
            </a:endParaRPr>
          </a:p>
        </p:txBody>
      </p:sp>
    </p:spTree>
    <p:extLst>
      <p:ext uri="{BB962C8B-B14F-4D97-AF65-F5344CB8AC3E}">
        <p14:creationId xmlns:p14="http://schemas.microsoft.com/office/powerpoint/2010/main" val="110348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lstStyle/>
          <a:p>
            <a:r>
              <a:rPr lang="en-US" sz="2800" dirty="0" smtClean="0">
                <a:solidFill>
                  <a:srgbClr val="002060"/>
                </a:solidFill>
                <a:latin typeface="Century Gothic" panose="020B0502020202020204" pitchFamily="34" charset="0"/>
              </a:rPr>
              <a:t>Implementing </a:t>
            </a:r>
            <a:r>
              <a:rPr lang="en-US" sz="2800" dirty="0">
                <a:solidFill>
                  <a:srgbClr val="002060"/>
                </a:solidFill>
                <a:latin typeface="Century Gothic" panose="020B0502020202020204" pitchFamily="34" charset="0"/>
              </a:rPr>
              <a:t>Legislation</a:t>
            </a:r>
            <a:br>
              <a:rPr lang="en-US" sz="2800" dirty="0">
                <a:solidFill>
                  <a:srgbClr val="002060"/>
                </a:solidFill>
                <a:latin typeface="Century Gothic" panose="020B0502020202020204" pitchFamily="34" charset="0"/>
              </a:rPr>
            </a:br>
            <a:r>
              <a:rPr lang="en-US" sz="2000" dirty="0">
                <a:solidFill>
                  <a:srgbClr val="002060"/>
                </a:solidFill>
                <a:latin typeface="Century Gothic" panose="020B0502020202020204" pitchFamily="34" charset="0"/>
              </a:rPr>
              <a:t>pages 38-42</a:t>
            </a:r>
          </a:p>
        </p:txBody>
      </p:sp>
      <p:sp>
        <p:nvSpPr>
          <p:cNvPr id="3" name="Content Placeholder 2"/>
          <p:cNvSpPr>
            <a:spLocks noGrp="1"/>
          </p:cNvSpPr>
          <p:nvPr>
            <p:ph idx="1"/>
          </p:nvPr>
        </p:nvSpPr>
        <p:spPr>
          <a:xfrm>
            <a:off x="914400" y="1295399"/>
            <a:ext cx="7620000" cy="4949825"/>
          </a:xfrm>
        </p:spPr>
        <p:txBody>
          <a:bodyPr/>
          <a:lstStyle/>
          <a:p>
            <a:pPr marL="0" indent="0">
              <a:spcAft>
                <a:spcPts val="600"/>
              </a:spcAft>
              <a:buNone/>
            </a:pPr>
            <a:r>
              <a:rPr lang="en-US" sz="1400" b="1" dirty="0">
                <a:latin typeface="Century Gothic" panose="020B0502020202020204" pitchFamily="34" charset="0"/>
              </a:rPr>
              <a:t>SB 215 CPUC Transparency (Leno, </a:t>
            </a:r>
            <a:r>
              <a:rPr lang="en-US" sz="1400" b="1" dirty="0" err="1">
                <a:latin typeface="Century Gothic" panose="020B0502020202020204" pitchFamily="34" charset="0"/>
              </a:rPr>
              <a:t>Hueso</a:t>
            </a:r>
            <a:r>
              <a:rPr lang="en-US" sz="1400" b="1" dirty="0">
                <a:latin typeface="Century Gothic" panose="020B0502020202020204" pitchFamily="34" charset="0"/>
              </a:rPr>
              <a:t>, 2016): The CPUC revised its Rules of Practice and Procedure in November 2017; the new rules will go into effect on April 1, 2018, after review by the California Office of Administrative Law. </a:t>
            </a:r>
          </a:p>
          <a:p>
            <a:pPr marL="0" indent="0">
              <a:spcAft>
                <a:spcPts val="600"/>
              </a:spcAft>
              <a:buNone/>
            </a:pPr>
            <a:r>
              <a:rPr lang="en-US" sz="1400" b="1" dirty="0" smtClean="0">
                <a:latin typeface="Century Gothic" panose="020B0502020202020204" pitchFamily="34" charset="0"/>
              </a:rPr>
              <a:t>SB 1383 Biomethane (Lara, 2016): The CPUC adopted a Decision approving a pilot program for the first five dairy biomethane projects in 2017.</a:t>
            </a:r>
          </a:p>
          <a:p>
            <a:pPr marL="0" indent="0">
              <a:spcAft>
                <a:spcPts val="600"/>
              </a:spcAft>
              <a:buNone/>
            </a:pPr>
            <a:r>
              <a:rPr lang="en-US" sz="1400" b="1" dirty="0">
                <a:latin typeface="Century Gothic" panose="020B0502020202020204" pitchFamily="34" charset="0"/>
              </a:rPr>
              <a:t>SB 350 Clean Energy (de León, 2015): The CPUC continues to implement SB 350 in multiple proceedings, including the Renewables Portfolio Standard proceeding, and the Integrated Resources Planning proceeding.</a:t>
            </a:r>
          </a:p>
          <a:p>
            <a:pPr marL="0" indent="0">
              <a:spcAft>
                <a:spcPts val="600"/>
              </a:spcAft>
              <a:buNone/>
            </a:pPr>
            <a:r>
              <a:rPr lang="en-US" sz="1400" b="1" dirty="0" smtClean="0">
                <a:latin typeface="Century Gothic" panose="020B0502020202020204" pitchFamily="34" charset="0"/>
              </a:rPr>
              <a:t>SB </a:t>
            </a:r>
            <a:r>
              <a:rPr lang="en-US" sz="1400" b="1" dirty="0">
                <a:latin typeface="Century Gothic" panose="020B0502020202020204" pitchFamily="34" charset="0"/>
              </a:rPr>
              <a:t>380 Aliso Canyon (</a:t>
            </a:r>
            <a:r>
              <a:rPr lang="en-US" sz="1400" b="1" dirty="0" err="1">
                <a:latin typeface="Century Gothic" panose="020B0502020202020204" pitchFamily="34" charset="0"/>
              </a:rPr>
              <a:t>Pavley</a:t>
            </a:r>
            <a:r>
              <a:rPr lang="en-US" sz="1400" b="1" dirty="0">
                <a:latin typeface="Century Gothic" panose="020B0502020202020204" pitchFamily="34" charset="0"/>
              </a:rPr>
              <a:t>, 2016): The CPUC opened the Aliso Canyon feasibility proceeding, I.17-02-002.</a:t>
            </a:r>
          </a:p>
          <a:p>
            <a:pPr marL="0" indent="0">
              <a:spcAft>
                <a:spcPts val="600"/>
              </a:spcAft>
              <a:buNone/>
            </a:pPr>
            <a:r>
              <a:rPr lang="en-US" sz="1400" b="1" dirty="0" smtClean="0">
                <a:latin typeface="Century Gothic" panose="020B0502020202020204" pitchFamily="34" charset="0"/>
              </a:rPr>
              <a:t>SB </a:t>
            </a:r>
            <a:r>
              <a:rPr lang="en-US" sz="1400" b="1" dirty="0">
                <a:latin typeface="Century Gothic" panose="020B0502020202020204" pitchFamily="34" charset="0"/>
              </a:rPr>
              <a:t>512 CPUC Transparency and Accessibility (Hill, 2015): The CPUC implemented the requirements of SB 512 in 2017.</a:t>
            </a:r>
          </a:p>
          <a:p>
            <a:pPr marL="0" indent="0">
              <a:spcAft>
                <a:spcPts val="600"/>
              </a:spcAft>
              <a:buNone/>
            </a:pPr>
            <a:r>
              <a:rPr lang="en-US" sz="1400" b="1" dirty="0" smtClean="0">
                <a:latin typeface="Century Gothic" panose="020B0502020202020204" pitchFamily="34" charset="0"/>
              </a:rPr>
              <a:t>SB </a:t>
            </a:r>
            <a:r>
              <a:rPr lang="en-US" sz="1400" b="1" dirty="0">
                <a:latin typeface="Century Gothic" panose="020B0502020202020204" pitchFamily="34" charset="0"/>
              </a:rPr>
              <a:t>541 CPUC Transportation Unit (Hill, 2015): The CPUC hired Crowe Horwath to conduct an assessment of the transportation unit and prepare a report.</a:t>
            </a:r>
          </a:p>
          <a:p>
            <a:pPr marL="0" indent="0">
              <a:spcAft>
                <a:spcPts val="600"/>
              </a:spcAft>
              <a:buNone/>
            </a:pPr>
            <a:r>
              <a:rPr lang="en-US" sz="1400" b="1" dirty="0" smtClean="0">
                <a:latin typeface="Century Gothic" panose="020B0502020202020204" pitchFamily="34" charset="0"/>
              </a:rPr>
              <a:t>SB </a:t>
            </a:r>
            <a:r>
              <a:rPr lang="en-US" sz="1400" b="1" dirty="0">
                <a:latin typeface="Century Gothic" panose="020B0502020202020204" pitchFamily="34" charset="0"/>
              </a:rPr>
              <a:t>745 CASF Eligibility (</a:t>
            </a:r>
            <a:r>
              <a:rPr lang="en-US" sz="1400" b="1" dirty="0" err="1">
                <a:latin typeface="Century Gothic" panose="020B0502020202020204" pitchFamily="34" charset="0"/>
              </a:rPr>
              <a:t>Hueso</a:t>
            </a:r>
            <a:r>
              <a:rPr lang="en-US" sz="1400" b="1" dirty="0">
                <a:latin typeface="Century Gothic" panose="020B0502020202020204" pitchFamily="34" charset="0"/>
              </a:rPr>
              <a:t>, 2016): The CPUC adopted the revised eligibility requirements in 2017.</a:t>
            </a:r>
          </a:p>
          <a:p>
            <a:pPr marL="0" indent="0">
              <a:spcAft>
                <a:spcPts val="600"/>
              </a:spcAft>
              <a:buNone/>
            </a:pPr>
            <a:r>
              <a:rPr lang="en-US" sz="1400" b="1" dirty="0" smtClean="0">
                <a:latin typeface="Century Gothic" panose="020B0502020202020204" pitchFamily="34" charset="0"/>
              </a:rPr>
              <a:t>SB </a:t>
            </a:r>
            <a:r>
              <a:rPr lang="en-US" sz="1400" b="1" dirty="0">
                <a:latin typeface="Century Gothic" panose="020B0502020202020204" pitchFamily="34" charset="0"/>
              </a:rPr>
              <a:t>1090 Time of Use Rate Reform (Fuller, 2014):  The CPUC adopted the necessary consumer protections for  customers in hot inland areas in 2017.</a:t>
            </a:r>
          </a:p>
          <a:p>
            <a:pPr marL="0" indent="0">
              <a:spcAft>
                <a:spcPts val="600"/>
              </a:spcAft>
              <a:buNone/>
            </a:pPr>
            <a:endParaRPr lang="en-US" sz="1400" b="1" dirty="0">
              <a:latin typeface="Century Gothic" panose="020B0502020202020204" pitchFamily="34" charset="0"/>
            </a:endParaRPr>
          </a:p>
          <a:p>
            <a:pPr marL="0" indent="0">
              <a:spcAft>
                <a:spcPts val="600"/>
              </a:spcAft>
              <a:buNone/>
            </a:pPr>
            <a:endParaRPr lang="en-US" sz="1400" b="1" dirty="0" smtClean="0">
              <a:latin typeface="Century Gothic" panose="020B0502020202020204" pitchFamily="34" charset="0"/>
            </a:endParaRPr>
          </a:p>
          <a:p>
            <a:pPr marL="0" indent="0">
              <a:spcAft>
                <a:spcPts val="600"/>
              </a:spcAft>
              <a:buNone/>
            </a:pPr>
            <a:r>
              <a:rPr lang="en-US" sz="1400" b="1" dirty="0" smtClean="0">
                <a:latin typeface="Century Gothic" panose="020B0502020202020204" pitchFamily="34" charset="0"/>
              </a:rPr>
              <a:t> </a:t>
            </a:r>
            <a:endParaRPr lang="en-US" sz="1400" b="1" dirty="0">
              <a:latin typeface="Century Gothic" panose="020B0502020202020204" pitchFamily="34" charset="0"/>
            </a:endParaRPr>
          </a:p>
          <a:p>
            <a:pPr marL="0" indent="0">
              <a:spcAft>
                <a:spcPts val="600"/>
              </a:spcAft>
              <a:buNone/>
            </a:pPr>
            <a:endParaRPr lang="en-US" sz="1400" b="1" dirty="0" smtClean="0">
              <a:latin typeface="Century Gothic" panose="020B0502020202020204" pitchFamily="34" charset="0"/>
            </a:endParaRPr>
          </a:p>
          <a:p>
            <a:pPr marL="0" indent="0">
              <a:spcAft>
                <a:spcPts val="600"/>
              </a:spcAft>
              <a:buNone/>
            </a:pPr>
            <a:endParaRPr lang="en-US" sz="1400" b="1" dirty="0" smtClean="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z="1200" smtClean="0">
                <a:latin typeface="Century Gothic" panose="020B0502020202020204" pitchFamily="34" charset="0"/>
              </a:rPr>
              <a:pPr>
                <a:defRPr/>
              </a:pPr>
              <a:t>19</a:t>
            </a:fld>
            <a:endParaRPr lang="en-US" altLang="en-US" sz="1200" dirty="0">
              <a:latin typeface="Century Gothic" panose="020B0502020202020204" pitchFamily="34" charset="0"/>
            </a:endParaRPr>
          </a:p>
        </p:txBody>
      </p:sp>
    </p:spTree>
    <p:extLst>
      <p:ext uri="{BB962C8B-B14F-4D97-AF65-F5344CB8AC3E}">
        <p14:creationId xmlns:p14="http://schemas.microsoft.com/office/powerpoint/2010/main" val="1706333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Agenda</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295400"/>
            <a:ext cx="7696200" cy="4648200"/>
          </a:xfrm>
        </p:spPr>
        <p:txBody>
          <a:bodyPr/>
          <a:lstStyle/>
          <a:p>
            <a:pPr>
              <a:spcBef>
                <a:spcPts val="1800"/>
              </a:spcBef>
              <a:buFont typeface="Wingdings" panose="05000000000000000000" pitchFamily="2" charset="2"/>
              <a:buChar char="ü"/>
            </a:pPr>
            <a:r>
              <a:rPr lang="en-US" sz="2000" b="1" dirty="0" smtClean="0">
                <a:latin typeface="Century Gothic" panose="020B0502020202020204" pitchFamily="34" charset="0"/>
              </a:rPr>
              <a:t>Mission and Resources</a:t>
            </a:r>
            <a:endParaRPr lang="en-US" sz="2000" b="1" dirty="0">
              <a:latin typeface="Century Gothic" panose="020B0502020202020204" pitchFamily="34" charset="0"/>
            </a:endParaRPr>
          </a:p>
          <a:p>
            <a:pPr>
              <a:spcBef>
                <a:spcPts val="1800"/>
              </a:spcBef>
              <a:buFont typeface="Wingdings" panose="05000000000000000000" pitchFamily="2" charset="2"/>
              <a:buChar char="ü"/>
            </a:pPr>
            <a:r>
              <a:rPr lang="en-US" sz="2000" b="1" dirty="0" smtClean="0">
                <a:latin typeface="Century Gothic" panose="020B0502020202020204" pitchFamily="34" charset="0"/>
              </a:rPr>
              <a:t>Serving Californians: Safety </a:t>
            </a:r>
          </a:p>
          <a:p>
            <a:pPr>
              <a:spcBef>
                <a:spcPts val="1800"/>
              </a:spcBef>
              <a:buFont typeface="Wingdings" panose="05000000000000000000" pitchFamily="2" charset="2"/>
              <a:buChar char="ü"/>
            </a:pPr>
            <a:r>
              <a:rPr lang="en-US" sz="2000" b="1" dirty="0" smtClean="0">
                <a:latin typeface="Century Gothic" panose="020B0502020202020204" pitchFamily="34" charset="0"/>
              </a:rPr>
              <a:t>Serving Californians: Access to Infrastructure</a:t>
            </a:r>
          </a:p>
          <a:p>
            <a:pPr>
              <a:spcBef>
                <a:spcPts val="1800"/>
              </a:spcBef>
              <a:buFont typeface="Wingdings" panose="05000000000000000000" pitchFamily="2" charset="2"/>
              <a:buChar char="ü"/>
            </a:pPr>
            <a:r>
              <a:rPr lang="en-US" sz="2000" b="1" dirty="0" smtClean="0">
                <a:latin typeface="Century Gothic" panose="020B0502020202020204" pitchFamily="34" charset="0"/>
              </a:rPr>
              <a:t>Serving Californians: Protecting the Environment</a:t>
            </a:r>
          </a:p>
          <a:p>
            <a:pPr>
              <a:spcBef>
                <a:spcPts val="1800"/>
              </a:spcBef>
              <a:buFont typeface="Wingdings" panose="05000000000000000000" pitchFamily="2" charset="2"/>
              <a:buChar char="ü"/>
            </a:pPr>
            <a:r>
              <a:rPr lang="en-US" sz="2000" b="1" dirty="0" smtClean="0">
                <a:latin typeface="Century Gothic" panose="020B0502020202020204" pitchFamily="34" charset="0"/>
              </a:rPr>
              <a:t>Serving Californians: Prices and Services</a:t>
            </a:r>
            <a:r>
              <a:rPr lang="en-SG" sz="2000" b="1" dirty="0" smtClean="0">
                <a:latin typeface="Century Gothic" panose="020B0502020202020204" pitchFamily="34" charset="0"/>
              </a:rPr>
              <a:t> </a:t>
            </a:r>
          </a:p>
          <a:p>
            <a:pPr>
              <a:spcBef>
                <a:spcPts val="1800"/>
              </a:spcBef>
              <a:buFont typeface="Wingdings" panose="05000000000000000000" pitchFamily="2" charset="2"/>
              <a:buChar char="ü"/>
            </a:pPr>
            <a:r>
              <a:rPr lang="en-SG" sz="2000" b="1" dirty="0" smtClean="0">
                <a:latin typeface="Century Gothic" panose="020B0502020202020204" pitchFamily="34" charset="0"/>
              </a:rPr>
              <a:t>Preparing to Serve: Rebuilding Administrative Core</a:t>
            </a:r>
          </a:p>
          <a:p>
            <a:pPr>
              <a:spcBef>
                <a:spcPts val="1800"/>
              </a:spcBef>
              <a:buFont typeface="Wingdings" panose="05000000000000000000" pitchFamily="2" charset="2"/>
              <a:buChar char="ü"/>
            </a:pPr>
            <a:r>
              <a:rPr lang="en-SG" sz="2000" b="1" dirty="0" smtClean="0">
                <a:latin typeface="Century Gothic" panose="020B0502020202020204" pitchFamily="34" charset="0"/>
              </a:rPr>
              <a:t>Implementing Legislation</a:t>
            </a:r>
          </a:p>
          <a:p>
            <a:pPr>
              <a:spcBef>
                <a:spcPts val="1800"/>
              </a:spcBef>
              <a:buFont typeface="Wingdings" panose="05000000000000000000" pitchFamily="2" charset="2"/>
              <a:buChar char="ü"/>
            </a:pPr>
            <a:r>
              <a:rPr lang="en-US" sz="2000" b="1" dirty="0" smtClean="0">
                <a:latin typeface="Century Gothic" panose="020B0502020202020204" pitchFamily="34" charset="0"/>
              </a:rPr>
              <a:t>Implementing the Reforms</a:t>
            </a:r>
            <a:endParaRPr lang="en-US" sz="1800" b="1"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2</a:t>
            </a:fld>
            <a:endParaRPr lang="en-US" altLang="en-US" dirty="0"/>
          </a:p>
        </p:txBody>
      </p:sp>
    </p:spTree>
    <p:extLst>
      <p:ext uri="{BB962C8B-B14F-4D97-AF65-F5344CB8AC3E}">
        <p14:creationId xmlns:p14="http://schemas.microsoft.com/office/powerpoint/2010/main" val="1028971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lstStyle/>
          <a:p>
            <a:r>
              <a:rPr lang="en-US" sz="2800" dirty="0" smtClean="0">
                <a:solidFill>
                  <a:srgbClr val="002060"/>
                </a:solidFill>
                <a:latin typeface="Century Gothic" panose="020B0502020202020204" pitchFamily="34" charset="0"/>
              </a:rPr>
              <a:t>Status of Implementing </a:t>
            </a:r>
            <a:br>
              <a:rPr lang="en-US" sz="2800" dirty="0" smtClean="0">
                <a:solidFill>
                  <a:srgbClr val="002060"/>
                </a:solidFill>
                <a:latin typeface="Century Gothic" panose="020B0502020202020204" pitchFamily="34" charset="0"/>
              </a:rPr>
            </a:br>
            <a:r>
              <a:rPr lang="en-US" sz="2800" dirty="0" smtClean="0">
                <a:solidFill>
                  <a:srgbClr val="002060"/>
                </a:solidFill>
                <a:latin typeface="Century Gothic" panose="020B0502020202020204" pitchFamily="34" charset="0"/>
              </a:rPr>
              <a:t>CPUC Reforms</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56801" y="1066800"/>
            <a:ext cx="7543800" cy="4876800"/>
          </a:xfrm>
        </p:spPr>
        <p:txBody>
          <a:bodyPr/>
          <a:lstStyle/>
          <a:p>
            <a:pPr marL="0" indent="0">
              <a:buNone/>
            </a:pPr>
            <a:r>
              <a:rPr lang="en-US" sz="1600" b="1" dirty="0">
                <a:latin typeface="Century Gothic" panose="020B0502020202020204" pitchFamily="34" charset="0"/>
              </a:rPr>
              <a:t>R</a:t>
            </a:r>
            <a:r>
              <a:rPr lang="en-US" sz="1600" b="1" dirty="0" smtClean="0">
                <a:latin typeface="Century Gothic" panose="020B0502020202020204" pitchFamily="34" charset="0"/>
              </a:rPr>
              <a:t>eforms required by the Governor’s Signing Messages and by SB 19, </a:t>
            </a:r>
          </a:p>
          <a:p>
            <a:pPr marL="0" indent="0">
              <a:buNone/>
            </a:pPr>
            <a:r>
              <a:rPr lang="en-US" sz="1600" b="1" dirty="0" smtClean="0">
                <a:latin typeface="Century Gothic" panose="020B0502020202020204" pitchFamily="34" charset="0"/>
              </a:rPr>
              <a:t>SB 215, SB 512</a:t>
            </a:r>
            <a:endParaRPr lang="en-US" sz="1400" b="1" dirty="0" smtClean="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z="1200" smtClean="0">
                <a:latin typeface="Century Gothic" panose="020B0502020202020204" pitchFamily="34" charset="0"/>
              </a:rPr>
              <a:pPr>
                <a:defRPr/>
              </a:pPr>
              <a:t>20</a:t>
            </a:fld>
            <a:endParaRPr lang="en-US" altLang="en-US" sz="1200" dirty="0">
              <a:latin typeface="Century Gothic" panose="020B0502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92" y="1676399"/>
            <a:ext cx="7680960" cy="4605167"/>
          </a:xfrm>
          <a:prstGeom prst="rect">
            <a:avLst/>
          </a:prstGeom>
        </p:spPr>
      </p:pic>
    </p:spTree>
    <p:extLst>
      <p:ext uri="{BB962C8B-B14F-4D97-AF65-F5344CB8AC3E}">
        <p14:creationId xmlns:p14="http://schemas.microsoft.com/office/powerpoint/2010/main" val="2586842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590800" y="1143000"/>
            <a:ext cx="3657600" cy="20621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600" dirty="0" smtClean="0">
                <a:solidFill>
                  <a:srgbClr val="0070C0"/>
                </a:solidFill>
                <a:latin typeface="Century Gothic" panose="020B0502020202020204" pitchFamily="34" charset="0"/>
              </a:rPr>
              <a:t>For </a:t>
            </a:r>
            <a:r>
              <a:rPr lang="en-US" altLang="en-US" sz="1600" dirty="0">
                <a:solidFill>
                  <a:srgbClr val="0070C0"/>
                </a:solidFill>
                <a:latin typeface="Century Gothic" panose="020B0502020202020204" pitchFamily="34" charset="0"/>
              </a:rPr>
              <a:t>Additional Information:</a:t>
            </a:r>
          </a:p>
          <a:p>
            <a:pPr algn="ctr" eaLnBrk="0" hangingPunct="0"/>
            <a:r>
              <a:rPr lang="en-US" altLang="en-US" sz="1600" dirty="0">
                <a:solidFill>
                  <a:srgbClr val="0070C0"/>
                </a:solidFill>
                <a:latin typeface="Century Gothic" panose="020B0502020202020204" pitchFamily="34" charset="0"/>
                <a:hlinkClick r:id="rId3"/>
              </a:rPr>
              <a:t>www.cpuc.ca.gov</a:t>
            </a:r>
            <a:r>
              <a:rPr lang="en-US" altLang="en-US" sz="1600" dirty="0">
                <a:solidFill>
                  <a:srgbClr val="0070C0"/>
                </a:solidFill>
                <a:latin typeface="Century Gothic" panose="020B0502020202020204" pitchFamily="34" charset="0"/>
              </a:rPr>
              <a:t> </a:t>
            </a:r>
            <a:endParaRPr lang="en-US" altLang="en-US" sz="1600" dirty="0" smtClean="0">
              <a:solidFill>
                <a:srgbClr val="0070C0"/>
              </a:solidFill>
              <a:latin typeface="Century Gothic" panose="020B0502020202020204" pitchFamily="34" charset="0"/>
            </a:endParaRPr>
          </a:p>
          <a:p>
            <a:pPr algn="ctr" eaLnBrk="0" hangingPunct="0"/>
            <a:endParaRPr lang="en-US" altLang="en-US" sz="1600" dirty="0" smtClean="0">
              <a:latin typeface="Century Gothic" panose="020B0502020202020204" pitchFamily="34" charset="0"/>
            </a:endParaRPr>
          </a:p>
          <a:p>
            <a:pPr algn="ctr" eaLnBrk="0" hangingPunct="0"/>
            <a:endParaRPr lang="en-US" altLang="en-US" sz="1600" dirty="0">
              <a:latin typeface="Century Gothic" panose="020B0502020202020204" pitchFamily="34" charset="0"/>
            </a:endParaRPr>
          </a:p>
          <a:p>
            <a:pPr algn="ctr" eaLnBrk="0" hangingPunct="0"/>
            <a:r>
              <a:rPr lang="en-US" altLang="en-US" sz="1600" b="1" dirty="0" smtClean="0">
                <a:latin typeface="Century Gothic" panose="020B0502020202020204" pitchFamily="34" charset="0"/>
              </a:rPr>
              <a:t>Timothy Sullivan</a:t>
            </a:r>
          </a:p>
          <a:p>
            <a:pPr algn="ctr" eaLnBrk="0" hangingPunct="0"/>
            <a:r>
              <a:rPr lang="en-US" altLang="en-US" sz="1600" b="1" dirty="0" smtClean="0">
                <a:latin typeface="Century Gothic" panose="020B0502020202020204" pitchFamily="34" charset="0"/>
              </a:rPr>
              <a:t>Former Executive Director</a:t>
            </a:r>
          </a:p>
          <a:p>
            <a:pPr algn="ctr" eaLnBrk="0" hangingPunct="0"/>
            <a:r>
              <a:rPr lang="en-US" altLang="en-US" sz="1600" b="1" dirty="0" smtClean="0">
                <a:latin typeface="Century Gothic" panose="020B0502020202020204" pitchFamily="34" charset="0"/>
              </a:rPr>
              <a:t>California Public Utilities Commission</a:t>
            </a:r>
          </a:p>
        </p:txBody>
      </p:sp>
      <p:pic>
        <p:nvPicPr>
          <p:cNvPr id="20483" name="Picture 3" descr="cpuc-building-2"/>
          <p:cNvPicPr>
            <a:picLocks noChangeAspect="1" noChangeArrowheads="1"/>
          </p:cNvPicPr>
          <p:nvPr/>
        </p:nvPicPr>
        <p:blipFill>
          <a:blip r:embed="rId4">
            <a:lum bright="54000" contrast="-70000"/>
            <a:extLst>
              <a:ext uri="{28A0092B-C50C-407E-A947-70E740481C1C}">
                <a14:useLocalDpi xmlns:a14="http://schemas.microsoft.com/office/drawing/2010/main" val="0"/>
              </a:ext>
            </a:extLst>
          </a:blip>
          <a:srcRect/>
          <a:stretch>
            <a:fillRect/>
          </a:stretch>
        </p:blipFill>
        <p:spPr bwMode="auto">
          <a:xfrm>
            <a:off x="2979737" y="3479899"/>
            <a:ext cx="3040063" cy="2450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2"/>
          <p:cNvSpPr>
            <a:spLocks noGrp="1"/>
          </p:cNvSpPr>
          <p:nvPr>
            <p:ph type="sldNum" sz="quarter" idx="12"/>
          </p:nvPr>
        </p:nvSpPr>
        <p:spPr>
          <a:xfrm>
            <a:off x="457200" y="6245225"/>
            <a:ext cx="1676400" cy="476250"/>
          </a:xfrm>
        </p:spPr>
        <p:txBody>
          <a:bodyPr/>
          <a:lstStyle/>
          <a:p>
            <a:fld id="{D3A31203-9519-448C-AD79-6A0C23B340EC}" type="slidenum">
              <a:rPr lang="en-US" smtClean="0"/>
              <a:t>21</a:t>
            </a:fld>
            <a:endParaRPr lang="en-US" dirty="0"/>
          </a:p>
        </p:txBody>
      </p:sp>
    </p:spTree>
    <p:extLst>
      <p:ext uri="{BB962C8B-B14F-4D97-AF65-F5344CB8AC3E}">
        <p14:creationId xmlns:p14="http://schemas.microsoft.com/office/powerpoint/2010/main" val="3154838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669316" y="3726000"/>
            <a:ext cx="3738465" cy="228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solidFill>
                <a:srgbClr val="FFFFFF"/>
              </a:solidFill>
            </a:endParaRPr>
          </a:p>
        </p:txBody>
      </p:sp>
      <p:sp>
        <p:nvSpPr>
          <p:cNvPr id="28" name="Rectangle 27"/>
          <p:cNvSpPr/>
          <p:nvPr/>
        </p:nvSpPr>
        <p:spPr>
          <a:xfrm>
            <a:off x="4609167" y="3726000"/>
            <a:ext cx="3757126" cy="228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a:xfrm>
            <a:off x="3733800" y="0"/>
            <a:ext cx="5410200" cy="762000"/>
          </a:xfrm>
          <a:solidFill>
            <a:schemeClr val="bg1"/>
          </a:solidFill>
        </p:spPr>
        <p:txBody>
          <a:bodyPr anchor="b" anchorCtr="0"/>
          <a:lstStyle/>
          <a:p>
            <a:r>
              <a:rPr lang="en-US" sz="2400" dirty="0" smtClean="0">
                <a:solidFill>
                  <a:srgbClr val="002060"/>
                </a:solidFill>
                <a:latin typeface="Century Gothic" panose="020B0502020202020204" pitchFamily="34" charset="0"/>
              </a:rPr>
              <a:t>Purpose: Serving Californians</a:t>
            </a:r>
            <a:r>
              <a:rPr lang="en-US" sz="2800" dirty="0" smtClean="0">
                <a:solidFill>
                  <a:srgbClr val="002060"/>
                </a:solidFill>
                <a:latin typeface="Century Gothic" panose="020B0502020202020204" pitchFamily="34" charset="0"/>
              </a:rPr>
              <a:t>*</a:t>
            </a:r>
            <a:endParaRPr lang="en-US" sz="2800" dirty="0">
              <a:solidFill>
                <a:srgbClr val="002060"/>
              </a:solidFill>
              <a:latin typeface="Century Gothic" panose="020B0502020202020204" pitchFamily="34" charset="0"/>
            </a:endParaRPr>
          </a:p>
        </p:txBody>
      </p:sp>
      <p:sp>
        <p:nvSpPr>
          <p:cNvPr id="16" name="Rectangle 15"/>
          <p:cNvSpPr/>
          <p:nvPr/>
        </p:nvSpPr>
        <p:spPr>
          <a:xfrm>
            <a:off x="669316" y="1150370"/>
            <a:ext cx="3738465" cy="228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solidFill>
                <a:srgbClr val="FFFFFF"/>
              </a:solidFill>
            </a:endParaRPr>
          </a:p>
        </p:txBody>
      </p:sp>
      <p:sp>
        <p:nvSpPr>
          <p:cNvPr id="17" name="TextBox 16"/>
          <p:cNvSpPr txBox="1"/>
          <p:nvPr/>
        </p:nvSpPr>
        <p:spPr>
          <a:xfrm>
            <a:off x="658429" y="803593"/>
            <a:ext cx="3809845" cy="369332"/>
          </a:xfrm>
          <a:prstGeom prst="rect">
            <a:avLst/>
          </a:prstGeom>
          <a:noFill/>
        </p:spPr>
        <p:txBody>
          <a:bodyPr wrap="square" rtlCol="0">
            <a:spAutoFit/>
          </a:bodyPr>
          <a:lstStyle/>
          <a:p>
            <a:r>
              <a:rPr lang="en-US" b="1" dirty="0" smtClean="0">
                <a:solidFill>
                  <a:srgbClr val="0000CC"/>
                </a:solidFill>
                <a:latin typeface="Century Gothic" panose="020B0502020202020204" pitchFamily="34" charset="0"/>
              </a:rPr>
              <a:t>Supporting Infrastructure Access</a:t>
            </a:r>
          </a:p>
        </p:txBody>
      </p:sp>
      <p:sp>
        <p:nvSpPr>
          <p:cNvPr id="18" name="Rectangle 17"/>
          <p:cNvSpPr/>
          <p:nvPr/>
        </p:nvSpPr>
        <p:spPr>
          <a:xfrm>
            <a:off x="4609167" y="1150370"/>
            <a:ext cx="3757126" cy="228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solidFill>
                <a:srgbClr val="FFFFFF"/>
              </a:solidFill>
            </a:endParaRPr>
          </a:p>
        </p:txBody>
      </p:sp>
      <p:sp>
        <p:nvSpPr>
          <p:cNvPr id="9" name="Oval 8"/>
          <p:cNvSpPr/>
          <p:nvPr/>
        </p:nvSpPr>
        <p:spPr>
          <a:xfrm>
            <a:off x="3116113" y="2003339"/>
            <a:ext cx="2743200" cy="2743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FF"/>
                </a:solidFill>
                <a:latin typeface="Century Gothic" panose="020B0502020202020204" pitchFamily="34" charset="0"/>
              </a:rPr>
              <a:t>Safety &amp; Enforcement</a:t>
            </a:r>
            <a:endParaRPr lang="en-US" sz="1400" dirty="0">
              <a:solidFill>
                <a:srgbClr val="FFFFFF"/>
              </a:solidFill>
              <a:latin typeface="Century Gothic" panose="020B0502020202020204" pitchFamily="34" charset="0"/>
            </a:endParaRPr>
          </a:p>
        </p:txBody>
      </p:sp>
      <p:sp>
        <p:nvSpPr>
          <p:cNvPr id="22" name="Oval 21"/>
          <p:cNvSpPr/>
          <p:nvPr/>
        </p:nvSpPr>
        <p:spPr>
          <a:xfrm>
            <a:off x="3230413" y="2112197"/>
            <a:ext cx="2514600" cy="252548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entury Gothic" panose="020B0502020202020204" pitchFamily="34" charset="0"/>
              </a:rPr>
              <a:t>Central Core</a:t>
            </a:r>
          </a:p>
          <a:p>
            <a:pPr algn="ctr"/>
            <a:r>
              <a:rPr lang="en-US" sz="1200" b="1" dirty="0" smtClean="0">
                <a:solidFill>
                  <a:schemeClr val="tx1"/>
                </a:solidFill>
                <a:latin typeface="Century Gothic" panose="020B0502020202020204" pitchFamily="34" charset="0"/>
              </a:rPr>
              <a:t>1. PUC administrative support and control</a:t>
            </a:r>
          </a:p>
          <a:p>
            <a:pPr algn="ctr"/>
            <a:r>
              <a:rPr lang="en-US" sz="1200" b="1" dirty="0" smtClean="0">
                <a:solidFill>
                  <a:schemeClr val="tx1"/>
                </a:solidFill>
                <a:latin typeface="Century Gothic" panose="020B0502020202020204" pitchFamily="34" charset="0"/>
              </a:rPr>
              <a:t>2. Legislative committee and control </a:t>
            </a:r>
            <a:r>
              <a:rPr lang="en-US" sz="1200" b="1" dirty="0">
                <a:solidFill>
                  <a:schemeClr val="tx1"/>
                </a:solidFill>
                <a:latin typeface="Century Gothic" panose="020B0502020202020204" pitchFamily="34" charset="0"/>
              </a:rPr>
              <a:t>agency </a:t>
            </a:r>
            <a:r>
              <a:rPr lang="en-US" sz="1200" b="1" dirty="0" smtClean="0">
                <a:solidFill>
                  <a:schemeClr val="tx1"/>
                </a:solidFill>
                <a:latin typeface="Century Gothic" panose="020B0502020202020204" pitchFamily="34" charset="0"/>
              </a:rPr>
              <a:t>oversight</a:t>
            </a:r>
          </a:p>
          <a:p>
            <a:pPr algn="ctr"/>
            <a:r>
              <a:rPr lang="en-US" sz="1200" b="1" dirty="0" smtClean="0">
                <a:solidFill>
                  <a:schemeClr val="tx1"/>
                </a:solidFill>
                <a:latin typeface="Century Gothic" panose="020B0502020202020204" pitchFamily="34" charset="0"/>
              </a:rPr>
              <a:t>3. Commissioner oversight and policy direction</a:t>
            </a:r>
            <a:endParaRPr lang="en-US" sz="1200" b="1" dirty="0">
              <a:solidFill>
                <a:schemeClr val="tx1"/>
              </a:solidFill>
              <a:latin typeface="Century Gothic" panose="020B0502020202020204" pitchFamily="34" charset="0"/>
            </a:endParaRPr>
          </a:p>
          <a:p>
            <a:pPr algn="ctr"/>
            <a:r>
              <a:rPr lang="en-US" sz="1200" b="1" dirty="0" smtClean="0">
                <a:solidFill>
                  <a:schemeClr val="tx1"/>
                </a:solidFill>
                <a:latin typeface="Century Gothic" panose="020B0502020202020204" pitchFamily="34" charset="0"/>
              </a:rPr>
              <a:t>4. State and Federal statutory authority </a:t>
            </a:r>
            <a:endParaRPr lang="en-US" sz="1200" b="1" dirty="0">
              <a:solidFill>
                <a:schemeClr val="tx1"/>
              </a:solidFill>
              <a:latin typeface="Century Gothic" panose="020B0502020202020204" pitchFamily="34" charset="0"/>
            </a:endParaRPr>
          </a:p>
        </p:txBody>
      </p:sp>
      <p:sp>
        <p:nvSpPr>
          <p:cNvPr id="24" name="TextBox 23"/>
          <p:cNvSpPr txBox="1"/>
          <p:nvPr/>
        </p:nvSpPr>
        <p:spPr>
          <a:xfrm>
            <a:off x="4634243" y="803593"/>
            <a:ext cx="3761791" cy="369332"/>
          </a:xfrm>
          <a:prstGeom prst="rect">
            <a:avLst/>
          </a:prstGeom>
          <a:noFill/>
        </p:spPr>
        <p:txBody>
          <a:bodyPr wrap="square" rtlCol="0">
            <a:spAutoFit/>
          </a:bodyPr>
          <a:lstStyle/>
          <a:p>
            <a:pPr algn="r"/>
            <a:r>
              <a:rPr lang="en-US" b="1" dirty="0" smtClean="0">
                <a:solidFill>
                  <a:srgbClr val="0000CC"/>
                </a:solidFill>
                <a:latin typeface="Century Gothic" panose="020B0502020202020204" pitchFamily="34" charset="0"/>
              </a:rPr>
              <a:t>Promote Safety</a:t>
            </a:r>
          </a:p>
        </p:txBody>
      </p:sp>
      <p:sp>
        <p:nvSpPr>
          <p:cNvPr id="25" name="TextBox 24"/>
          <p:cNvSpPr txBox="1"/>
          <p:nvPr/>
        </p:nvSpPr>
        <p:spPr>
          <a:xfrm>
            <a:off x="653765" y="3390105"/>
            <a:ext cx="2462348" cy="369332"/>
          </a:xfrm>
          <a:prstGeom prst="rect">
            <a:avLst/>
          </a:prstGeom>
          <a:noFill/>
        </p:spPr>
        <p:txBody>
          <a:bodyPr wrap="square" rtlCol="0">
            <a:spAutoFit/>
          </a:bodyPr>
          <a:lstStyle/>
          <a:p>
            <a:r>
              <a:rPr lang="en-US" b="1" dirty="0" smtClean="0">
                <a:solidFill>
                  <a:srgbClr val="0000CC"/>
                </a:solidFill>
                <a:latin typeface="Century Gothic" panose="020B0502020202020204" pitchFamily="34" charset="0"/>
              </a:rPr>
              <a:t>Protect Environment</a:t>
            </a:r>
          </a:p>
        </p:txBody>
      </p:sp>
      <p:sp>
        <p:nvSpPr>
          <p:cNvPr id="26" name="TextBox 25"/>
          <p:cNvSpPr txBox="1"/>
          <p:nvPr/>
        </p:nvSpPr>
        <p:spPr>
          <a:xfrm>
            <a:off x="5805507" y="3390105"/>
            <a:ext cx="2581002" cy="369332"/>
          </a:xfrm>
          <a:prstGeom prst="rect">
            <a:avLst/>
          </a:prstGeom>
          <a:noFill/>
        </p:spPr>
        <p:txBody>
          <a:bodyPr wrap="square" rtlCol="0">
            <a:spAutoFit/>
          </a:bodyPr>
          <a:lstStyle/>
          <a:p>
            <a:pPr algn="r"/>
            <a:r>
              <a:rPr lang="en-US" b="1" dirty="0" smtClean="0">
                <a:solidFill>
                  <a:srgbClr val="0000CC"/>
                </a:solidFill>
                <a:latin typeface="Century Gothic" panose="020B0502020202020204" pitchFamily="34" charset="0"/>
              </a:rPr>
              <a:t>Traditional Regulation</a:t>
            </a:r>
          </a:p>
        </p:txBody>
      </p:sp>
      <p:sp>
        <p:nvSpPr>
          <p:cNvPr id="33" name="TextBox 32"/>
          <p:cNvSpPr txBox="1"/>
          <p:nvPr/>
        </p:nvSpPr>
        <p:spPr>
          <a:xfrm>
            <a:off x="5805507" y="1229142"/>
            <a:ext cx="2560786" cy="2092881"/>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buFont typeface="Wingdings" panose="05000000000000000000" pitchFamily="2" charset="2"/>
              <a:buChar char="ü"/>
            </a:pPr>
            <a:r>
              <a:rPr lang="en-US" sz="1000" b="1" dirty="0" smtClean="0">
                <a:solidFill>
                  <a:schemeClr val="tx1"/>
                </a:solidFill>
                <a:latin typeface="Century Gothic" panose="020B0502020202020204" pitchFamily="34" charset="0"/>
              </a:rPr>
              <a:t>Conduct </a:t>
            </a:r>
            <a:r>
              <a:rPr lang="en-US" sz="1000" b="1" dirty="0">
                <a:solidFill>
                  <a:schemeClr val="tx1"/>
                </a:solidFill>
                <a:latin typeface="Century Gothic" panose="020B0502020202020204" pitchFamily="34" charset="0"/>
              </a:rPr>
              <a:t>safety inspection of rail crossings </a:t>
            </a:r>
          </a:p>
          <a:p>
            <a:pPr marL="285750" indent="-285750">
              <a:buFont typeface="Wingdings" panose="05000000000000000000" pitchFamily="2" charset="2"/>
              <a:buChar char="ü"/>
            </a:pPr>
            <a:r>
              <a:rPr lang="en-US" sz="1000" b="1" dirty="0" smtClean="0">
                <a:solidFill>
                  <a:schemeClr val="tx1"/>
                </a:solidFill>
                <a:latin typeface="Century Gothic" panose="020B0502020202020204" pitchFamily="34" charset="0"/>
              </a:rPr>
              <a:t>Inspect electric and gas infrastructure </a:t>
            </a:r>
          </a:p>
          <a:p>
            <a:pPr marL="285750" indent="-285750">
              <a:buFont typeface="Wingdings" panose="05000000000000000000" pitchFamily="2" charset="2"/>
              <a:buChar char="ü"/>
            </a:pPr>
            <a:r>
              <a:rPr lang="en-US" sz="1000" b="1" dirty="0" smtClean="0">
                <a:solidFill>
                  <a:schemeClr val="tx1"/>
                </a:solidFill>
                <a:latin typeface="Century Gothic" panose="020B0502020202020204" pitchFamily="34" charset="0"/>
              </a:rPr>
              <a:t>Review regulatory filings for safety concerns</a:t>
            </a:r>
          </a:p>
          <a:p>
            <a:pPr marL="285750" indent="-285750">
              <a:buFont typeface="Wingdings" panose="05000000000000000000" pitchFamily="2" charset="2"/>
              <a:buChar char="ü"/>
            </a:pPr>
            <a:r>
              <a:rPr lang="en-US" sz="1000" b="1" dirty="0" smtClean="0">
                <a:solidFill>
                  <a:schemeClr val="tx1"/>
                </a:solidFill>
                <a:latin typeface="Century Gothic" panose="020B0502020202020204" pitchFamily="34" charset="0"/>
              </a:rPr>
              <a:t>Ensure compliance of water utilities to state and federal public health requirements (lead testing) </a:t>
            </a:r>
          </a:p>
          <a:p>
            <a:pPr marL="285750" indent="-285750">
              <a:buFont typeface="Wingdings" panose="05000000000000000000" pitchFamily="2" charset="2"/>
              <a:buChar char="ü"/>
            </a:pPr>
            <a:r>
              <a:rPr lang="en-US" sz="1000" b="1" dirty="0" smtClean="0">
                <a:solidFill>
                  <a:schemeClr val="tx1"/>
                </a:solidFill>
                <a:latin typeface="Century Gothic" panose="020B0502020202020204" pitchFamily="34" charset="0"/>
              </a:rPr>
              <a:t>Ensure access to tele-communication services  to support public safety (e.g. 911)</a:t>
            </a:r>
          </a:p>
          <a:p>
            <a:pPr marL="285750" indent="-285750">
              <a:buFont typeface="Wingdings" panose="05000000000000000000" pitchFamily="2" charset="2"/>
              <a:buChar char="ü"/>
            </a:pPr>
            <a:r>
              <a:rPr lang="en-US" sz="1000" b="1" dirty="0" smtClean="0">
                <a:solidFill>
                  <a:schemeClr val="tx1"/>
                </a:solidFill>
                <a:latin typeface="Century Gothic" panose="020B0502020202020204" pitchFamily="34" charset="0"/>
              </a:rPr>
              <a:t>Utility pole safety</a:t>
            </a:r>
          </a:p>
        </p:txBody>
      </p:sp>
      <p:sp>
        <p:nvSpPr>
          <p:cNvPr id="36" name="TextBox 35"/>
          <p:cNvSpPr txBox="1"/>
          <p:nvPr/>
        </p:nvSpPr>
        <p:spPr>
          <a:xfrm>
            <a:off x="5745013" y="3783232"/>
            <a:ext cx="2560786" cy="2246769"/>
          </a:xfrm>
          <a:prstGeom prst="rect">
            <a:avLst/>
          </a:prstGeom>
          <a:noFill/>
        </p:spPr>
        <p:txBody>
          <a:bodyPr wrap="square" rtlCol="0">
            <a:spAutoFit/>
          </a:bodyPr>
          <a:lstStyle/>
          <a:p>
            <a:pPr marL="285750" indent="-285750">
              <a:buFont typeface="Wingdings" panose="05000000000000000000" pitchFamily="2" charset="2"/>
              <a:buChar char="ü"/>
            </a:pPr>
            <a:r>
              <a:rPr lang="en-US" sz="1000" b="1" dirty="0" smtClean="0">
                <a:solidFill>
                  <a:srgbClr val="002060"/>
                </a:solidFill>
                <a:latin typeface="Century Gothic" panose="020B0502020202020204" pitchFamily="34" charset="0"/>
              </a:rPr>
              <a:t>Review license applications by passenger transportation companies </a:t>
            </a:r>
          </a:p>
          <a:p>
            <a:pPr marL="285750" indent="-285750">
              <a:buFont typeface="Wingdings" panose="05000000000000000000" pitchFamily="2" charset="2"/>
              <a:buChar char="ü"/>
            </a:pPr>
            <a:r>
              <a:rPr lang="en-US" sz="1000" b="1" dirty="0" smtClean="0">
                <a:solidFill>
                  <a:srgbClr val="002060"/>
                </a:solidFill>
                <a:latin typeface="Century Gothic" panose="020B0502020202020204" pitchFamily="34" charset="0"/>
              </a:rPr>
              <a:t>Review and audit utility costs</a:t>
            </a:r>
            <a:endParaRPr lang="en-US" sz="1000" b="1" dirty="0">
              <a:solidFill>
                <a:srgbClr val="002060"/>
              </a:solidFill>
              <a:latin typeface="Century Gothic" panose="020B0502020202020204" pitchFamily="34" charset="0"/>
            </a:endParaRPr>
          </a:p>
          <a:p>
            <a:pPr marL="285750" indent="-285750">
              <a:buFont typeface="Wingdings" panose="05000000000000000000" pitchFamily="2" charset="2"/>
              <a:buChar char="ü"/>
            </a:pPr>
            <a:r>
              <a:rPr lang="en-US" sz="1000" b="1" dirty="0" smtClean="0">
                <a:solidFill>
                  <a:srgbClr val="002060"/>
                </a:solidFill>
                <a:latin typeface="Century Gothic" panose="020B0502020202020204" pitchFamily="34" charset="0"/>
              </a:rPr>
              <a:t>Review </a:t>
            </a:r>
            <a:r>
              <a:rPr lang="en-US" sz="1000" b="1" dirty="0">
                <a:solidFill>
                  <a:srgbClr val="002060"/>
                </a:solidFill>
                <a:latin typeface="Century Gothic" panose="020B0502020202020204" pitchFamily="34" charset="0"/>
              </a:rPr>
              <a:t> </a:t>
            </a:r>
            <a:r>
              <a:rPr lang="en-US" sz="1000" b="1" dirty="0" smtClean="0">
                <a:solidFill>
                  <a:srgbClr val="002060"/>
                </a:solidFill>
                <a:latin typeface="Century Gothic" panose="020B0502020202020204" pitchFamily="34" charset="0"/>
              </a:rPr>
              <a:t>rate </a:t>
            </a:r>
            <a:r>
              <a:rPr lang="en-US" sz="1000" b="1" dirty="0">
                <a:solidFill>
                  <a:srgbClr val="002060"/>
                </a:solidFill>
                <a:latin typeface="Century Gothic" panose="020B0502020202020204" pitchFamily="34" charset="0"/>
              </a:rPr>
              <a:t>cases by small telephone </a:t>
            </a:r>
            <a:r>
              <a:rPr lang="en-US" sz="1000" b="1" dirty="0" smtClean="0">
                <a:solidFill>
                  <a:srgbClr val="002060"/>
                </a:solidFill>
                <a:latin typeface="Century Gothic" panose="020B0502020202020204" pitchFamily="34" charset="0"/>
              </a:rPr>
              <a:t>companies, all energy utilities, and water utilities</a:t>
            </a:r>
            <a:endParaRPr lang="en-US" sz="1000" b="1" dirty="0">
              <a:solidFill>
                <a:srgbClr val="002060"/>
              </a:solidFill>
              <a:latin typeface="Century Gothic" panose="020B0502020202020204" pitchFamily="34" charset="0"/>
            </a:endParaRPr>
          </a:p>
          <a:p>
            <a:pPr marL="285750" indent="-285750">
              <a:buFont typeface="Wingdings" panose="05000000000000000000" pitchFamily="2" charset="2"/>
              <a:buChar char="ü"/>
            </a:pPr>
            <a:r>
              <a:rPr lang="en-US" sz="1000" b="1" dirty="0" smtClean="0">
                <a:solidFill>
                  <a:srgbClr val="002060"/>
                </a:solidFill>
                <a:latin typeface="Century Gothic" panose="020B0502020202020204" pitchFamily="34" charset="0"/>
              </a:rPr>
              <a:t>Implement and administer new state laws on transportation network companies (e.g. Lyft)</a:t>
            </a:r>
          </a:p>
          <a:p>
            <a:pPr marL="285750" indent="-285750">
              <a:buFont typeface="Wingdings" panose="05000000000000000000" pitchFamily="2" charset="2"/>
              <a:buChar char="ü"/>
            </a:pPr>
            <a:r>
              <a:rPr lang="en-US" sz="1000" b="1" dirty="0" smtClean="0">
                <a:solidFill>
                  <a:srgbClr val="002060"/>
                </a:solidFill>
                <a:latin typeface="Century Gothic" panose="020B0502020202020204" pitchFamily="34" charset="0"/>
              </a:rPr>
              <a:t>Conduct </a:t>
            </a:r>
            <a:r>
              <a:rPr lang="en-US" sz="1000" b="1" dirty="0">
                <a:solidFill>
                  <a:srgbClr val="002060"/>
                </a:solidFill>
                <a:latin typeface="Century Gothic" panose="020B0502020202020204" pitchFamily="34" charset="0"/>
              </a:rPr>
              <a:t>oversight to ensure compliance </a:t>
            </a:r>
            <a:r>
              <a:rPr lang="en-US" sz="1000" b="1" dirty="0" smtClean="0">
                <a:solidFill>
                  <a:srgbClr val="002060"/>
                </a:solidFill>
                <a:latin typeface="Century Gothic" panose="020B0502020202020204" pitchFamily="34" charset="0"/>
              </a:rPr>
              <a:t>with state law by </a:t>
            </a:r>
            <a:r>
              <a:rPr lang="en-US" sz="1000" b="1" dirty="0">
                <a:solidFill>
                  <a:srgbClr val="002060"/>
                </a:solidFill>
                <a:latin typeface="Century Gothic" panose="020B0502020202020204" pitchFamily="34" charset="0"/>
              </a:rPr>
              <a:t>regulated </a:t>
            </a:r>
            <a:r>
              <a:rPr lang="en-US" sz="1000" b="1" dirty="0" smtClean="0">
                <a:solidFill>
                  <a:srgbClr val="002060"/>
                </a:solidFill>
                <a:latin typeface="Century Gothic" panose="020B0502020202020204" pitchFamily="34" charset="0"/>
              </a:rPr>
              <a:t>utilities</a:t>
            </a:r>
            <a:endParaRPr lang="en-US" sz="1000" b="1" dirty="0">
              <a:solidFill>
                <a:srgbClr val="002060"/>
              </a:solidFill>
              <a:latin typeface="Century Gothic" panose="020B0502020202020204" pitchFamily="34" charset="0"/>
            </a:endParaRPr>
          </a:p>
          <a:p>
            <a:pPr marL="285750" indent="-285750">
              <a:buFont typeface="Wingdings" panose="05000000000000000000" pitchFamily="2" charset="2"/>
              <a:buChar char="ü"/>
            </a:pPr>
            <a:endParaRPr lang="en-US" sz="1000" b="1" dirty="0">
              <a:solidFill>
                <a:srgbClr val="000000"/>
              </a:solidFill>
              <a:latin typeface="Century Gothic" panose="020B0502020202020204" pitchFamily="34" charset="0"/>
            </a:endParaRPr>
          </a:p>
        </p:txBody>
      </p:sp>
      <p:sp>
        <p:nvSpPr>
          <p:cNvPr id="40" name="TextBox 39"/>
          <p:cNvSpPr txBox="1"/>
          <p:nvPr/>
        </p:nvSpPr>
        <p:spPr>
          <a:xfrm>
            <a:off x="674020" y="1246019"/>
            <a:ext cx="2556393" cy="1785104"/>
          </a:xfrm>
          <a:prstGeom prst="rect">
            <a:avLst/>
          </a:prstGeom>
          <a:noFill/>
        </p:spPr>
        <p:txBody>
          <a:bodyPr wrap="square" rtlCol="0">
            <a:spAutoFit/>
          </a:bodyPr>
          <a:lstStyle/>
          <a:p>
            <a:pPr marL="285750" indent="-285750">
              <a:buFont typeface="Wingdings" panose="05000000000000000000" pitchFamily="2" charset="2"/>
              <a:buChar char="ü"/>
            </a:pPr>
            <a:r>
              <a:rPr lang="en-US" sz="1000" b="1" dirty="0" smtClean="0">
                <a:latin typeface="Century Gothic" panose="020B0502020202020204" pitchFamily="34" charset="0"/>
              </a:rPr>
              <a:t>Implement statutory programs to support  universal telecommunication services</a:t>
            </a:r>
          </a:p>
          <a:p>
            <a:pPr marL="285750" indent="-285750">
              <a:buFont typeface="Wingdings" panose="05000000000000000000" pitchFamily="2" charset="2"/>
              <a:buChar char="ü"/>
            </a:pPr>
            <a:r>
              <a:rPr lang="en-US" sz="1000" b="1" dirty="0" smtClean="0">
                <a:latin typeface="Century Gothic" panose="020B0502020202020204" pitchFamily="34" charset="0"/>
              </a:rPr>
              <a:t>Support broadband deployment programs to bridge the digital divide </a:t>
            </a:r>
          </a:p>
          <a:p>
            <a:pPr marL="285750" indent="-285750">
              <a:buFont typeface="Wingdings" panose="05000000000000000000" pitchFamily="2" charset="2"/>
              <a:buChar char="ü"/>
            </a:pPr>
            <a:r>
              <a:rPr lang="en-US" sz="1000" b="1" dirty="0" smtClean="0">
                <a:latin typeface="Century Gothic" panose="020B0502020202020204" pitchFamily="34" charset="0"/>
              </a:rPr>
              <a:t>Implement income-qualified energy program (e.g. CARE, ESA)</a:t>
            </a:r>
          </a:p>
          <a:p>
            <a:pPr marL="285750" indent="-285750">
              <a:buFont typeface="Wingdings" panose="05000000000000000000" pitchFamily="2" charset="2"/>
              <a:buChar char="ü"/>
            </a:pPr>
            <a:r>
              <a:rPr lang="en-US" sz="1000" b="1" dirty="0" smtClean="0">
                <a:latin typeface="Century Gothic" panose="020B0502020202020204" pitchFamily="34" charset="0"/>
              </a:rPr>
              <a:t>Provide consumer dispute resolution to minimize service cut-offs</a:t>
            </a:r>
          </a:p>
        </p:txBody>
      </p:sp>
      <p:sp>
        <p:nvSpPr>
          <p:cNvPr id="42" name="TextBox 41"/>
          <p:cNvSpPr txBox="1"/>
          <p:nvPr/>
        </p:nvSpPr>
        <p:spPr>
          <a:xfrm>
            <a:off x="674574" y="3833532"/>
            <a:ext cx="2560786" cy="2246769"/>
          </a:xfrm>
          <a:prstGeom prst="rect">
            <a:avLst/>
          </a:prstGeom>
          <a:noFill/>
        </p:spPr>
        <p:txBody>
          <a:bodyPr wrap="square" rtlCol="0">
            <a:spAutoFit/>
          </a:bodyPr>
          <a:lstStyle/>
          <a:p>
            <a:pPr marL="285750" indent="-285750">
              <a:buFont typeface="Wingdings" panose="05000000000000000000" pitchFamily="2" charset="2"/>
              <a:buChar char="ü"/>
            </a:pPr>
            <a:r>
              <a:rPr lang="en-US" sz="1000" b="1" dirty="0" smtClean="0">
                <a:latin typeface="Century Gothic" panose="020B0502020202020204" pitchFamily="34" charset="0"/>
              </a:rPr>
              <a:t>Implement water conservation regulation across privately-owned water companies </a:t>
            </a:r>
          </a:p>
          <a:p>
            <a:pPr marL="285750" indent="-285750">
              <a:buFont typeface="Wingdings" panose="05000000000000000000" pitchFamily="2" charset="2"/>
              <a:buChar char="ü"/>
            </a:pPr>
            <a:r>
              <a:rPr lang="en-US" sz="1000" b="1" dirty="0" smtClean="0">
                <a:latin typeface="Century Gothic" panose="020B0502020202020204" pitchFamily="34" charset="0"/>
              </a:rPr>
              <a:t>Implement state laws to mitigate greenhouse gas emissions and increase use of cleaner energy resources</a:t>
            </a:r>
            <a:endParaRPr lang="en-US" sz="1000" b="1" dirty="0">
              <a:latin typeface="Century Gothic" panose="020B0502020202020204" pitchFamily="34" charset="0"/>
            </a:endParaRPr>
          </a:p>
          <a:p>
            <a:pPr marL="285750" indent="-285750">
              <a:buFont typeface="Wingdings" panose="05000000000000000000" pitchFamily="2" charset="2"/>
              <a:buChar char="ü"/>
            </a:pPr>
            <a:r>
              <a:rPr lang="en-US" sz="1000" b="1" dirty="0" smtClean="0">
                <a:latin typeface="Century Gothic" panose="020B0502020202020204" pitchFamily="34" charset="0"/>
              </a:rPr>
              <a:t>Support efforts by sister agencies such as Air Resources Board and California Energy Commission</a:t>
            </a:r>
          </a:p>
          <a:p>
            <a:pPr marL="285750" indent="-285750">
              <a:buFont typeface="Wingdings" panose="05000000000000000000" pitchFamily="2" charset="2"/>
              <a:buChar char="ü"/>
            </a:pPr>
            <a:r>
              <a:rPr lang="en-US" sz="1000" b="1" dirty="0" smtClean="0">
                <a:latin typeface="Century Gothic" panose="020B0502020202020204" pitchFamily="34" charset="0"/>
              </a:rPr>
              <a:t>Promote electrification of mobile transportation</a:t>
            </a:r>
          </a:p>
          <a:p>
            <a:pPr marL="285750" indent="-285750">
              <a:buFont typeface="Wingdings" panose="05000000000000000000" pitchFamily="2" charset="2"/>
              <a:buChar char="ü"/>
            </a:pPr>
            <a:r>
              <a:rPr lang="en-US" sz="1000" b="1" dirty="0" smtClean="0">
                <a:latin typeface="Century Gothic" panose="020B0502020202020204" pitchFamily="34" charset="0"/>
              </a:rPr>
              <a:t>Achieve renewable energy targets</a:t>
            </a:r>
            <a:endParaRPr lang="en-US" sz="1000" b="1" dirty="0">
              <a:latin typeface="Century Gothic" panose="020B0502020202020204" pitchFamily="34" charset="0"/>
            </a:endParaRPr>
          </a:p>
        </p:txBody>
      </p:sp>
      <p:sp>
        <p:nvSpPr>
          <p:cNvPr id="3" name="Down Arrow 2"/>
          <p:cNvSpPr/>
          <p:nvPr/>
        </p:nvSpPr>
        <p:spPr>
          <a:xfrm rot="7875476">
            <a:off x="3317719" y="2369012"/>
            <a:ext cx="304800" cy="228600"/>
          </a:xfrm>
          <a:prstGeom prst="down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9" name="Down Arrow 28"/>
          <p:cNvSpPr/>
          <p:nvPr/>
        </p:nvSpPr>
        <p:spPr>
          <a:xfrm rot="2531966">
            <a:off x="3397898" y="4222395"/>
            <a:ext cx="304800" cy="294574"/>
          </a:xfrm>
          <a:prstGeom prst="down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Down Arrow 29"/>
          <p:cNvSpPr/>
          <p:nvPr/>
        </p:nvSpPr>
        <p:spPr>
          <a:xfrm rot="18714326">
            <a:off x="5304797" y="4209541"/>
            <a:ext cx="304800" cy="262299"/>
          </a:xfrm>
          <a:prstGeom prst="down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1" name="Down Arrow 30"/>
          <p:cNvSpPr/>
          <p:nvPr/>
        </p:nvSpPr>
        <p:spPr>
          <a:xfrm rot="13843189">
            <a:off x="5334353" y="2305984"/>
            <a:ext cx="304800" cy="305311"/>
          </a:xfrm>
          <a:prstGeom prst="down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TextBox 4"/>
          <p:cNvSpPr txBox="1"/>
          <p:nvPr/>
        </p:nvSpPr>
        <p:spPr>
          <a:xfrm>
            <a:off x="4609167" y="1150370"/>
            <a:ext cx="1135846" cy="369332"/>
          </a:xfrm>
          <a:prstGeom prst="rect">
            <a:avLst/>
          </a:prstGeom>
          <a:noFill/>
        </p:spPr>
        <p:txBody>
          <a:bodyPr wrap="square" rtlCol="0">
            <a:spAutoFit/>
          </a:bodyPr>
          <a:lstStyle/>
          <a:p>
            <a:endParaRPr lang="en-US" dirty="0">
              <a:solidFill>
                <a:srgbClr val="000000"/>
              </a:solidFill>
            </a:endParaRPr>
          </a:p>
        </p:txBody>
      </p:sp>
      <p:sp>
        <p:nvSpPr>
          <p:cNvPr id="6" name="TextBox 5"/>
          <p:cNvSpPr txBox="1"/>
          <p:nvPr/>
        </p:nvSpPr>
        <p:spPr>
          <a:xfrm>
            <a:off x="5272103" y="6253772"/>
            <a:ext cx="3186098" cy="261610"/>
          </a:xfrm>
          <a:prstGeom prst="rect">
            <a:avLst/>
          </a:prstGeom>
          <a:noFill/>
        </p:spPr>
        <p:txBody>
          <a:bodyPr wrap="square" rtlCol="0">
            <a:spAutoFit/>
          </a:bodyPr>
          <a:lstStyle/>
          <a:p>
            <a:r>
              <a:rPr lang="en-US" sz="1100" dirty="0" smtClean="0"/>
              <a:t>* Examples are illustrative, not comprehensive</a:t>
            </a:r>
            <a:endParaRPr lang="en-US" sz="1100" dirty="0"/>
          </a:p>
        </p:txBody>
      </p:sp>
    </p:spTree>
    <p:extLst>
      <p:ext uri="{BB962C8B-B14F-4D97-AF65-F5344CB8AC3E}">
        <p14:creationId xmlns:p14="http://schemas.microsoft.com/office/powerpoint/2010/main" val="1676910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3000" dirty="0" smtClean="0">
                <a:solidFill>
                  <a:srgbClr val="002060"/>
                </a:solidFill>
                <a:latin typeface="Century Gothic" panose="020B0502020202020204" pitchFamily="34" charset="0"/>
              </a:rPr>
              <a:t>Budget</a:t>
            </a:r>
            <a:endParaRPr lang="en-US" sz="3000" dirty="0">
              <a:solidFill>
                <a:srgbClr val="002060"/>
              </a:solidFill>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4</a:t>
            </a:fld>
            <a:endParaRPr lang="en-US" altLang="en-US" dirty="0"/>
          </a:p>
        </p:txBody>
      </p:sp>
      <p:sp>
        <p:nvSpPr>
          <p:cNvPr id="6" name="Rectangle 5"/>
          <p:cNvSpPr/>
          <p:nvPr/>
        </p:nvSpPr>
        <p:spPr>
          <a:xfrm>
            <a:off x="685800" y="956612"/>
            <a:ext cx="7848600" cy="1077218"/>
          </a:xfrm>
          <a:prstGeom prst="rect">
            <a:avLst/>
          </a:prstGeom>
        </p:spPr>
        <p:txBody>
          <a:bodyPr wrap="square">
            <a:spAutoFit/>
          </a:bodyPr>
          <a:lstStyle/>
          <a:p>
            <a:r>
              <a:rPr lang="en-US" sz="1600" b="1" dirty="0" smtClean="0">
                <a:latin typeface="Century Gothic" panose="020B0502020202020204" pitchFamily="34" charset="0"/>
              </a:rPr>
              <a:t>The CPUC’s budget for operations is $340.3 million for 2017-2018.  This supports staff salaries, benefits, and operational expenses including contracts, travel, and facilities.  In addition, the CPUC budget includes $1.3 billion in local assistance: $755 million for communications and $562 million for energy.</a:t>
            </a:r>
            <a:endParaRPr lang="en-US" sz="1600" b="1" dirty="0">
              <a:latin typeface="Century Gothic" panose="020B0502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654581207"/>
              </p:ext>
            </p:extLst>
          </p:nvPr>
        </p:nvGraphicFramePr>
        <p:xfrm>
          <a:off x="762000" y="2133599"/>
          <a:ext cx="7391400" cy="1980042"/>
        </p:xfrm>
        <a:graphic>
          <a:graphicData uri="http://schemas.openxmlformats.org/drawingml/2006/table">
            <a:tbl>
              <a:tblPr/>
              <a:tblGrid>
                <a:gridCol w="3733800"/>
                <a:gridCol w="2260404"/>
                <a:gridCol w="1397196"/>
              </a:tblGrid>
              <a:tr h="403777">
                <a:tc gridSpan="2">
                  <a:txBody>
                    <a:bodyPr/>
                    <a:lstStyle/>
                    <a:p>
                      <a:pPr algn="ctr" rtl="0" fontAlgn="ctr"/>
                      <a:r>
                        <a:rPr lang="en-US" sz="1200" b="1" i="0" u="none" strike="noStrike" dirty="0">
                          <a:solidFill>
                            <a:srgbClr val="FFFFFF"/>
                          </a:solidFill>
                          <a:effectLst/>
                          <a:latin typeface="Century Gothic"/>
                        </a:rPr>
                        <a:t>Appropriation</a:t>
                      </a:r>
                    </a:p>
                  </a:txBody>
                  <a:tcPr marL="9525" marR="9525" marT="9525"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0C0"/>
                    </a:solidFill>
                  </a:tcPr>
                </a:tc>
                <a:tc hMerge="1">
                  <a:txBody>
                    <a:bodyPr/>
                    <a:lstStyle/>
                    <a:p>
                      <a:endParaRPr lang="en-US"/>
                    </a:p>
                  </a:txBody>
                  <a:tcPr/>
                </a:tc>
                <a:tc>
                  <a:txBody>
                    <a:bodyPr/>
                    <a:lstStyle/>
                    <a:p>
                      <a:pPr algn="ctr" rtl="0" fontAlgn="ctr"/>
                      <a:r>
                        <a:rPr lang="en-US" sz="1200" b="1" i="0" u="none" strike="noStrike" dirty="0" smtClean="0">
                          <a:solidFill>
                            <a:srgbClr val="FFFFFF"/>
                          </a:solidFill>
                          <a:effectLst/>
                          <a:latin typeface="Century Gothic"/>
                        </a:rPr>
                        <a:t>Authorized Positions</a:t>
                      </a:r>
                      <a:endParaRPr lang="en-US" sz="1200" b="1" i="0" u="none" strike="noStrike" dirty="0">
                        <a:solidFill>
                          <a:srgbClr val="FFFFFF"/>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0070C0"/>
                    </a:solidFill>
                  </a:tcPr>
                </a:tc>
              </a:tr>
              <a:tr h="300245">
                <a:tc>
                  <a:txBody>
                    <a:bodyPr/>
                    <a:lstStyle/>
                    <a:p>
                      <a:pPr algn="l" rtl="0" fontAlgn="ctr"/>
                      <a:r>
                        <a:rPr lang="en-US" sz="1200" b="1" i="0" u="none" strike="noStrike" dirty="0">
                          <a:solidFill>
                            <a:srgbClr val="002060"/>
                          </a:solidFill>
                          <a:effectLst/>
                          <a:latin typeface="Century Gothic"/>
                        </a:rPr>
                        <a:t>State Operations (Total)</a:t>
                      </a: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ctr" rtl="0" fontAlgn="ctr"/>
                      <a:r>
                        <a:rPr lang="en-US" sz="1200" b="1" i="0" u="none" strike="noStrike" dirty="0" smtClean="0">
                          <a:solidFill>
                            <a:srgbClr val="002060"/>
                          </a:solidFill>
                          <a:effectLst/>
                          <a:latin typeface="Century Gothic"/>
                        </a:rPr>
                        <a:t>$340,284,000</a:t>
                      </a:r>
                      <a:endParaRPr lang="en-US" sz="1200" b="1"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ctr" rtl="0" fontAlgn="ctr"/>
                      <a:r>
                        <a:rPr lang="en-US" sz="1200" b="1" i="0" u="none" strike="noStrike" dirty="0" smtClean="0">
                          <a:solidFill>
                            <a:srgbClr val="002060"/>
                          </a:solidFill>
                          <a:effectLst/>
                          <a:latin typeface="Century Gothic"/>
                        </a:rPr>
                        <a:t>1249.2</a:t>
                      </a:r>
                      <a:endParaRPr lang="en-US" sz="1200" b="1"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r>
              <a:tr h="300245">
                <a:tc>
                  <a:txBody>
                    <a:bodyPr/>
                    <a:lstStyle/>
                    <a:p>
                      <a:pPr lvl="1" algn="l" rtl="0" fontAlgn="ctr"/>
                      <a:r>
                        <a:rPr lang="en-US" sz="1200" b="1" i="0" u="none" strike="noStrike" dirty="0">
                          <a:solidFill>
                            <a:srgbClr val="002060"/>
                          </a:solidFill>
                          <a:effectLst/>
                          <a:latin typeface="Century Gothic"/>
                        </a:rPr>
                        <a:t>Regulation of Utilities</a:t>
                      </a: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c>
                  <a:txBody>
                    <a:bodyPr/>
                    <a:lstStyle/>
                    <a:p>
                      <a:pPr algn="ctr" rtl="0" fontAlgn="ctr"/>
                      <a:r>
                        <a:rPr lang="en-US" sz="1200" b="1" i="0" u="none" strike="noStrike" dirty="0" smtClean="0">
                          <a:solidFill>
                            <a:srgbClr val="002060"/>
                          </a:solidFill>
                          <a:effectLst/>
                          <a:latin typeface="Century Gothic"/>
                        </a:rPr>
                        <a:t>$193,181,000</a:t>
                      </a:r>
                      <a:endParaRPr lang="en-US" sz="1200" b="1"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c>
                  <a:txBody>
                    <a:bodyPr/>
                    <a:lstStyle/>
                    <a:p>
                      <a:pPr algn="ctr" rtl="0" fontAlgn="ct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r>
              <a:tr h="300245">
                <a:tc>
                  <a:txBody>
                    <a:bodyPr/>
                    <a:lstStyle/>
                    <a:p>
                      <a:pPr lvl="1" algn="l" rtl="0" fontAlgn="ctr"/>
                      <a:r>
                        <a:rPr lang="en-US" sz="1200" b="1" i="0" u="none" strike="noStrike" dirty="0">
                          <a:solidFill>
                            <a:srgbClr val="002060"/>
                          </a:solidFill>
                          <a:effectLst/>
                          <a:latin typeface="Century Gothic"/>
                        </a:rPr>
                        <a:t>Regulation of Transportation</a:t>
                      </a: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ctr" rtl="0" fontAlgn="ctr"/>
                      <a:r>
                        <a:rPr lang="en-US" sz="1200" b="1" i="0" u="none" strike="noStrike" dirty="0" smtClean="0">
                          <a:solidFill>
                            <a:srgbClr val="002060"/>
                          </a:solidFill>
                          <a:effectLst/>
                          <a:latin typeface="Century Gothic"/>
                        </a:rPr>
                        <a:t>$36,866,000</a:t>
                      </a:r>
                      <a:endParaRPr lang="en-US" sz="1200" b="1"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ctr" rtl="0" fontAlgn="ct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r>
              <a:tr h="300245">
                <a:tc>
                  <a:txBody>
                    <a:bodyPr/>
                    <a:lstStyle/>
                    <a:p>
                      <a:pPr lvl="1" algn="l" rtl="0" fontAlgn="ctr"/>
                      <a:r>
                        <a:rPr lang="en-US" sz="1200" b="1" i="0" u="none" strike="noStrike" dirty="0">
                          <a:solidFill>
                            <a:srgbClr val="002060"/>
                          </a:solidFill>
                          <a:effectLst/>
                          <a:latin typeface="Century Gothic"/>
                        </a:rPr>
                        <a:t>Universal Service Telecommunication </a:t>
                      </a:r>
                      <a:r>
                        <a:rPr lang="en-US" sz="1200" b="1" i="0" u="none" strike="noStrike" dirty="0" smtClean="0">
                          <a:solidFill>
                            <a:srgbClr val="002060"/>
                          </a:solidFill>
                          <a:effectLst/>
                          <a:latin typeface="Century Gothic"/>
                        </a:rPr>
                        <a:t>Programs*</a:t>
                      </a:r>
                      <a:endParaRPr lang="en-US" sz="1200" b="1" i="0" u="none" strike="noStrike" dirty="0">
                        <a:solidFill>
                          <a:srgbClr val="002060"/>
                        </a:solidFill>
                        <a:effectLst/>
                        <a:latin typeface="Century Gothic"/>
                      </a:endParaRP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c>
                  <a:txBody>
                    <a:bodyPr/>
                    <a:lstStyle/>
                    <a:p>
                      <a:pPr algn="ctr" rtl="0" fontAlgn="ctr"/>
                      <a:r>
                        <a:rPr lang="en-US" sz="1200" b="1" i="0" u="none" strike="noStrike" dirty="0" smtClean="0">
                          <a:solidFill>
                            <a:srgbClr val="002060"/>
                          </a:solidFill>
                          <a:effectLst/>
                          <a:latin typeface="Century Gothic"/>
                        </a:rPr>
                        <a:t>$110,237,000</a:t>
                      </a:r>
                      <a:endParaRPr lang="en-US" sz="1200" b="1"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c>
                  <a:txBody>
                    <a:bodyPr/>
                    <a:lstStyle/>
                    <a:p>
                      <a:pPr algn="ctr" rtl="0" fontAlgn="ct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E6F1"/>
                    </a:solidFill>
                  </a:tcPr>
                </a:tc>
              </a:tr>
              <a:tr h="300245">
                <a:tc>
                  <a:txBody>
                    <a:bodyPr/>
                    <a:lstStyle/>
                    <a:p>
                      <a:pPr lvl="1" algn="l" rtl="0" fontAlgn="ctr"/>
                      <a:r>
                        <a:rPr lang="en-US" sz="1200" b="1" i="0" u="none" strike="noStrike" dirty="0">
                          <a:solidFill>
                            <a:srgbClr val="002060"/>
                          </a:solidFill>
                          <a:effectLst/>
                          <a:latin typeface="Century Gothic"/>
                        </a:rPr>
                        <a:t>Administration**</a:t>
                      </a:r>
                    </a:p>
                  </a:txBody>
                  <a:tcPr marL="9525" marR="9525" marT="95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ctr"/>
                      <a:r>
                        <a:rPr lang="en-US" sz="1200" b="0" i="0" u="none" strike="noStrike" dirty="0">
                          <a:solidFill>
                            <a:srgbClr val="002060"/>
                          </a:solidFill>
                          <a:effectLst/>
                          <a:latin typeface="Century Gothic"/>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ctr"/>
                      <a:endParaRPr lang="en-US" sz="1200" b="0" i="0" u="none" strike="noStrike" dirty="0">
                        <a:solidFill>
                          <a:srgbClr val="002060"/>
                        </a:solidFill>
                        <a:effectLst/>
                        <a:latin typeface="Century Gothic"/>
                      </a:endParaRPr>
                    </a:p>
                  </a:txBody>
                  <a:tcPr marL="9525" marR="9525" marT="95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7" name="Rectangle 6"/>
          <p:cNvSpPr/>
          <p:nvPr/>
        </p:nvSpPr>
        <p:spPr>
          <a:xfrm>
            <a:off x="685800" y="4394603"/>
            <a:ext cx="7848600" cy="1815882"/>
          </a:xfrm>
          <a:prstGeom prst="rect">
            <a:avLst/>
          </a:prstGeom>
        </p:spPr>
        <p:txBody>
          <a:bodyPr wrap="square">
            <a:spAutoFit/>
          </a:bodyPr>
          <a:lstStyle/>
          <a:p>
            <a:r>
              <a:rPr lang="en-US" sz="1600" dirty="0" smtClean="0"/>
              <a:t>* This </a:t>
            </a:r>
            <a:r>
              <a:rPr lang="en-US" sz="1600" dirty="0"/>
              <a:t>figure includes contracted program administration and equipment expenditures for the Universal Lifeline Telephone Service Program and the Deaf and Disabled Telecommunications Programs, which for </a:t>
            </a:r>
            <a:r>
              <a:rPr lang="en-US" sz="1600" dirty="0" smtClean="0"/>
              <a:t>2017-18 </a:t>
            </a:r>
            <a:r>
              <a:rPr lang="en-US" sz="1600" dirty="0"/>
              <a:t>are projected to cost $</a:t>
            </a:r>
            <a:r>
              <a:rPr lang="en-US" sz="1600" dirty="0" smtClean="0"/>
              <a:t>98.34 </a:t>
            </a:r>
            <a:r>
              <a:rPr lang="en-US" sz="1600" dirty="0"/>
              <a:t>million (adopted in CPUC Resolution </a:t>
            </a:r>
            <a:r>
              <a:rPr lang="en-US" sz="1600" dirty="0" smtClean="0"/>
              <a:t>T-17572).</a:t>
            </a:r>
          </a:p>
          <a:p>
            <a:r>
              <a:rPr lang="en-US" sz="1600" dirty="0" smtClean="0"/>
              <a:t>** The costs for Administration are included in the expenditure amounts listed for each program</a:t>
            </a:r>
            <a:endParaRPr lang="en-US" sz="1600" dirty="0"/>
          </a:p>
          <a:p>
            <a:r>
              <a:rPr lang="en-US" sz="1600" dirty="0" smtClean="0"/>
              <a:t>Source: page 52-53 of 2017 Annual Report</a:t>
            </a:r>
            <a:r>
              <a:rPr lang="en-US" sz="1600" dirty="0"/>
              <a:t>;</a:t>
            </a:r>
            <a:r>
              <a:rPr lang="en-US" sz="1600" dirty="0" smtClean="0"/>
              <a:t> Resolution T-17572</a:t>
            </a:r>
            <a:endParaRPr lang="en-US" sz="1600" dirty="0">
              <a:solidFill>
                <a:srgbClr val="FF0000"/>
              </a:solidFill>
            </a:endParaRPr>
          </a:p>
        </p:txBody>
      </p:sp>
    </p:spTree>
    <p:extLst>
      <p:ext uri="{BB962C8B-B14F-4D97-AF65-F5344CB8AC3E}">
        <p14:creationId xmlns:p14="http://schemas.microsoft.com/office/powerpoint/2010/main" val="394776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Annual Report</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143000"/>
            <a:ext cx="7696200" cy="5334000"/>
          </a:xfrm>
        </p:spPr>
        <p:txBody>
          <a:bodyPr/>
          <a:lstStyle/>
          <a:p>
            <a:pPr marL="0" indent="0">
              <a:spcAft>
                <a:spcPts val="600"/>
              </a:spcAft>
              <a:buNone/>
            </a:pPr>
            <a:r>
              <a:rPr lang="en-US" sz="2000" b="1" dirty="0">
                <a:latin typeface="Century Gothic" panose="020B0502020202020204" pitchFamily="34" charset="0"/>
              </a:rPr>
              <a:t>Year in Review: </a:t>
            </a:r>
            <a:r>
              <a:rPr lang="en-US" sz="2000" b="1" dirty="0" smtClean="0">
                <a:latin typeface="Century Gothic" panose="020B0502020202020204" pitchFamily="34" charset="0"/>
              </a:rPr>
              <a:t>Promoting Safety (pages 22-26)</a:t>
            </a:r>
          </a:p>
          <a:p>
            <a:pPr marL="0" indent="0">
              <a:spcAft>
                <a:spcPts val="600"/>
              </a:spcAft>
              <a:buNone/>
            </a:pPr>
            <a:r>
              <a:rPr lang="en-US" sz="1600" b="1" dirty="0" smtClean="0">
                <a:latin typeface="Century Gothic" panose="020B0502020202020204" pitchFamily="34" charset="0"/>
              </a:rPr>
              <a:t>Fire Siege Actions</a:t>
            </a:r>
          </a:p>
          <a:p>
            <a:pPr lvl="1">
              <a:spcAft>
                <a:spcPts val="600"/>
              </a:spcAft>
              <a:buFont typeface="Arial" panose="020B0604020202020204" pitchFamily="34" charset="0"/>
              <a:buChar char="•"/>
            </a:pPr>
            <a:r>
              <a:rPr lang="en-US" sz="1400" b="1" dirty="0" smtClean="0">
                <a:latin typeface="Century Gothic" panose="020B0502020202020204" pitchFamily="34" charset="0"/>
              </a:rPr>
              <a:t>Working with CalFIRE MOU</a:t>
            </a:r>
            <a:endParaRPr lang="en-US" sz="1400" b="1" dirty="0">
              <a:latin typeface="Century Gothic" panose="020B0502020202020204" pitchFamily="34" charset="0"/>
            </a:endParaRPr>
          </a:p>
          <a:p>
            <a:pPr lvl="1">
              <a:spcAft>
                <a:spcPts val="600"/>
              </a:spcAft>
              <a:buFont typeface="Arial" panose="020B0604020202020204" pitchFamily="34" charset="0"/>
              <a:buChar char="•"/>
            </a:pPr>
            <a:r>
              <a:rPr lang="en-US" sz="1400" b="1" dirty="0" smtClean="0">
                <a:latin typeface="Century Gothic" panose="020B0502020202020204" pitchFamily="34" charset="0"/>
              </a:rPr>
              <a:t>Requiring utilities to develop programs to support fire victims in restoring service and assistance in billing matters</a:t>
            </a:r>
          </a:p>
          <a:p>
            <a:pPr lvl="1">
              <a:spcAft>
                <a:spcPts val="600"/>
              </a:spcAft>
              <a:buFont typeface="Arial" panose="020B0604020202020204" pitchFamily="34" charset="0"/>
              <a:buChar char="•"/>
            </a:pPr>
            <a:r>
              <a:rPr lang="en-US" sz="1400" b="1" dirty="0" smtClean="0">
                <a:latin typeface="Century Gothic" panose="020B0502020202020204" pitchFamily="34" charset="0"/>
              </a:rPr>
              <a:t>Fire Safety Maps </a:t>
            </a:r>
            <a:r>
              <a:rPr lang="en-US" sz="1400" b="1" dirty="0">
                <a:latin typeface="Century Gothic" panose="020B0502020202020204" pitchFamily="34" charset="0"/>
              </a:rPr>
              <a:t>Independent Review Team-approved Fire Threat Map was made available for comment in November 2017.  </a:t>
            </a:r>
            <a:r>
              <a:rPr lang="en-US" sz="1400" b="1" dirty="0" smtClean="0">
                <a:latin typeface="Century Gothic" panose="020B0502020202020204" pitchFamily="34" charset="0"/>
              </a:rPr>
              <a:t>Anticipate a </a:t>
            </a:r>
            <a:r>
              <a:rPr lang="en-US" sz="1400" b="1" dirty="0">
                <a:latin typeface="Century Gothic" panose="020B0502020202020204" pitchFamily="34" charset="0"/>
              </a:rPr>
              <a:t>final Fire Threat Map </a:t>
            </a:r>
            <a:r>
              <a:rPr lang="en-US" sz="1400" b="1" dirty="0" smtClean="0">
                <a:latin typeface="Century Gothic" panose="020B0502020202020204" pitchFamily="34" charset="0"/>
              </a:rPr>
              <a:t>in </a:t>
            </a:r>
            <a:r>
              <a:rPr lang="en-US" sz="1400" b="1" dirty="0">
                <a:latin typeface="Century Gothic" panose="020B0502020202020204" pitchFamily="34" charset="0"/>
              </a:rPr>
              <a:t>first quarter 2018</a:t>
            </a:r>
            <a:r>
              <a:rPr lang="en-US" sz="1400" b="1" dirty="0" smtClean="0">
                <a:latin typeface="Century Gothic" panose="020B0502020202020204" pitchFamily="34" charset="0"/>
              </a:rPr>
              <a:t>.</a:t>
            </a:r>
          </a:p>
          <a:p>
            <a:pPr marL="0" indent="0">
              <a:spcAft>
                <a:spcPts val="600"/>
              </a:spcAft>
              <a:buNone/>
            </a:pPr>
            <a:r>
              <a:rPr lang="en-US" sz="1600" b="1" dirty="0" smtClean="0">
                <a:latin typeface="Century Gothic" panose="020B0502020202020204" pitchFamily="34" charset="0"/>
              </a:rPr>
              <a:t>Safety Investigations</a:t>
            </a:r>
            <a:endParaRPr lang="en-US" sz="1600" b="1" dirty="0">
              <a:latin typeface="Century Gothic" panose="020B0502020202020204" pitchFamily="34" charset="0"/>
            </a:endParaRPr>
          </a:p>
          <a:p>
            <a:pPr lvl="1">
              <a:spcAft>
                <a:spcPts val="600"/>
              </a:spcAft>
              <a:buFont typeface="Arial" panose="020B0604020202020204" pitchFamily="34" charset="0"/>
              <a:buChar char="•"/>
            </a:pPr>
            <a:r>
              <a:rPr lang="en-US" sz="1400" b="1" dirty="0">
                <a:latin typeface="Century Gothic" panose="020B0502020202020204" pitchFamily="34" charset="0"/>
              </a:rPr>
              <a:t>Electrical Incidents Investigated: 131</a:t>
            </a:r>
          </a:p>
          <a:p>
            <a:pPr lvl="1">
              <a:spcAft>
                <a:spcPts val="600"/>
              </a:spcAft>
              <a:buFont typeface="Arial" panose="020B0604020202020204" pitchFamily="34" charset="0"/>
              <a:buChar char="•"/>
            </a:pPr>
            <a:r>
              <a:rPr lang="en-US" sz="1400" b="1" dirty="0">
                <a:latin typeface="Century Gothic" panose="020B0502020202020204" pitchFamily="34" charset="0"/>
              </a:rPr>
              <a:t>Gas Incidents Investigated: 270</a:t>
            </a:r>
          </a:p>
          <a:p>
            <a:pPr lvl="1">
              <a:spcAft>
                <a:spcPts val="600"/>
              </a:spcAft>
              <a:buFont typeface="Arial" panose="020B0604020202020204" pitchFamily="34" charset="0"/>
              <a:buChar char="•"/>
            </a:pPr>
            <a:r>
              <a:rPr lang="en-US" sz="1400" b="1" dirty="0">
                <a:latin typeface="Century Gothic" panose="020B0502020202020204" pitchFamily="34" charset="0"/>
              </a:rPr>
              <a:t>Railroad and Rail Transit Incidents Investigated: 323</a:t>
            </a:r>
          </a:p>
          <a:p>
            <a:pPr lvl="1">
              <a:spcAft>
                <a:spcPts val="600"/>
              </a:spcAft>
              <a:buFont typeface="Arial" panose="020B0604020202020204" pitchFamily="34" charset="0"/>
              <a:buChar char="•"/>
            </a:pPr>
            <a:r>
              <a:rPr lang="en-US" sz="1400" b="1" dirty="0">
                <a:latin typeface="Century Gothic" panose="020B0502020202020204" pitchFamily="34" charset="0"/>
              </a:rPr>
              <a:t>Non-Rail Transportation Investigations Completed: </a:t>
            </a:r>
            <a:r>
              <a:rPr lang="en-US" sz="1400" b="1" dirty="0" smtClean="0">
                <a:latin typeface="Century Gothic" panose="020B0502020202020204" pitchFamily="34" charset="0"/>
              </a:rPr>
              <a:t>342</a:t>
            </a:r>
            <a:endParaRPr lang="en-US" sz="1400" b="1" dirty="0">
              <a:latin typeface="Century Gothic" panose="020B0502020202020204" pitchFamily="34" charset="0"/>
            </a:endParaRPr>
          </a:p>
          <a:p>
            <a:pPr marL="0" indent="0">
              <a:spcAft>
                <a:spcPts val="600"/>
              </a:spcAft>
              <a:buNone/>
            </a:pPr>
            <a:r>
              <a:rPr lang="en-US" sz="1600" b="1" dirty="0" smtClean="0">
                <a:latin typeface="Century Gothic" panose="020B0502020202020204" pitchFamily="34" charset="0"/>
              </a:rPr>
              <a:t>Inspections</a:t>
            </a:r>
            <a:endParaRPr lang="en-US" sz="1600" b="1" dirty="0">
              <a:latin typeface="Century Gothic" panose="020B0502020202020204" pitchFamily="34" charset="0"/>
            </a:endParaRPr>
          </a:p>
          <a:p>
            <a:pPr lvl="1">
              <a:spcAft>
                <a:spcPts val="600"/>
              </a:spcAft>
              <a:buFont typeface="Arial" panose="020B0604020202020204" pitchFamily="34" charset="0"/>
              <a:buChar char="•"/>
            </a:pPr>
            <a:r>
              <a:rPr lang="en-US" sz="1400" b="1" dirty="0">
                <a:latin typeface="Century Gothic" panose="020B0502020202020204" pitchFamily="34" charset="0"/>
              </a:rPr>
              <a:t>Natural Gas Pipeline Safety Inspections: </a:t>
            </a:r>
            <a:r>
              <a:rPr lang="en-US" sz="1400" b="1" dirty="0" smtClean="0">
                <a:latin typeface="Century Gothic" panose="020B0502020202020204" pitchFamily="34" charset="0"/>
              </a:rPr>
              <a:t>73</a:t>
            </a: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5</a:t>
            </a:fld>
            <a:endParaRPr lang="en-US" altLang="en-US" dirty="0"/>
          </a:p>
        </p:txBody>
      </p:sp>
    </p:spTree>
    <p:extLst>
      <p:ext uri="{BB962C8B-B14F-4D97-AF65-F5344CB8AC3E}">
        <p14:creationId xmlns:p14="http://schemas.microsoft.com/office/powerpoint/2010/main" val="382641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Annual Report</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143000"/>
            <a:ext cx="7696200" cy="5334000"/>
          </a:xfrm>
        </p:spPr>
        <p:txBody>
          <a:bodyPr/>
          <a:lstStyle/>
          <a:p>
            <a:pPr marL="0" indent="0">
              <a:spcAft>
                <a:spcPts val="1200"/>
              </a:spcAft>
              <a:buNone/>
            </a:pPr>
            <a:r>
              <a:rPr lang="en-US" sz="2200" b="1" dirty="0">
                <a:latin typeface="Century Gothic" panose="020B0502020202020204" pitchFamily="34" charset="0"/>
              </a:rPr>
              <a:t>Year in Review: </a:t>
            </a:r>
            <a:r>
              <a:rPr lang="en-US" sz="2200" b="1" dirty="0" smtClean="0">
                <a:latin typeface="Century Gothic" panose="020B0502020202020204" pitchFamily="34" charset="0"/>
              </a:rPr>
              <a:t>Promoting Safety (pages 22-26)</a:t>
            </a:r>
          </a:p>
          <a:p>
            <a:pPr marL="57150" indent="0">
              <a:spcAft>
                <a:spcPts val="600"/>
              </a:spcAft>
              <a:buNone/>
            </a:pPr>
            <a:r>
              <a:rPr lang="en-US" sz="1600" b="1" dirty="0" smtClean="0">
                <a:latin typeface="Century Gothic" panose="020B0502020202020204" pitchFamily="34" charset="0"/>
              </a:rPr>
              <a:t>Aliso Canyon (SB 380)</a:t>
            </a:r>
          </a:p>
          <a:p>
            <a:pPr marL="742950" lvl="2" indent="-285750">
              <a:spcAft>
                <a:spcPts val="600"/>
              </a:spcAft>
            </a:pPr>
            <a:r>
              <a:rPr lang="en-US" sz="1400" b="1" dirty="0" smtClean="0">
                <a:latin typeface="Century Gothic" panose="020B0502020202020204" pitchFamily="34" charset="0"/>
              </a:rPr>
              <a:t>Inspection of Aliso Canyon, concurrence with DOGGR decision to open on July 19, 2018</a:t>
            </a:r>
          </a:p>
          <a:p>
            <a:pPr marL="742950" lvl="2" indent="-285750">
              <a:spcAft>
                <a:spcPts val="600"/>
              </a:spcAft>
            </a:pPr>
            <a:r>
              <a:rPr lang="en-US" sz="1400" b="1" dirty="0" smtClean="0">
                <a:latin typeface="Century Gothic" panose="020B0502020202020204" pitchFamily="34" charset="0"/>
              </a:rPr>
              <a:t>Determining the feasibility of decreasing use or closing of Aliso in proceeding I.17-02-002</a:t>
            </a:r>
          </a:p>
          <a:p>
            <a:pPr marL="742950" lvl="2" indent="-285750">
              <a:spcAft>
                <a:spcPts val="600"/>
              </a:spcAft>
            </a:pPr>
            <a:r>
              <a:rPr lang="en-US" sz="1400" b="1" dirty="0" smtClean="0">
                <a:latin typeface="Century Gothic" panose="020B0502020202020204" pitchFamily="34" charset="0"/>
              </a:rPr>
              <a:t>Limited use of Aliso continuing; less than 23.6 </a:t>
            </a:r>
            <a:r>
              <a:rPr lang="en-US" sz="1400" b="1" dirty="0" err="1" smtClean="0">
                <a:latin typeface="Century Gothic" panose="020B0502020202020204" pitchFamily="34" charset="0"/>
              </a:rPr>
              <a:t>Bcf</a:t>
            </a:r>
            <a:endParaRPr lang="en-US" sz="1400" b="1" dirty="0" smtClean="0">
              <a:latin typeface="Century Gothic" panose="020B0502020202020204" pitchFamily="34" charset="0"/>
            </a:endParaRPr>
          </a:p>
          <a:p>
            <a:pPr marL="57150" lvl="1" indent="0">
              <a:spcAft>
                <a:spcPts val="600"/>
              </a:spcAft>
              <a:buNone/>
            </a:pPr>
            <a:r>
              <a:rPr lang="en-US" sz="1600" b="1" dirty="0" smtClean="0">
                <a:latin typeface="Century Gothic" panose="020B0502020202020204" pitchFamily="34" charset="0"/>
              </a:rPr>
              <a:t>Safety Work in Ongoing Proceedings</a:t>
            </a:r>
          </a:p>
          <a:p>
            <a:pPr marL="742950" lvl="2">
              <a:spcAft>
                <a:spcPts val="600"/>
              </a:spcAft>
            </a:pPr>
            <a:r>
              <a:rPr lang="en-US" sz="1400" b="1" dirty="0" smtClean="0">
                <a:latin typeface="Century Gothic" panose="020B0502020202020204" pitchFamily="34" charset="0"/>
              </a:rPr>
              <a:t>Pole Management (R.16-12-001)</a:t>
            </a:r>
          </a:p>
          <a:p>
            <a:pPr marL="742950" lvl="2">
              <a:spcAft>
                <a:spcPts val="600"/>
              </a:spcAft>
            </a:pPr>
            <a:r>
              <a:rPr lang="en-US" sz="1400" b="1" dirty="0" smtClean="0">
                <a:latin typeface="Century Gothic" panose="020B0502020202020204" pitchFamily="34" charset="0"/>
              </a:rPr>
              <a:t>Substation Physical Security (R15-06-009)</a:t>
            </a:r>
          </a:p>
          <a:p>
            <a:pPr marL="742950" lvl="2">
              <a:spcAft>
                <a:spcPts val="600"/>
              </a:spcAft>
            </a:pPr>
            <a:r>
              <a:rPr lang="en-US" sz="1400" b="1" dirty="0" smtClean="0">
                <a:latin typeface="Century Gothic" panose="020B0502020202020204" pitchFamily="34" charset="0"/>
              </a:rPr>
              <a:t>Safety Model Assessment (A.15-05-002)</a:t>
            </a:r>
          </a:p>
          <a:p>
            <a:pPr marL="742950" lvl="2">
              <a:spcAft>
                <a:spcPts val="600"/>
              </a:spcAft>
            </a:pPr>
            <a:r>
              <a:rPr lang="en-US" sz="1400" b="1" dirty="0" smtClean="0">
                <a:latin typeface="Century Gothic" panose="020B0502020202020204" pitchFamily="34" charset="0"/>
              </a:rPr>
              <a:t>Zero Tolerance on Drugs and Alcohol Investigation of Uber (I.17-04-009 with (2018 resolution anticipated)</a:t>
            </a: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6</a:t>
            </a:fld>
            <a:endParaRPr lang="en-US" altLang="en-US" dirty="0"/>
          </a:p>
        </p:txBody>
      </p:sp>
    </p:spTree>
    <p:extLst>
      <p:ext uri="{BB962C8B-B14F-4D97-AF65-F5344CB8AC3E}">
        <p14:creationId xmlns:p14="http://schemas.microsoft.com/office/powerpoint/2010/main" val="728837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Annual Report</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295400"/>
            <a:ext cx="7696200" cy="4572000"/>
          </a:xfrm>
        </p:spPr>
        <p:txBody>
          <a:bodyPr/>
          <a:lstStyle/>
          <a:p>
            <a:pPr marL="0" indent="0">
              <a:spcAft>
                <a:spcPts val="600"/>
              </a:spcAft>
              <a:buNone/>
            </a:pPr>
            <a:r>
              <a:rPr lang="en-US" sz="2200" b="1" dirty="0">
                <a:latin typeface="Century Gothic" panose="020B0502020202020204" pitchFamily="34" charset="0"/>
              </a:rPr>
              <a:t>Year in Review: </a:t>
            </a:r>
            <a:r>
              <a:rPr lang="en-US" sz="2200" b="1" dirty="0" smtClean="0">
                <a:latin typeface="Century Gothic" panose="020B0502020202020204" pitchFamily="34" charset="0"/>
              </a:rPr>
              <a:t>Access </a:t>
            </a:r>
            <a:r>
              <a:rPr lang="en-US" sz="2200" b="1" dirty="0">
                <a:latin typeface="Century Gothic" panose="020B0502020202020204" pitchFamily="34" charset="0"/>
              </a:rPr>
              <a:t>to </a:t>
            </a:r>
            <a:r>
              <a:rPr lang="en-US" sz="2200" b="1" dirty="0" smtClean="0">
                <a:latin typeface="Century Gothic" panose="020B0502020202020204" pitchFamily="34" charset="0"/>
              </a:rPr>
              <a:t>Infrastructure (pages 18-21)</a:t>
            </a:r>
          </a:p>
          <a:p>
            <a:pPr marL="0" indent="0">
              <a:buNone/>
            </a:pPr>
            <a:r>
              <a:rPr lang="en-US" sz="2000" b="1" dirty="0" smtClean="0">
                <a:latin typeface="Century Gothic" panose="020B0502020202020204" pitchFamily="34" charset="0"/>
              </a:rPr>
              <a:t>Programs Supporting Access to Communications Infrastructure</a:t>
            </a:r>
          </a:p>
          <a:p>
            <a:pPr marL="457200">
              <a:spcAft>
                <a:spcPts val="600"/>
              </a:spcAft>
            </a:pPr>
            <a:r>
              <a:rPr lang="en-US" sz="1400" b="1" dirty="0" smtClean="0">
                <a:latin typeface="Century Gothic" panose="020B0502020202020204" pitchFamily="34" charset="0"/>
              </a:rPr>
              <a:t>Communications Lifeline program: approximately 2 million customers, including 1.5 million wireless. </a:t>
            </a:r>
            <a:r>
              <a:rPr lang="en-US" sz="1400" b="1" dirty="0">
                <a:latin typeface="Century Gothic" panose="020B0502020202020204" pitchFamily="34" charset="0"/>
              </a:rPr>
              <a:t>L</a:t>
            </a:r>
            <a:r>
              <a:rPr lang="en-US" sz="1400" b="1" dirty="0" smtClean="0">
                <a:latin typeface="Century Gothic" panose="020B0502020202020204" pitchFamily="34" charset="0"/>
              </a:rPr>
              <a:t>ocal assistance for 2016-2017 was $460 million, $13.75 state discount and $9.25 federal discount per month</a:t>
            </a:r>
          </a:p>
          <a:p>
            <a:pPr marL="457200">
              <a:spcAft>
                <a:spcPts val="600"/>
              </a:spcAft>
            </a:pPr>
            <a:r>
              <a:rPr lang="en-US" sz="1400" b="1" dirty="0" smtClean="0">
                <a:latin typeface="Century Gothic" panose="020B0502020202020204" pitchFamily="34" charset="0"/>
              </a:rPr>
              <a:t>Deaf and Disabled Telecommunications Program:  680,000 customers with specialized equipment, 1.8 million Relay calls, $51.7 million program expenses</a:t>
            </a:r>
          </a:p>
          <a:p>
            <a:pPr marL="457200">
              <a:spcAft>
                <a:spcPts val="600"/>
              </a:spcAft>
            </a:pPr>
            <a:r>
              <a:rPr lang="en-US" sz="1400" b="1" dirty="0" smtClean="0">
                <a:latin typeface="Century Gothic" panose="020B0502020202020204" pitchFamily="34" charset="0"/>
              </a:rPr>
              <a:t>Advanced Services Fund (broadband infrastructure): $89.8 million local assistance (grants)</a:t>
            </a:r>
          </a:p>
          <a:p>
            <a:pPr marL="457200">
              <a:spcAft>
                <a:spcPts val="600"/>
              </a:spcAft>
            </a:pPr>
            <a:r>
              <a:rPr lang="en-US" sz="1400" b="1" dirty="0" err="1" smtClean="0">
                <a:latin typeface="Century Gothic" panose="020B0502020202020204" pitchFamily="34" charset="0"/>
              </a:rPr>
              <a:t>Teleconnect</a:t>
            </a:r>
            <a:r>
              <a:rPr lang="en-US" sz="1400" b="1" dirty="0" smtClean="0">
                <a:latin typeface="Century Gothic" panose="020B0502020202020204" pitchFamily="34" charset="0"/>
              </a:rPr>
              <a:t> Fund: $145 million local assistance (50% discounts to schools, libraries, hospitals and non-profits for broadband services)</a:t>
            </a:r>
          </a:p>
          <a:p>
            <a:pPr marL="457200">
              <a:spcAft>
                <a:spcPts val="600"/>
              </a:spcAft>
            </a:pPr>
            <a:r>
              <a:rPr lang="en-US" sz="1400" b="1" dirty="0" smtClean="0">
                <a:latin typeface="Century Gothic" panose="020B0502020202020204" pitchFamily="34" charset="0"/>
              </a:rPr>
              <a:t>Rural High Cost Support (CHCF-A and CHCF-B): $55 million local assistance</a:t>
            </a: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7</a:t>
            </a:fld>
            <a:endParaRPr lang="en-US" altLang="en-US" dirty="0"/>
          </a:p>
        </p:txBody>
      </p:sp>
    </p:spTree>
    <p:extLst>
      <p:ext uri="{BB962C8B-B14F-4D97-AF65-F5344CB8AC3E}">
        <p14:creationId xmlns:p14="http://schemas.microsoft.com/office/powerpoint/2010/main" val="432242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Annual Report</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295400"/>
            <a:ext cx="7848600" cy="4572000"/>
          </a:xfrm>
        </p:spPr>
        <p:txBody>
          <a:bodyPr/>
          <a:lstStyle/>
          <a:p>
            <a:pPr marL="0" indent="0">
              <a:spcAft>
                <a:spcPts val="600"/>
              </a:spcAft>
              <a:buNone/>
            </a:pPr>
            <a:r>
              <a:rPr lang="en-US" sz="2200" b="1" dirty="0">
                <a:latin typeface="Century Gothic" panose="020B0502020202020204" pitchFamily="34" charset="0"/>
              </a:rPr>
              <a:t>Year in </a:t>
            </a:r>
            <a:r>
              <a:rPr lang="en-US" sz="2200" b="1" dirty="0" smtClean="0">
                <a:latin typeface="Century Gothic" panose="020B0502020202020204" pitchFamily="34" charset="0"/>
              </a:rPr>
              <a:t>Review: Access </a:t>
            </a:r>
            <a:r>
              <a:rPr lang="en-US" sz="2200" b="1" dirty="0">
                <a:latin typeface="Century Gothic" panose="020B0502020202020204" pitchFamily="34" charset="0"/>
              </a:rPr>
              <a:t>to </a:t>
            </a:r>
            <a:r>
              <a:rPr lang="en-US" sz="2200" b="1" dirty="0" smtClean="0">
                <a:latin typeface="Century Gothic" panose="020B0502020202020204" pitchFamily="34" charset="0"/>
              </a:rPr>
              <a:t>Infrastructure (pages 18-21)</a:t>
            </a:r>
          </a:p>
          <a:p>
            <a:pPr marL="0" indent="0">
              <a:spcAft>
                <a:spcPts val="600"/>
              </a:spcAft>
              <a:buNone/>
            </a:pPr>
            <a:r>
              <a:rPr lang="en-US" sz="1600" b="1" dirty="0" smtClean="0">
                <a:latin typeface="Century Gothic" panose="020B0502020202020204" pitchFamily="34" charset="0"/>
              </a:rPr>
              <a:t>Programs </a:t>
            </a:r>
            <a:r>
              <a:rPr lang="en-US" sz="1600" b="1" dirty="0">
                <a:latin typeface="Century Gothic" panose="020B0502020202020204" pitchFamily="34" charset="0"/>
              </a:rPr>
              <a:t>Supporting Access to </a:t>
            </a:r>
            <a:r>
              <a:rPr lang="en-US" sz="1600" b="1" dirty="0" smtClean="0">
                <a:latin typeface="Century Gothic" panose="020B0502020202020204" pitchFamily="34" charset="0"/>
              </a:rPr>
              <a:t>Energy </a:t>
            </a:r>
            <a:r>
              <a:rPr lang="en-US" sz="1600" b="1" dirty="0">
                <a:latin typeface="Century Gothic" panose="020B0502020202020204" pitchFamily="34" charset="0"/>
              </a:rPr>
              <a:t>Infrastructure</a:t>
            </a:r>
          </a:p>
          <a:p>
            <a:pPr marL="457200">
              <a:spcAft>
                <a:spcPts val="600"/>
              </a:spcAft>
            </a:pPr>
            <a:r>
              <a:rPr lang="en-US" sz="1400" b="1" dirty="0" smtClean="0">
                <a:latin typeface="Century Gothic" panose="020B0502020202020204" pitchFamily="34" charset="0"/>
              </a:rPr>
              <a:t>Energy Savings Assistance Program </a:t>
            </a:r>
          </a:p>
          <a:p>
            <a:pPr marL="857250" lvl="1" indent="-342900">
              <a:spcAft>
                <a:spcPts val="600"/>
              </a:spcAft>
            </a:pPr>
            <a:r>
              <a:rPr lang="en-US" sz="1400" b="1" dirty="0" smtClean="0">
                <a:latin typeface="Century Gothic" panose="020B0502020202020204" pitchFamily="34" charset="0"/>
              </a:rPr>
              <a:t>269,808 homes treated at no cost to customers, $275.2 million program costs</a:t>
            </a:r>
          </a:p>
          <a:p>
            <a:pPr marL="457200">
              <a:spcAft>
                <a:spcPts val="600"/>
              </a:spcAft>
            </a:pPr>
            <a:r>
              <a:rPr lang="en-US" sz="1400" b="1" dirty="0" smtClean="0">
                <a:latin typeface="Century Gothic" panose="020B0502020202020204" pitchFamily="34" charset="0"/>
              </a:rPr>
              <a:t>California Alternate Rates for Energy</a:t>
            </a:r>
          </a:p>
          <a:p>
            <a:pPr marL="857250" lvl="1" indent="-342900">
              <a:spcAft>
                <a:spcPts val="600"/>
              </a:spcAft>
            </a:pPr>
            <a:r>
              <a:rPr lang="en-US" sz="1400" b="1" dirty="0" smtClean="0">
                <a:latin typeface="Century Gothic" panose="020B0502020202020204" pitchFamily="34" charset="0"/>
              </a:rPr>
              <a:t>4.4 million customers, $1.24 billion in subsidies</a:t>
            </a:r>
          </a:p>
          <a:p>
            <a:pPr marL="857250" lvl="1" indent="-342900">
              <a:spcAft>
                <a:spcPts val="600"/>
              </a:spcAft>
            </a:pPr>
            <a:r>
              <a:rPr lang="en-US" sz="1400" b="1" dirty="0" smtClean="0">
                <a:latin typeface="Century Gothic" panose="020B0502020202020204" pitchFamily="34" charset="0"/>
              </a:rPr>
              <a:t>30-35% discount on electricity, 20% on gas</a:t>
            </a:r>
          </a:p>
          <a:p>
            <a:pPr marL="457200">
              <a:spcAft>
                <a:spcPts val="600"/>
              </a:spcAft>
            </a:pPr>
            <a:r>
              <a:rPr lang="en-US" sz="1400" b="1" dirty="0" smtClean="0">
                <a:latin typeface="Century Gothic" panose="020B0502020202020204" pitchFamily="34" charset="0"/>
              </a:rPr>
              <a:t>Providing Natural Gas to Disadvantaged Communities in San Joaquin Valley (AB 2672 Perea) - proceeding underway</a:t>
            </a:r>
          </a:p>
          <a:p>
            <a:pPr marL="457200">
              <a:spcAft>
                <a:spcPts val="600"/>
              </a:spcAft>
            </a:pPr>
            <a:r>
              <a:rPr lang="en-US" sz="1400" b="1" dirty="0" smtClean="0">
                <a:latin typeface="Century Gothic" panose="020B0502020202020204" pitchFamily="34" charset="0"/>
              </a:rPr>
              <a:t>Preventing Disconnections through customer support – 32,216 Californians assisted, secured $1 million in refunds</a:t>
            </a:r>
          </a:p>
          <a:p>
            <a:pPr marL="0" indent="0">
              <a:spcAft>
                <a:spcPts val="600"/>
              </a:spcAft>
              <a:buNone/>
            </a:pPr>
            <a:r>
              <a:rPr lang="en-US" sz="1600" b="1" dirty="0" smtClean="0">
                <a:latin typeface="Century Gothic" panose="020B0502020202020204" pitchFamily="34" charset="0"/>
              </a:rPr>
              <a:t>Access </a:t>
            </a:r>
            <a:r>
              <a:rPr lang="en-US" sz="1600" b="1" dirty="0">
                <a:latin typeface="Century Gothic" panose="020B0502020202020204" pitchFamily="34" charset="0"/>
              </a:rPr>
              <a:t>to Utility Poles  </a:t>
            </a:r>
          </a:p>
          <a:p>
            <a:pPr marL="400050" indent="-285750">
              <a:spcAft>
                <a:spcPts val="600"/>
              </a:spcAft>
            </a:pPr>
            <a:r>
              <a:rPr lang="en-US" sz="1400" b="1" dirty="0" smtClean="0">
                <a:latin typeface="Century Gothic" panose="020B0502020202020204" pitchFamily="34" charset="0"/>
              </a:rPr>
              <a:t>In </a:t>
            </a:r>
            <a:r>
              <a:rPr lang="en-US" sz="1400" b="1" dirty="0">
                <a:latin typeface="Century Gothic" panose="020B0502020202020204" pitchFamily="34" charset="0"/>
              </a:rPr>
              <a:t>July 2017, the Commission opened R.17-06-028 to explore safety </a:t>
            </a:r>
            <a:r>
              <a:rPr lang="en-US" sz="1400" b="1" dirty="0" smtClean="0">
                <a:latin typeface="Century Gothic" panose="020B0502020202020204" pitchFamily="34" charset="0"/>
              </a:rPr>
              <a:t>and competition/access </a:t>
            </a:r>
            <a:r>
              <a:rPr lang="en-US" sz="1400" b="1" dirty="0">
                <a:latin typeface="Century Gothic" panose="020B0502020202020204" pitchFamily="34" charset="0"/>
              </a:rPr>
              <a:t>issues related to utility poles.</a:t>
            </a:r>
          </a:p>
          <a:p>
            <a:pPr marL="0" indent="0">
              <a:buNone/>
            </a:pPr>
            <a:endParaRPr lang="en-US" sz="1400" b="1" dirty="0" smtClean="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8</a:t>
            </a:fld>
            <a:endParaRPr lang="en-US" altLang="en-US" dirty="0"/>
          </a:p>
        </p:txBody>
      </p:sp>
    </p:spTree>
    <p:extLst>
      <p:ext uri="{BB962C8B-B14F-4D97-AF65-F5344CB8AC3E}">
        <p14:creationId xmlns:p14="http://schemas.microsoft.com/office/powerpoint/2010/main" val="2517078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5257800" cy="762000"/>
          </a:xfrm>
          <a:solidFill>
            <a:schemeClr val="bg1"/>
          </a:solidFill>
        </p:spPr>
        <p:txBody>
          <a:bodyPr anchor="b"/>
          <a:lstStyle/>
          <a:p>
            <a:r>
              <a:rPr lang="en-US" sz="2800" dirty="0" smtClean="0">
                <a:solidFill>
                  <a:srgbClr val="002060"/>
                </a:solidFill>
                <a:latin typeface="Century Gothic" panose="020B0502020202020204" pitchFamily="34" charset="0"/>
              </a:rPr>
              <a:t>Annual Report</a:t>
            </a:r>
            <a:endParaRPr lang="en-US"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295400"/>
            <a:ext cx="7696200" cy="4495800"/>
          </a:xfrm>
        </p:spPr>
        <p:txBody>
          <a:bodyPr/>
          <a:lstStyle/>
          <a:p>
            <a:pPr marL="0" indent="0">
              <a:spcAft>
                <a:spcPts val="600"/>
              </a:spcAft>
              <a:buNone/>
            </a:pPr>
            <a:r>
              <a:rPr lang="en-US" sz="2000" b="1" dirty="0">
                <a:latin typeface="Century Gothic" panose="020B0502020202020204" pitchFamily="34" charset="0"/>
              </a:rPr>
              <a:t>Year in </a:t>
            </a:r>
            <a:r>
              <a:rPr lang="en-US" sz="2000" b="1" dirty="0" smtClean="0">
                <a:latin typeface="Century Gothic" panose="020B0502020202020204" pitchFamily="34" charset="0"/>
              </a:rPr>
              <a:t>Review: Regulation of Prices and Services (pp. 30-32)</a:t>
            </a:r>
            <a:endParaRPr lang="en-US" sz="2000" dirty="0">
              <a:latin typeface="Century Gothic" panose="020B0502020202020204" pitchFamily="34" charset="0"/>
            </a:endParaRPr>
          </a:p>
          <a:p>
            <a:pPr marL="0" indent="0">
              <a:spcAft>
                <a:spcPts val="600"/>
              </a:spcAft>
              <a:buNone/>
            </a:pPr>
            <a:r>
              <a:rPr lang="en-US" sz="1600" b="1" dirty="0" smtClean="0">
                <a:latin typeface="Century Gothic" panose="020B0502020202020204" pitchFamily="34" charset="0"/>
              </a:rPr>
              <a:t>Fines </a:t>
            </a:r>
            <a:r>
              <a:rPr lang="en-US" sz="1600" b="1" dirty="0">
                <a:latin typeface="Century Gothic" panose="020B0502020202020204" pitchFamily="34" charset="0"/>
              </a:rPr>
              <a:t>and Penalties</a:t>
            </a:r>
          </a:p>
          <a:p>
            <a:pPr lvl="1">
              <a:spcAft>
                <a:spcPts val="600"/>
              </a:spcAft>
              <a:buFont typeface="Arial" panose="020B0604020202020204" pitchFamily="34" charset="0"/>
              <a:buChar char="•"/>
            </a:pPr>
            <a:r>
              <a:rPr lang="en-US" sz="1400" b="1" dirty="0">
                <a:latin typeface="Century Gothic" panose="020B0502020202020204" pitchFamily="34" charset="0"/>
              </a:rPr>
              <a:t>Energy Utilities: $10.9 million</a:t>
            </a:r>
          </a:p>
          <a:p>
            <a:pPr lvl="1">
              <a:spcAft>
                <a:spcPts val="600"/>
              </a:spcAft>
              <a:buFont typeface="Arial" panose="020B0604020202020204" pitchFamily="34" charset="0"/>
              <a:buChar char="•"/>
            </a:pPr>
            <a:r>
              <a:rPr lang="en-US" sz="1400" b="1" dirty="0">
                <a:latin typeface="Century Gothic" panose="020B0502020202020204" pitchFamily="34" charset="0"/>
              </a:rPr>
              <a:t>Telecommunications Companies: $3.8 million</a:t>
            </a:r>
          </a:p>
          <a:p>
            <a:pPr lvl="1">
              <a:spcAft>
                <a:spcPts val="600"/>
              </a:spcAft>
              <a:buFont typeface="Arial" panose="020B0604020202020204" pitchFamily="34" charset="0"/>
              <a:buChar char="•"/>
            </a:pPr>
            <a:r>
              <a:rPr lang="en-US" sz="1400" b="1" dirty="0">
                <a:latin typeface="Century Gothic" panose="020B0502020202020204" pitchFamily="34" charset="0"/>
              </a:rPr>
              <a:t>Under-remittance of Surcharges and User Fees: $23 million</a:t>
            </a:r>
          </a:p>
          <a:p>
            <a:pPr marL="0" indent="0">
              <a:spcAft>
                <a:spcPts val="600"/>
              </a:spcAft>
              <a:buNone/>
            </a:pPr>
            <a:r>
              <a:rPr lang="en-US" sz="1600" b="1" dirty="0" smtClean="0">
                <a:latin typeface="Century Gothic" panose="020B0502020202020204" pitchFamily="34" charset="0"/>
              </a:rPr>
              <a:t>Diablo Canyon Power Plant Retired </a:t>
            </a:r>
          </a:p>
          <a:p>
            <a:pPr lvl="1">
              <a:spcAft>
                <a:spcPts val="600"/>
              </a:spcAft>
              <a:buFont typeface="Wingdings" panose="05000000000000000000" pitchFamily="2" charset="2"/>
              <a:buChar char="§"/>
            </a:pPr>
            <a:r>
              <a:rPr lang="en-US" sz="1400" b="1" dirty="0" smtClean="0">
                <a:latin typeface="Century Gothic" panose="020B0502020202020204" pitchFamily="34" charset="0"/>
              </a:rPr>
              <a:t>In 2017, the CPUC held seven days of evidentiary hearings into PG&amp;E’s application to retire the Diablo Canyon Nuclear Power Plant.  PG&amp;E requested approval to recover $1.76 billion in retirement costs via rates; the CPUC ultimately approved $241.2 million in rate recovery.</a:t>
            </a:r>
            <a:endParaRPr lang="en-US" sz="1400" b="1" dirty="0">
              <a:latin typeface="Century Gothic" panose="020B0502020202020204" pitchFamily="34" charset="0"/>
            </a:endParaRPr>
          </a:p>
          <a:p>
            <a:pPr marL="0" indent="0">
              <a:spcAft>
                <a:spcPts val="600"/>
              </a:spcAft>
              <a:buNone/>
            </a:pPr>
            <a:r>
              <a:rPr lang="en-US" sz="1600" b="1" dirty="0" smtClean="0">
                <a:latin typeface="Century Gothic" panose="020B0502020202020204" pitchFamily="34" charset="0"/>
              </a:rPr>
              <a:t>San Diego Gas &amp; Electric Wildfire Expense Memorandum Account Denied </a:t>
            </a:r>
          </a:p>
          <a:p>
            <a:pPr lvl="1">
              <a:spcAft>
                <a:spcPts val="600"/>
              </a:spcAft>
              <a:buFont typeface="Arial" panose="020B0604020202020204" pitchFamily="34" charset="0"/>
              <a:buChar char="•"/>
            </a:pPr>
            <a:r>
              <a:rPr lang="en-US" sz="1400" b="1" dirty="0" smtClean="0">
                <a:latin typeface="Century Gothic" panose="020B0502020202020204" pitchFamily="34" charset="0"/>
              </a:rPr>
              <a:t>In 2017, the CPUC denied SDG&amp;E’s request to recover $379 million in claims incurred as a result of the Witch, Guejito, and Rice wildfires, finding that SDG&amp;E’s operation and management of its facilities prior to the wildfires was imprudent. </a:t>
            </a:r>
          </a:p>
        </p:txBody>
      </p:sp>
      <p:sp>
        <p:nvSpPr>
          <p:cNvPr id="4" name="Slide Number Placeholder 3"/>
          <p:cNvSpPr>
            <a:spLocks noGrp="1"/>
          </p:cNvSpPr>
          <p:nvPr>
            <p:ph type="sldNum" sz="quarter" idx="12"/>
          </p:nvPr>
        </p:nvSpPr>
        <p:spPr/>
        <p:txBody>
          <a:bodyPr/>
          <a:lstStyle/>
          <a:p>
            <a:pPr>
              <a:defRPr/>
            </a:pPr>
            <a:fld id="{14FB6925-25AE-4190-9488-12AB9B90E4D1}" type="slidenum">
              <a:rPr lang="en-US" altLang="en-US" smtClean="0"/>
              <a:pPr>
                <a:defRPr/>
              </a:pPr>
              <a:t>9</a:t>
            </a:fld>
            <a:endParaRPr lang="en-US" altLang="en-US" dirty="0"/>
          </a:p>
        </p:txBody>
      </p:sp>
    </p:spTree>
    <p:extLst>
      <p:ext uri="{BB962C8B-B14F-4D97-AF65-F5344CB8AC3E}">
        <p14:creationId xmlns:p14="http://schemas.microsoft.com/office/powerpoint/2010/main" val="3561252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26098</TotalTime>
  <Words>2636</Words>
  <Application>Microsoft Office PowerPoint</Application>
  <PresentationFormat>On-screen Show (4:3)</PresentationFormat>
  <Paragraphs>300</Paragraphs>
  <Slides>21</Slides>
  <Notes>10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Default Design</vt:lpstr>
      <vt:lpstr>2_Default Design</vt:lpstr>
      <vt:lpstr>PowerPoint Presentation</vt:lpstr>
      <vt:lpstr>Agenda</vt:lpstr>
      <vt:lpstr>Purpose: Serving Californians*</vt:lpstr>
      <vt:lpstr>Budget</vt:lpstr>
      <vt:lpstr>Annual Report</vt:lpstr>
      <vt:lpstr>Annual Report</vt:lpstr>
      <vt:lpstr>Annual Report</vt:lpstr>
      <vt:lpstr>Annual Report</vt:lpstr>
      <vt:lpstr>Annual Report</vt:lpstr>
      <vt:lpstr>Annual Report</vt:lpstr>
      <vt:lpstr>Annual Report</vt:lpstr>
      <vt:lpstr>Annual Report</vt:lpstr>
      <vt:lpstr>Building the Administrative Core</vt:lpstr>
      <vt:lpstr>PowerPoint Presentation</vt:lpstr>
      <vt:lpstr>PowerPoint Presentation</vt:lpstr>
      <vt:lpstr>Administrative Reforms</vt:lpstr>
      <vt:lpstr>Implementing Legislation pages 38-42</vt:lpstr>
      <vt:lpstr>Implementing Legislation pages 38-42</vt:lpstr>
      <vt:lpstr>Implementing Legislation pages 38-42</vt:lpstr>
      <vt:lpstr>Status of Implementing  CPUC Reforms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JD Erickson</dc:creator>
  <cp:lastModifiedBy>Melanie Cain</cp:lastModifiedBy>
  <cp:revision>300</cp:revision>
  <cp:lastPrinted>2018-03-06T16:35:40Z</cp:lastPrinted>
  <dcterms:created xsi:type="dcterms:W3CDTF">2008-01-28T17:28:34Z</dcterms:created>
  <dcterms:modified xsi:type="dcterms:W3CDTF">2018-03-06T17:44:34Z</dcterms:modified>
</cp:coreProperties>
</file>