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Montserrat" panose="020B060402020202020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aleway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94" d="100"/>
          <a:sy n="94" d="100"/>
        </p:scale>
        <p:origin x="73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85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44145458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44145458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9ea23f1dc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9ea23f1dc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9ea23f1dc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9ea23f1dc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</a:rPr>
              <a:t>Structure of ongoing work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Clusters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As we move into work planning we’ll build off of ongoing momentum in these areas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</a:rPr>
              <a:t>Wins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passing the CARB advanced clean truck (ACT) manufacturing rule – as coalition member;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passing the CARB ACT reporting requirement with workforce goals—as coalition lead;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passing AB 841—as coalition member;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passing AB 901—as coalition member, and as first #BLM bill to pass that BGA has ever(?) supported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secured CARB buy-in to adopt Buy Fair policy in incentives, leading coalition;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secured CARB buy-in to ensure company responsibility in the forthcoming Fleet Rule, leading coalition;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launched joint BGA, APEN, SEIU resilience policy report </a:t>
            </a:r>
            <a:r>
              <a:rPr lang="en" sz="1000" i="1">
                <a:solidFill>
                  <a:schemeClr val="dk1"/>
                </a:solidFill>
              </a:rPr>
              <a:t>Resilience Before Disaster</a:t>
            </a:r>
            <a:r>
              <a:rPr lang="en" sz="1000">
                <a:solidFill>
                  <a:schemeClr val="dk1"/>
                </a:solidFill>
              </a:rPr>
              <a:t>;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launched and leading enviro campaign on ‘No on Prop 22’;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led labor engagement in CARB Advanced Clean Cars 2 coalition;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led BGA engagement on #BLM bills AB 2054, AB 1007;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led budget advocacy with coalition of labor-allied enviros/EJ for clean transportation dollars;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led organizing of EJ and SEIU on resilience research and advocacy;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supervised Georgetown legal consultant team on Buy Fair practices research;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led advocacy on the CARB Clean Miles Standard with enviro-labor coalition.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9ea23f1dc1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9ea23f1dc1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</a:rPr>
              <a:t>Structure of ongoing work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Clusters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As we move into work planning we’ll build off of ongoing momentum in these areas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</a:rPr>
              <a:t>Wins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passing the CARB advanced clean truck (ACT) manufacturing rule – as coalition member;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passing the CARB ACT reporting requirement with workforce goals—as coalition lead;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passing AB 841—as coalition member;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passing AB 901—as coalition member, and as first #BLM bill to pass that BGA has ever(?) supported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secured CARB buy-in to adopt Buy Fair policy in incentives, leading coalition;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secured CARB buy-in to ensure company responsibility in the forthcoming Fleet Rule, leading coalition;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launched joint BGA, APEN, SEIU resilience policy report </a:t>
            </a:r>
            <a:r>
              <a:rPr lang="en" sz="1000" i="1">
                <a:solidFill>
                  <a:schemeClr val="dk1"/>
                </a:solidFill>
              </a:rPr>
              <a:t>Resilience Before Disaster</a:t>
            </a:r>
            <a:r>
              <a:rPr lang="en" sz="1000">
                <a:solidFill>
                  <a:schemeClr val="dk1"/>
                </a:solidFill>
              </a:rPr>
              <a:t>;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launched and leading enviro campaign on ‘No on Prop 22’;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led labor engagement in CARB Advanced Clean Cars 2 coalition;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led BGA engagement on #BLM bills AB 2054, AB 1007;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led budget advocacy with coalition of labor-allied enviros/EJ for clean transportation dollars;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led organizing of EJ and SEIU on resilience research and advocacy;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supervised Georgetown legal consultant team on Buy Fair practices research;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led advocacy on the CARB Clean Miles Standard with enviro-labor coalition.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9ea23f1dc1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9ea23f1dc1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6298025" y="-88300"/>
            <a:ext cx="2851500" cy="5232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6223775" y="2310350"/>
            <a:ext cx="30000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California Senate</a:t>
            </a:r>
            <a:r>
              <a:rPr lang="en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3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Subcommittee on a Clean Energy Future</a:t>
            </a:r>
            <a:r>
              <a:rPr lang="en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3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8525"/>
          <a:stretch/>
        </p:blipFill>
        <p:spPr>
          <a:xfrm>
            <a:off x="967850" y="1396300"/>
            <a:ext cx="3784875" cy="34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0" y="203500"/>
            <a:ext cx="6297900" cy="1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>
                <a:solidFill>
                  <a:srgbClr val="274E13"/>
                </a:solidFill>
                <a:latin typeface="Raleway"/>
                <a:ea typeface="Raleway"/>
                <a:cs typeface="Raleway"/>
                <a:sym typeface="Raleway"/>
              </a:rPr>
              <a:t>California BlueGreen Alliance</a:t>
            </a:r>
            <a:endParaRPr sz="3200" b="1">
              <a:solidFill>
                <a:srgbClr val="274E1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rgbClr val="274E13"/>
                </a:solidFill>
                <a:latin typeface="Raleway"/>
                <a:ea typeface="Raleway"/>
                <a:cs typeface="Raleway"/>
                <a:sym typeface="Raleway"/>
              </a:rPr>
              <a:t>Sam Appel, CA Manager</a:t>
            </a:r>
            <a:endParaRPr sz="2300">
              <a:solidFill>
                <a:srgbClr val="274E1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>
              <a:solidFill>
                <a:srgbClr val="274E1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317850" y="399525"/>
            <a:ext cx="8508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BGA Members Work By Consensus</a:t>
            </a:r>
            <a:endParaRPr sz="3000">
              <a:solidFill>
                <a:srgbClr val="274E1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19300" y="4909250"/>
            <a:ext cx="3000000" cy="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706522" y="1629350"/>
            <a:ext cx="3847500" cy="28908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706522" y="1693638"/>
            <a:ext cx="3847500" cy="27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NRDC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Union of Concerned Scientists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 LCV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Sierra Club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EDF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SEIU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United Steelworkers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Sheetmetal Workers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4554022" y="1629350"/>
            <a:ext cx="3847500" cy="28908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4849576" y="1728650"/>
            <a:ext cx="3552000" cy="26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Communication Workers 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 Federation of Teachers 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 Teamsters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 Labor Federation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 Pipe Trades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United Auto Workers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Utility Workers</a:t>
            </a: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IBEW</a:t>
            </a: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6244698" y="2088653"/>
            <a:ext cx="2252700" cy="1732800"/>
          </a:xfrm>
          <a:prstGeom prst="flowChartAlternateProcess">
            <a:avLst/>
          </a:prstGeom>
          <a:solidFill>
            <a:srgbClr val="B6D7A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SB 674 (Durazo)</a:t>
            </a:r>
            <a:endParaRPr sz="1800" b="1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Manufacturing job quality </a:t>
            </a:r>
            <a:endParaRPr sz="1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389950" y="432300"/>
            <a:ext cx="8508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2022 Energy Climate Progress</a:t>
            </a:r>
            <a:endParaRPr sz="3000">
              <a:solidFill>
                <a:srgbClr val="274E1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646613" y="2086048"/>
            <a:ext cx="2194800" cy="1747200"/>
          </a:xfrm>
          <a:prstGeom prst="flowChartAlternateProcess">
            <a:avLst/>
          </a:prstGeom>
          <a:solidFill>
            <a:srgbClr val="B6D7A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AB 2316 (Ward)</a:t>
            </a:r>
            <a:endParaRPr sz="1800" b="1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Community Solar</a:t>
            </a:r>
            <a:endParaRPr sz="12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3438613" y="2086050"/>
            <a:ext cx="2194800" cy="1747200"/>
          </a:xfrm>
          <a:prstGeom prst="flowChartAlternateProcess">
            <a:avLst/>
          </a:prstGeom>
          <a:solidFill>
            <a:srgbClr val="B6D7A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AB 2143 (Carrillo)</a:t>
            </a:r>
            <a:endParaRPr sz="1800" b="1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Rooftop &gt;15KW</a:t>
            </a:r>
            <a:endParaRPr sz="12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/>
        </p:nvSpPr>
        <p:spPr>
          <a:xfrm>
            <a:off x="389950" y="432300"/>
            <a:ext cx="8508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2022 Energy Climate Budget Progress</a:t>
            </a:r>
            <a:endParaRPr sz="3000">
              <a:solidFill>
                <a:srgbClr val="274E1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646613" y="2086048"/>
            <a:ext cx="2194800" cy="1747200"/>
          </a:xfrm>
          <a:prstGeom prst="flowChartAlternateProcess">
            <a:avLst/>
          </a:prstGeom>
          <a:solidFill>
            <a:srgbClr val="B6D7A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Community Resilience Centers</a:t>
            </a:r>
            <a:endParaRPr sz="1800" b="1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$175M</a:t>
            </a:r>
            <a:endParaRPr sz="12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3438613" y="2086050"/>
            <a:ext cx="2194800" cy="1747200"/>
          </a:xfrm>
          <a:prstGeom prst="flowChartAlternateProcess">
            <a:avLst/>
          </a:prstGeom>
          <a:solidFill>
            <a:srgbClr val="B6D7A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Equitable Building Decarb</a:t>
            </a:r>
            <a:endParaRPr sz="1800" b="1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$112M</a:t>
            </a:r>
            <a:endParaRPr sz="12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6244698" y="2088653"/>
            <a:ext cx="2252700" cy="1732800"/>
          </a:xfrm>
          <a:prstGeom prst="flowChartAlternateProcess">
            <a:avLst/>
          </a:prstGeom>
          <a:solidFill>
            <a:srgbClr val="B6D7A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AB 794 and AB 680 Implementing $</a:t>
            </a:r>
            <a:endParaRPr sz="1800" b="1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8675" y="152400"/>
            <a:ext cx="472666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Office PowerPoint</Application>
  <PresentationFormat>On-screen Show (16:9)</PresentationFormat>
  <Paragraphs>73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Montserrat</vt:lpstr>
      <vt:lpstr>Calibri</vt:lpstr>
      <vt:lpstr>Raleway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Cain, Melanie</dc:creator>
  <cp:lastModifiedBy>Cain, Melanie</cp:lastModifiedBy>
  <cp:revision>1</cp:revision>
  <dcterms:modified xsi:type="dcterms:W3CDTF">2022-11-29T21:19:15Z</dcterms:modified>
</cp:coreProperties>
</file>