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5" r:id="rId2"/>
    <p:sldId id="290" r:id="rId3"/>
    <p:sldId id="31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F627004-C9A6-20B1-44BB-2CF5503CBFF5}" name="Ong, Justin" initials="OJ" userId="S::Justin.Ong@cpuc.ca.gov::53b44a3a-4c2f-4303-bd3a-e07ca44cfc8a" providerId="AD"/>
  <p188:author id="{B0E27B3D-14C1-E1E1-AD40-B33749ECFB27}" name="Li, Xian Ming &quot;Cindy&quot;" initials="LXM&quot;" userId="S::Xian.Li@cpuc.ca.gov::5d972ccb-2d97-401c-a602-786e8a451bcd" providerId="AD"/>
  <p188:author id="{A8E675BF-62A4-0097-CFF0-67F884D0C398}" name="Pocta, Robert M." initials="PRM" userId="S::robert.pocta@cpuc.ca.gov::fd6c6c27-7dc0-4104-9de2-f8ca52b73819" providerId="AD"/>
  <p188:author id="{FA4A14D7-A382-14B5-7B7D-3FE57E23BB3E}" name="Baker, Matt" initials="BM" userId="S::Matt.Baker@cpuc.ca.gov::ef9e5a99-c1a3-41e6-a438-eef693cab29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u, Fangxing" initials="L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5B9BD5"/>
    <a:srgbClr val="70AD47"/>
    <a:srgbClr val="E0BB51"/>
    <a:srgbClr val="FC9898"/>
    <a:srgbClr val="4472C4"/>
    <a:srgbClr val="0F797B"/>
    <a:srgbClr val="008B9E"/>
    <a:srgbClr val="9C0F0D"/>
    <a:srgbClr val="0E64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CACEDE-D1D4-65AC-8672-31B2CA209340}" v="2" dt="2023-02-21T22:26:32.738"/>
    <p1510:client id="{D704F587-1EFF-4B9A-9AE9-98066F77EE90}" v="127" dt="2023-02-21T20:15:46.4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5441" autoAdjust="0"/>
    <p:restoredTop sz="91811" autoAdjust="0"/>
  </p:normalViewPr>
  <p:slideViewPr>
    <p:cSldViewPr snapToGrid="0">
      <p:cViewPr varScale="1">
        <p:scale>
          <a:sx n="66" d="100"/>
          <a:sy n="66" d="100"/>
        </p:scale>
        <p:origin x="66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292599088621032"/>
          <c:y val="5.2948255114320095E-2"/>
          <c:w val="0.46001766366881874"/>
          <c:h val="0.82727687919876447"/>
        </c:manualLayout>
      </c:layout>
      <c:lineChart>
        <c:grouping val="standard"/>
        <c:varyColors val="0"/>
        <c:ser>
          <c:idx val="2"/>
          <c:order val="0"/>
          <c:tx>
            <c:strRef>
              <c:f>'Data for RAR Changes'!$A$4</c:f>
              <c:strCache>
                <c:ptCount val="1"/>
                <c:pt idx="0">
                  <c:v>San Diego Gas &amp; Electric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'[1]CPI Analysis'!$N$63:$R$63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  <c:extLst/>
            </c:numRef>
          </c:cat>
          <c:val>
            <c:numRef>
              <c:f>'Data for RAR Changes'!$H$4:$L$4</c:f>
              <c:numCache>
                <c:formatCode>_(* #,##0.00_);_(* \(#,##0.00\);_(* "-"??_);_(@_)</c:formatCode>
                <c:ptCount val="5"/>
                <c:pt idx="0">
                  <c:v>0.27651999999999999</c:v>
                </c:pt>
                <c:pt idx="1">
                  <c:v>0.28587000000000001</c:v>
                </c:pt>
                <c:pt idx="2">
                  <c:v>0.31936999999999999</c:v>
                </c:pt>
                <c:pt idx="3">
                  <c:v>0.37637999999999999</c:v>
                </c:pt>
                <c:pt idx="4">
                  <c:v>0.43184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0-C831-4F92-B86E-A2C8A05FE05F}"/>
            </c:ext>
          </c:extLst>
        </c:ser>
        <c:ser>
          <c:idx val="1"/>
          <c:order val="1"/>
          <c:tx>
            <c:strRef>
              <c:f>'Data for RAR Changes'!$A$3</c:f>
              <c:strCache>
                <c:ptCount val="1"/>
                <c:pt idx="0">
                  <c:v>Southern California Edison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'[1]CPI Analysis'!$N$63:$R$63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  <c:extLst/>
            </c:numRef>
          </c:cat>
          <c:val>
            <c:numRef>
              <c:f>'Data for RAR Changes'!$H$3:$L$3</c:f>
              <c:numCache>
                <c:formatCode>_(* #,##0.00_);_(* \(#,##0.00\);_(* "-"??_);_(@_)</c:formatCode>
                <c:ptCount val="5"/>
                <c:pt idx="0">
                  <c:v>0.19225</c:v>
                </c:pt>
                <c:pt idx="1">
                  <c:v>0.20021</c:v>
                </c:pt>
                <c:pt idx="2">
                  <c:v>0.22969000000000001</c:v>
                </c:pt>
                <c:pt idx="3">
                  <c:v>0.26086999999999999</c:v>
                </c:pt>
                <c:pt idx="4">
                  <c:v>0.315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1-C831-4F92-B86E-A2C8A05FE05F}"/>
            </c:ext>
          </c:extLst>
        </c:ser>
        <c:ser>
          <c:idx val="0"/>
          <c:order val="2"/>
          <c:tx>
            <c:strRef>
              <c:f>'Data for RAR Changes'!$A$2</c:f>
              <c:strCache>
                <c:ptCount val="1"/>
                <c:pt idx="0">
                  <c:v>Pacific Gas &amp; Electric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'[1]CPI Analysis'!$N$63:$R$63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  <c:extLst/>
            </c:numRef>
          </c:cat>
          <c:val>
            <c:numRef>
              <c:f>'Data for RAR Changes'!$H$2:$L$2</c:f>
              <c:numCache>
                <c:formatCode>_(* #,##0.00_);_(* \(#,##0.00\);_(* "-"??_);_(@_)</c:formatCode>
                <c:ptCount val="5"/>
                <c:pt idx="0">
                  <c:v>0.221</c:v>
                </c:pt>
                <c:pt idx="1">
                  <c:v>0.23481721686424431</c:v>
                </c:pt>
                <c:pt idx="2">
                  <c:v>0.24288818466954901</c:v>
                </c:pt>
                <c:pt idx="3">
                  <c:v>0.27045545235531482</c:v>
                </c:pt>
                <c:pt idx="4">
                  <c:v>0.30918418128580599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2-C831-4F92-B86E-A2C8A05FE05F}"/>
            </c:ext>
          </c:extLst>
        </c:ser>
        <c:ser>
          <c:idx val="3"/>
          <c:order val="3"/>
          <c:tx>
            <c:strRef>
              <c:f>'Data for RAR Changes'!$A$5</c:f>
              <c:strCache>
                <c:ptCount val="1"/>
                <c:pt idx="0">
                  <c:v>National Average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ysClr val="window" lastClr="FFFFFF">
                  <a:lumMod val="65000"/>
                </a:sysClr>
              </a:solidFill>
              <a:ln w="9525">
                <a:solidFill>
                  <a:sysClr val="window" lastClr="FFFFFF">
                    <a:lumMod val="65000"/>
                  </a:sysClr>
                </a:solidFill>
              </a:ln>
              <a:effectLst/>
            </c:spPr>
          </c:marker>
          <c:cat>
            <c:numRef>
              <c:f>'[1]CPI Analysis'!$N$63:$R$63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  <c:extLst/>
            </c:numRef>
          </c:cat>
          <c:val>
            <c:numRef>
              <c:f>'Data for RAR Changes'!$H$5:$L$5</c:f>
              <c:numCache>
                <c:formatCode>_(* #,##0.00_);_(* \(#,##0.00\);_(* "-"??_);_(@_)</c:formatCode>
                <c:ptCount val="5"/>
                <c:pt idx="0">
                  <c:v>0.12869999999999998</c:v>
                </c:pt>
                <c:pt idx="1">
                  <c:v>0.13009999999999999</c:v>
                </c:pt>
                <c:pt idx="2">
                  <c:v>0.13150000000000001</c:v>
                </c:pt>
                <c:pt idx="3">
                  <c:v>0.1366</c:v>
                </c:pt>
                <c:pt idx="4">
                  <c:v>0.15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3-C831-4F92-B86E-A2C8A05FE0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040384"/>
        <c:axId val="91041216"/>
      </c:lineChart>
      <c:catAx>
        <c:axId val="91040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91041216"/>
        <c:crosses val="autoZero"/>
        <c:auto val="1"/>
        <c:lblAlgn val="ctr"/>
        <c:lblOffset val="100"/>
        <c:noMultiLvlLbl val="0"/>
      </c:catAx>
      <c:valAx>
        <c:axId val="91041216"/>
        <c:scaling>
          <c:orientation val="minMax"/>
          <c:max val="0.45"/>
          <c:min val="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r>
                  <a:rPr lang="en-US" sz="1800"/>
                  <a:t>Rate ($ per kilowatt hour)</a:t>
                </a:r>
              </a:p>
            </c:rich>
          </c:tx>
          <c:layout>
            <c:manualLayout>
              <c:xMode val="edge"/>
              <c:yMode val="edge"/>
              <c:x val="2.2746080229179101E-2"/>
              <c:y val="0.1239733297335355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ysClr val="windowText" lastClr="000000"/>
                  </a:solidFill>
                  <a:latin typeface="Century Gothic" panose="020B050202020202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91040384"/>
        <c:crosses val="autoZero"/>
        <c:crossBetween val="between"/>
        <c:majorUnit val="0.15000000000000002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606054574931693"/>
          <c:y val="0.12206714232923051"/>
          <c:w val="0.34802005199587016"/>
          <c:h val="0.779751811268570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2200">
          <a:solidFill>
            <a:sysClr val="windowText" lastClr="000000"/>
          </a:solidFill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368351304138305"/>
          <c:y val="4.3960817272949246E-2"/>
          <c:w val="0.49667748621877889"/>
          <c:h val="0.7932177274568411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Sheet1!$F$2</c:f>
              <c:strCache>
                <c:ptCount val="1"/>
                <c:pt idx="0">
                  <c:v>Generation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Sheet1!$G$1:$I$1</c:f>
              <c:strCache>
                <c:ptCount val="3"/>
                <c:pt idx="0">
                  <c:v>San Diego Gas &amp; Electric</c:v>
                </c:pt>
                <c:pt idx="1">
                  <c:v>Southern California Edison</c:v>
                </c:pt>
                <c:pt idx="2">
                  <c:v>Pacific Gas &amp; Electric</c:v>
                </c:pt>
              </c:strCache>
            </c:strRef>
          </c:cat>
          <c:val>
            <c:numRef>
              <c:f>Sheet1!$G$2:$I$2</c:f>
              <c:numCache>
                <c:formatCode>General</c:formatCode>
                <c:ptCount val="3"/>
                <c:pt idx="0">
                  <c:v>7.8240000000000004E-2</c:v>
                </c:pt>
                <c:pt idx="1">
                  <c:v>6.1249999999999999E-2</c:v>
                </c:pt>
                <c:pt idx="2">
                  <c:v>6.6269999999999996E-2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45-49AA-AB38-60E4C5A8210B}"/>
            </c:ext>
          </c:extLst>
        </c:ser>
        <c:ser>
          <c:idx val="1"/>
          <c:order val="1"/>
          <c:tx>
            <c:strRef>
              <c:f>Sheet1!$F$3</c:f>
              <c:strCache>
                <c:ptCount val="1"/>
                <c:pt idx="0">
                  <c:v>Transmission &amp; Distribution (Non-Wildfire)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Sheet1!$G$1:$I$1</c:f>
              <c:strCache>
                <c:ptCount val="3"/>
                <c:pt idx="0">
                  <c:v>San Diego Gas &amp; Electric</c:v>
                </c:pt>
                <c:pt idx="1">
                  <c:v>Southern California Edison</c:v>
                </c:pt>
                <c:pt idx="2">
                  <c:v>Pacific Gas &amp; Electric</c:v>
                </c:pt>
              </c:strCache>
            </c:strRef>
          </c:cat>
          <c:val>
            <c:numRef>
              <c:f>Sheet1!$G$3:$I$3</c:f>
              <c:numCache>
                <c:formatCode>General</c:formatCode>
                <c:ptCount val="3"/>
                <c:pt idx="0">
                  <c:v>0.12040000000000001</c:v>
                </c:pt>
                <c:pt idx="1">
                  <c:v>8.6199999999999999E-2</c:v>
                </c:pt>
                <c:pt idx="2">
                  <c:v>7.6110000000000011E-2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45-49AA-AB38-60E4C5A8210B}"/>
            </c:ext>
          </c:extLst>
        </c:ser>
        <c:ser>
          <c:idx val="2"/>
          <c:order val="2"/>
          <c:tx>
            <c:strRef>
              <c:f>Sheet1!$F$4</c:f>
              <c:strCache>
                <c:ptCount val="1"/>
                <c:pt idx="0">
                  <c:v>Wildfire Expenses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Sheet1!$G$1:$I$1</c:f>
              <c:strCache>
                <c:ptCount val="3"/>
                <c:pt idx="0">
                  <c:v>San Diego Gas &amp; Electric</c:v>
                </c:pt>
                <c:pt idx="1">
                  <c:v>Southern California Edison</c:v>
                </c:pt>
                <c:pt idx="2">
                  <c:v>Pacific Gas &amp; Electric</c:v>
                </c:pt>
              </c:strCache>
            </c:strRef>
          </c:cat>
          <c:val>
            <c:numRef>
              <c:f>Sheet1!$G$4:$I$4</c:f>
              <c:numCache>
                <c:formatCode>General</c:formatCode>
                <c:ptCount val="3"/>
                <c:pt idx="0">
                  <c:v>1.831E-2</c:v>
                </c:pt>
                <c:pt idx="1">
                  <c:v>2.2040000000000001E-2</c:v>
                </c:pt>
                <c:pt idx="2">
                  <c:v>3.3590000000000002E-2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45-49AA-AB38-60E4C5A8210B}"/>
            </c:ext>
          </c:extLst>
        </c:ser>
        <c:ser>
          <c:idx val="3"/>
          <c:order val="3"/>
          <c:tx>
            <c:strRef>
              <c:f>Sheet1!$F$5</c:f>
              <c:strCache>
                <c:ptCount val="1"/>
                <c:pt idx="0">
                  <c:v>Public Purpose Programs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Sheet1!$G$1:$I$1</c:f>
              <c:strCache>
                <c:ptCount val="3"/>
                <c:pt idx="0">
                  <c:v>San Diego Gas &amp; Electric</c:v>
                </c:pt>
                <c:pt idx="1">
                  <c:v>Southern California Edison</c:v>
                </c:pt>
                <c:pt idx="2">
                  <c:v>Pacific Gas &amp; Electric</c:v>
                </c:pt>
              </c:strCache>
            </c:strRef>
          </c:cat>
          <c:val>
            <c:numRef>
              <c:f>Sheet1!$G$5:$I$5</c:f>
              <c:numCache>
                <c:formatCode>General</c:formatCode>
                <c:ptCount val="3"/>
                <c:pt idx="0">
                  <c:v>1.559E-2</c:v>
                </c:pt>
                <c:pt idx="1">
                  <c:v>6.1199999999999996E-3</c:v>
                </c:pt>
                <c:pt idx="2">
                  <c:v>6.9100000000000003E-3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845-49AA-AB38-60E4C5A8210B}"/>
            </c:ext>
          </c:extLst>
        </c:ser>
        <c:ser>
          <c:idx val="4"/>
          <c:order val="4"/>
          <c:tx>
            <c:strRef>
              <c:f>Sheet1!$F$6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Sheet1!$G$1:$I$1</c:f>
              <c:strCache>
                <c:ptCount val="3"/>
                <c:pt idx="0">
                  <c:v>San Diego Gas &amp; Electric</c:v>
                </c:pt>
                <c:pt idx="1">
                  <c:v>Southern California Edison</c:v>
                </c:pt>
                <c:pt idx="2">
                  <c:v>Pacific Gas &amp; Electric</c:v>
                </c:pt>
              </c:strCache>
            </c:strRef>
          </c:cat>
          <c:val>
            <c:numRef>
              <c:f>Sheet1!$G$6:$I$6</c:f>
              <c:numCache>
                <c:formatCode>General</c:formatCode>
                <c:ptCount val="3"/>
                <c:pt idx="0">
                  <c:v>1.2359999999999999E-2</c:v>
                </c:pt>
                <c:pt idx="1">
                  <c:v>1.014E-2</c:v>
                </c:pt>
                <c:pt idx="2">
                  <c:v>4.3699999999999998E-3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845-49AA-AB38-60E4C5A821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39654271"/>
        <c:axId val="739651775"/>
      </c:barChart>
      <c:catAx>
        <c:axId val="7396542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739651775"/>
        <c:crosses val="autoZero"/>
        <c:auto val="1"/>
        <c:lblAlgn val="ctr"/>
        <c:lblOffset val="100"/>
        <c:noMultiLvlLbl val="0"/>
      </c:catAx>
      <c:valAx>
        <c:axId val="7396517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r>
                  <a:rPr lang="en-US" sz="1800" dirty="0"/>
                  <a:t>Share </a:t>
                </a:r>
                <a:r>
                  <a:rPr lang="en-US" sz="1800"/>
                  <a:t>of Total</a:t>
                </a:r>
                <a:endParaRPr lang="en-US" sz="18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ysClr val="windowText" lastClr="000000"/>
                  </a:solidFill>
                  <a:latin typeface="Century Gothic" panose="020B0502020202020204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739654271"/>
        <c:crosses val="autoZero"/>
        <c:crossBetween val="between"/>
        <c:majorUnit val="0.25"/>
        <c:minorUnit val="0.1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442724333875459"/>
          <c:y val="0.10748200728565871"/>
          <c:w val="0.32345807867613785"/>
          <c:h val="0.77406206577119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ysClr val="windowText" lastClr="000000"/>
          </a:solidFill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C94664-EF52-0442-BCE5-23026E30FCEE}" type="datetime1">
              <a:rPr lang="en-US" smtClean="0"/>
              <a:t>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B889C-D8C6-7E4C-A1F7-EDC3F5CA9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74612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AD354-888B-B941-A308-CC9BC86AF051}" type="datetime1">
              <a:rPr lang="en-US" smtClean="0"/>
              <a:t>2/28/2023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7566E2-0476-4A04-A353-43B6FEB94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30231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301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entury Gothic" panose="020B0502020202020204" pitchFamily="34" charset="0"/>
              </a:rPr>
              <a:t>“On average, the state has reduced emissions by about 1 percent annually over the last decade… meeting the 2030 statutory goal would require a 4 percent average annual reduction.... since 2000, statewide annual emissions have only ever dropped by more than 3 percent twice”</a:t>
            </a:r>
          </a:p>
          <a:p>
            <a:endParaRPr lang="en-US" dirty="0"/>
          </a:p>
          <a:p>
            <a:r>
              <a:rPr lang="en-US" dirty="0"/>
              <a:t>Great Recession, 2008-2009 (6%)</a:t>
            </a:r>
          </a:p>
          <a:p>
            <a:r>
              <a:rPr lang="en-US" dirty="0"/>
              <a:t>COVID, 2019 to 2020 (9%)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015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497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ar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E763F-77B9-455D-B9AD-5A571E183E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75687" y="2130552"/>
            <a:ext cx="8982837" cy="1252728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5400" kern="1200" dirty="0">
                <a:solidFill>
                  <a:srgbClr val="008B9E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55A058-5CE5-4FCF-AC08-9DCE440635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85416" y="3557016"/>
            <a:ext cx="6099048" cy="466344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buNone/>
              <a:defRPr lang="en-US" sz="2400" kern="1200" dirty="0">
                <a:solidFill>
                  <a:schemeClr val="bg1">
                    <a:lumMod val="50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8" name="Picture 7" descr="PAO logo RGB large.jpg">
            <a:extLst>
              <a:ext uri="{FF2B5EF4-FFF2-40B4-BE49-F238E27FC236}">
                <a16:creationId xmlns:a16="http://schemas.microsoft.com/office/drawing/2014/main" id="{C269EF6F-D502-4841-B595-83196CD27A3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537" y="1066801"/>
            <a:ext cx="3338685" cy="117706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29F7A2B-701B-439C-B736-819DD321DC8F}"/>
              </a:ext>
            </a:extLst>
          </p:cNvPr>
          <p:cNvSpPr txBox="1"/>
          <p:nvPr userDrawn="1"/>
        </p:nvSpPr>
        <p:spPr>
          <a:xfrm>
            <a:off x="2184447" y="6396335"/>
            <a:ext cx="6298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rgbClr val="9C0F0D"/>
                </a:solidFill>
                <a:latin typeface="Arial"/>
                <a:cs typeface="Arial"/>
              </a:rPr>
              <a:t>CONFIDENTIAL</a:t>
            </a:r>
          </a:p>
          <a:p>
            <a:r>
              <a:rPr lang="en-US" sz="1200">
                <a:solidFill>
                  <a:srgbClr val="9C0F0D"/>
                </a:solidFill>
                <a:latin typeface="Avenir Next LT Pro" panose="020B0604020202020204" pitchFamily="34" charset="0"/>
              </a:rPr>
              <a:t> </a:t>
            </a: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C930ECF1-D855-4BAF-8D13-D3D35117A012}"/>
              </a:ext>
            </a:extLst>
          </p:cNvPr>
          <p:cNvSpPr txBox="1">
            <a:spLocks/>
          </p:cNvSpPr>
          <p:nvPr userDrawn="1"/>
        </p:nvSpPr>
        <p:spPr>
          <a:xfrm>
            <a:off x="10565680" y="6356350"/>
            <a:ext cx="7881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83BBFA-C162-4298-9076-327B0AFBF4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82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ar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E763F-77B9-455D-B9AD-5A571E183E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85416"/>
            <a:ext cx="9144000" cy="1252728"/>
          </a:xfr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5400" kern="1200" dirty="0">
                <a:solidFill>
                  <a:srgbClr val="008B9E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55A058-5CE5-4FCF-AC08-9DCE440635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27120" y="3557016"/>
            <a:ext cx="4937760" cy="466344"/>
          </a:xfrm>
        </p:spPr>
        <p:txBody>
          <a:bodyPr>
            <a:normAutofit/>
          </a:bodyPr>
          <a:lstStyle>
            <a:lvl1pPr marL="0" indent="0" algn="ctr" defTabSz="914400" rtl="0" eaLnBrk="1" latinLnBrk="0" hangingPunct="1">
              <a:buNone/>
              <a:defRPr lang="en-US" sz="2400" kern="1200" dirty="0">
                <a:solidFill>
                  <a:schemeClr val="bg1">
                    <a:lumMod val="50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690044-FB3A-48B8-AB70-C727B2956D72}"/>
              </a:ext>
            </a:extLst>
          </p:cNvPr>
          <p:cNvSpPr txBox="1"/>
          <p:nvPr userDrawn="1"/>
        </p:nvSpPr>
        <p:spPr>
          <a:xfrm>
            <a:off x="5398967" y="6396335"/>
            <a:ext cx="1383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rgbClr val="9C0F0D"/>
                </a:solidFill>
                <a:latin typeface="Arial"/>
                <a:cs typeface="Arial"/>
              </a:rPr>
              <a:t>CONFIDENTIAL</a:t>
            </a:r>
          </a:p>
          <a:p>
            <a:r>
              <a:rPr lang="en-US" sz="1200">
                <a:solidFill>
                  <a:srgbClr val="9C0F0D"/>
                </a:solidFill>
                <a:latin typeface="Avenir Next LT Pro" panose="020B0604020202020204" pitchFamily="34" charset="0"/>
              </a:rPr>
              <a:t> </a:t>
            </a:r>
          </a:p>
        </p:txBody>
      </p:sp>
      <p:pic>
        <p:nvPicPr>
          <p:cNvPr id="11" name="Picture 10" descr="PAO logo RGB large.jpg">
            <a:extLst>
              <a:ext uri="{FF2B5EF4-FFF2-40B4-BE49-F238E27FC236}">
                <a16:creationId xmlns:a16="http://schemas.microsoft.com/office/drawing/2014/main" id="{69FD0E4F-CD2F-40F9-A757-A1FE9520FE8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386" y="1066801"/>
            <a:ext cx="3338685" cy="1177066"/>
          </a:xfrm>
          <a:prstGeom prst="rect">
            <a:avLst/>
          </a:prstGeom>
        </p:spPr>
      </p:pic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E3B565C5-2C03-4EE8-B4BB-0F8B9F1449C0}"/>
              </a:ext>
            </a:extLst>
          </p:cNvPr>
          <p:cNvSpPr txBox="1">
            <a:spLocks/>
          </p:cNvSpPr>
          <p:nvPr userDrawn="1"/>
        </p:nvSpPr>
        <p:spPr>
          <a:xfrm>
            <a:off x="10565680" y="6356350"/>
            <a:ext cx="7881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83BBFA-C162-4298-9076-327B0AFBF4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42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 var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92E13-5A02-4502-B889-DACB2AA99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8336" y="896112"/>
            <a:ext cx="9144000" cy="1252728"/>
          </a:xfrm>
        </p:spPr>
        <p:txBody>
          <a:bodyPr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5400" kern="1200" dirty="0">
                <a:solidFill>
                  <a:srgbClr val="008B9E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9E923-AC20-41A1-A4E4-A213C233E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8336" y="2423160"/>
            <a:ext cx="6373368" cy="2276856"/>
          </a:xfrm>
        </p:spPr>
        <p:txBody>
          <a:bodyPr/>
          <a:lstStyle>
            <a:lvl1pPr marL="514350" indent="-514350">
              <a:lnSpc>
                <a:spcPct val="150000"/>
              </a:lnSpc>
              <a:buFont typeface="+mj-lt"/>
              <a:buAutoNum type="arabicPeriod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lnSpc>
                <a:spcPct val="150000"/>
              </a:lnSpc>
              <a:buFont typeface="+mj-lt"/>
              <a:buAutoNum type="alphaLcParenR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424A8DAD-319E-472B-B2CA-AC561891D43E}"/>
              </a:ext>
            </a:extLst>
          </p:cNvPr>
          <p:cNvSpPr txBox="1">
            <a:spLocks/>
          </p:cNvSpPr>
          <p:nvPr userDrawn="1"/>
        </p:nvSpPr>
        <p:spPr>
          <a:xfrm>
            <a:off x="10565680" y="6356350"/>
            <a:ext cx="7881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83BBFA-C162-4298-9076-327B0AFBF4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AEF009-EE7A-4C9F-9A05-4FF4067A31A5}"/>
              </a:ext>
            </a:extLst>
          </p:cNvPr>
          <p:cNvSpPr txBox="1"/>
          <p:nvPr userDrawn="1"/>
        </p:nvSpPr>
        <p:spPr>
          <a:xfrm>
            <a:off x="7480247" y="6396335"/>
            <a:ext cx="3577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CONFIDENTIAL   |   The Public Advocates Office    </a:t>
            </a:r>
          </a:p>
          <a:p>
            <a:r>
              <a:rPr lang="en-US" sz="1200">
                <a:solidFill>
                  <a:srgbClr val="9C0F0D"/>
                </a:solidFill>
                <a:latin typeface="Avenir Next LT Pro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75295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 var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92E13-5A02-4502-B889-DACB2AA99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8336" y="896112"/>
            <a:ext cx="9144000" cy="1252728"/>
          </a:xfrm>
        </p:spPr>
        <p:txBody>
          <a:bodyPr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5400" kern="1200" dirty="0">
                <a:solidFill>
                  <a:srgbClr val="008B9E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9E923-AC20-41A1-A4E4-A213C233E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8336" y="2423160"/>
            <a:ext cx="6373368" cy="2276856"/>
          </a:xfrm>
        </p:spPr>
        <p:txBody>
          <a:bodyPr/>
          <a:lstStyle>
            <a:lvl1pPr marL="514350" indent="-514350">
              <a:lnSpc>
                <a:spcPct val="150000"/>
              </a:lnSpc>
              <a:buFont typeface="+mj-lt"/>
              <a:buAutoNum type="arabicPeriod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lnSpc>
                <a:spcPct val="150000"/>
              </a:lnSpc>
              <a:buFont typeface="+mj-lt"/>
              <a:buAutoNum type="alphaLcParenR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424A8DAD-319E-472B-B2CA-AC561891D43E}"/>
              </a:ext>
            </a:extLst>
          </p:cNvPr>
          <p:cNvSpPr txBox="1">
            <a:spLocks/>
          </p:cNvSpPr>
          <p:nvPr userDrawn="1"/>
        </p:nvSpPr>
        <p:spPr>
          <a:xfrm>
            <a:off x="10565680" y="6356350"/>
            <a:ext cx="7881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83BBFA-C162-4298-9076-327B0AFBF4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AEF009-EE7A-4C9F-9A05-4FF4067A31A5}"/>
              </a:ext>
            </a:extLst>
          </p:cNvPr>
          <p:cNvSpPr txBox="1"/>
          <p:nvPr userDrawn="1"/>
        </p:nvSpPr>
        <p:spPr>
          <a:xfrm>
            <a:off x="7480247" y="6396335"/>
            <a:ext cx="3577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CONFIDENTIAL   |   The Public Advocates Office    </a:t>
            </a:r>
          </a:p>
          <a:p>
            <a:r>
              <a:rPr lang="en-US" sz="1200">
                <a:solidFill>
                  <a:srgbClr val="9C0F0D"/>
                </a:solidFill>
                <a:latin typeface="Avenir Next LT Pro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9876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ransition var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92E13-5A02-4502-B889-DACB2AA99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996696"/>
            <a:ext cx="9144000" cy="1252728"/>
          </a:xfrm>
        </p:spPr>
        <p:txBody>
          <a:bodyPr anchor="b" anchorCtr="0"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5400" kern="1200" dirty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9E923-AC20-41A1-A4E4-A213C233E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3784" y="2953512"/>
            <a:ext cx="6373368" cy="2743200"/>
          </a:xfrm>
        </p:spPr>
        <p:txBody>
          <a:bodyPr/>
          <a:lstStyle>
            <a:lvl1pPr marL="282575" indent="-282575">
              <a:lnSpc>
                <a:spcPct val="150000"/>
              </a:lnSpc>
              <a:buFont typeface="+mj-lt"/>
              <a:buAutoNum type="arabicPeriod"/>
              <a:tabLst/>
              <a:defRPr lang="en-US" sz="1600" kern="1200" dirty="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  <a:lvl2pPr marL="744538" indent="-287338">
              <a:lnSpc>
                <a:spcPct val="150000"/>
              </a:lnSpc>
              <a:buFont typeface="+mj-lt"/>
              <a:buAutoNum type="alphaLcParenR"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424A8DAD-319E-472B-B2CA-AC561891D43E}"/>
              </a:ext>
            </a:extLst>
          </p:cNvPr>
          <p:cNvSpPr txBox="1">
            <a:spLocks/>
          </p:cNvSpPr>
          <p:nvPr userDrawn="1"/>
        </p:nvSpPr>
        <p:spPr>
          <a:xfrm>
            <a:off x="10565680" y="6356350"/>
            <a:ext cx="7881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83BBFA-C162-4298-9076-327B0AFBF48B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AEF009-EE7A-4C9F-9A05-4FF4067A31A5}"/>
              </a:ext>
            </a:extLst>
          </p:cNvPr>
          <p:cNvSpPr txBox="1"/>
          <p:nvPr userDrawn="1"/>
        </p:nvSpPr>
        <p:spPr>
          <a:xfrm>
            <a:off x="7480247" y="6396335"/>
            <a:ext cx="3577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bg1"/>
                </a:solidFill>
                <a:latin typeface="Arial"/>
                <a:cs typeface="Arial"/>
              </a:rPr>
              <a:t>CONFIDENTIAL   |   The Public Advocates Office    </a:t>
            </a:r>
          </a:p>
          <a:p>
            <a:r>
              <a:rPr lang="en-US" sz="1200">
                <a:solidFill>
                  <a:schemeClr val="bg1"/>
                </a:solidFill>
                <a:latin typeface="Avenir Next LT Pro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7737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Questions var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92E13-5A02-4502-B889-DACB2AA99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996696"/>
            <a:ext cx="9144000" cy="1252728"/>
          </a:xfrm>
        </p:spPr>
        <p:txBody>
          <a:bodyPr anchor="b" anchorCtr="0"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5400" kern="1200" dirty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9E923-AC20-41A1-A4E4-A213C233E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3784" y="2953512"/>
            <a:ext cx="6373368" cy="2743200"/>
          </a:xfrm>
        </p:spPr>
        <p:txBody>
          <a:bodyPr/>
          <a:lstStyle>
            <a:lvl1pPr marL="282575" indent="-282575">
              <a:lnSpc>
                <a:spcPct val="150000"/>
              </a:lnSpc>
              <a:buFont typeface="+mj-lt"/>
              <a:buAutoNum type="arabicPeriod"/>
              <a:tabLst/>
              <a:defRPr lang="en-US" sz="1600" kern="1200" dirty="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  <a:lvl2pPr marL="744538" indent="-287338">
              <a:lnSpc>
                <a:spcPct val="150000"/>
              </a:lnSpc>
              <a:buFont typeface="+mj-lt"/>
              <a:buAutoNum type="alphaLcParenR"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424A8DAD-319E-472B-B2CA-AC561891D43E}"/>
              </a:ext>
            </a:extLst>
          </p:cNvPr>
          <p:cNvSpPr txBox="1">
            <a:spLocks/>
          </p:cNvSpPr>
          <p:nvPr userDrawn="1"/>
        </p:nvSpPr>
        <p:spPr>
          <a:xfrm>
            <a:off x="10565680" y="6356350"/>
            <a:ext cx="7881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83BBFA-C162-4298-9076-327B0AFBF48B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AEF009-EE7A-4C9F-9A05-4FF4067A31A5}"/>
              </a:ext>
            </a:extLst>
          </p:cNvPr>
          <p:cNvSpPr txBox="1"/>
          <p:nvPr userDrawn="1"/>
        </p:nvSpPr>
        <p:spPr>
          <a:xfrm>
            <a:off x="7480247" y="6396335"/>
            <a:ext cx="3577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bg1"/>
                </a:solidFill>
                <a:latin typeface="Arial"/>
                <a:cs typeface="Arial"/>
              </a:rPr>
              <a:t>CONFIDENTIAL   |   The Public Advocates Office    </a:t>
            </a:r>
          </a:p>
          <a:p>
            <a:r>
              <a:rPr lang="en-US" sz="1200">
                <a:solidFill>
                  <a:schemeClr val="bg1"/>
                </a:solidFill>
                <a:latin typeface="Avenir Next LT Pro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1202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92E13-5A02-4502-B889-DACB2AA99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48640"/>
            <a:ext cx="10241280" cy="1188720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5400" kern="1200" dirty="0">
                <a:solidFill>
                  <a:srgbClr val="008B9E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9E923-AC20-41A1-A4E4-A213C233E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825625"/>
            <a:ext cx="10241280" cy="4351338"/>
          </a:xfrm>
        </p:spPr>
        <p:txBody>
          <a:bodyPr>
            <a:normAutofit/>
          </a:bodyPr>
          <a:lstStyle>
            <a:lvl1pPr marL="285750" indent="-285750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7713" indent="-290513"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62113" indent="-290513"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14550" indent="-285750"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2BFBB19F-98A0-40C7-BF69-624356A2C5B6}"/>
              </a:ext>
            </a:extLst>
          </p:cNvPr>
          <p:cNvSpPr txBox="1">
            <a:spLocks/>
          </p:cNvSpPr>
          <p:nvPr userDrawn="1"/>
        </p:nvSpPr>
        <p:spPr>
          <a:xfrm>
            <a:off x="10565680" y="6356350"/>
            <a:ext cx="7881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83BBFA-C162-4298-9076-327B0AFBF4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EEA877-27F7-49AA-BF4F-DECF8BC301E8}"/>
              </a:ext>
            </a:extLst>
          </p:cNvPr>
          <p:cNvSpPr txBox="1"/>
          <p:nvPr userDrawn="1"/>
        </p:nvSpPr>
        <p:spPr>
          <a:xfrm>
            <a:off x="7480247" y="6396335"/>
            <a:ext cx="3577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CONFIDENTIAL   |   The Public Advocates Office    </a:t>
            </a:r>
          </a:p>
          <a:p>
            <a:r>
              <a:rPr lang="en-US" sz="1200">
                <a:solidFill>
                  <a:srgbClr val="9C0F0D"/>
                </a:solidFill>
                <a:latin typeface="Avenir Next LT Pro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6857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CED12-1055-4EF1-B331-34B70D31D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48640"/>
            <a:ext cx="10241280" cy="1188720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5400" kern="1200" dirty="0">
                <a:solidFill>
                  <a:srgbClr val="008B9E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DDCED-101C-4DB9-8E86-244E65630A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3000" y="1825625"/>
            <a:ext cx="5029200" cy="4351338"/>
          </a:xfrm>
        </p:spPr>
        <p:txBody>
          <a:bodyPr/>
          <a:lstStyle>
            <a:lvl1pPr marL="285750" indent="-285750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7713" indent="-290513"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62113" indent="-290513"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14550" indent="-285750"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57DD12-C273-44AE-8DCA-6403F8D3EC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55080" y="1825625"/>
            <a:ext cx="5029200" cy="4351338"/>
          </a:xfrm>
        </p:spPr>
        <p:txBody>
          <a:bodyPr>
            <a:normAutofit/>
          </a:bodyPr>
          <a:lstStyle>
            <a:lvl1pPr marL="285750" indent="-285750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7713" indent="-290513"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62113" indent="-290513"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D5A7A73C-B784-40DF-A328-D9532AD568C1}"/>
              </a:ext>
            </a:extLst>
          </p:cNvPr>
          <p:cNvSpPr txBox="1">
            <a:spLocks/>
          </p:cNvSpPr>
          <p:nvPr userDrawn="1"/>
        </p:nvSpPr>
        <p:spPr>
          <a:xfrm>
            <a:off x="10565680" y="6356350"/>
            <a:ext cx="7881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83BBFA-C162-4298-9076-327B0AFBF4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CE9344-EB88-416D-8296-4E56635B6B7C}"/>
              </a:ext>
            </a:extLst>
          </p:cNvPr>
          <p:cNvSpPr txBox="1"/>
          <p:nvPr userDrawn="1"/>
        </p:nvSpPr>
        <p:spPr>
          <a:xfrm>
            <a:off x="7480247" y="6396335"/>
            <a:ext cx="3577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CONFIDENTIAL   |   The Public Advocates Office    </a:t>
            </a:r>
          </a:p>
          <a:p>
            <a:r>
              <a:rPr lang="en-US" sz="1200">
                <a:solidFill>
                  <a:srgbClr val="9C0F0D"/>
                </a:solidFill>
                <a:latin typeface="Avenir Next LT Pro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76653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424A8DAD-319E-472B-B2CA-AC561891D43E}"/>
              </a:ext>
            </a:extLst>
          </p:cNvPr>
          <p:cNvSpPr txBox="1">
            <a:spLocks/>
          </p:cNvSpPr>
          <p:nvPr userDrawn="1"/>
        </p:nvSpPr>
        <p:spPr>
          <a:xfrm>
            <a:off x="10565680" y="6356350"/>
            <a:ext cx="7881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83BBFA-C162-4298-9076-327B0AFBF4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AEF009-EE7A-4C9F-9A05-4FF4067A31A5}"/>
              </a:ext>
            </a:extLst>
          </p:cNvPr>
          <p:cNvSpPr txBox="1"/>
          <p:nvPr userDrawn="1"/>
        </p:nvSpPr>
        <p:spPr>
          <a:xfrm>
            <a:off x="7480247" y="6396335"/>
            <a:ext cx="3577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CONFIDENTIAL   |   The Public Advocates Office    </a:t>
            </a:r>
          </a:p>
          <a:p>
            <a:r>
              <a:rPr lang="en-US" sz="1200">
                <a:solidFill>
                  <a:srgbClr val="9C0F0D"/>
                </a:solidFill>
                <a:latin typeface="Avenir Next LT Pro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7548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A71D4F-8263-4E87-A22E-043A19231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1F960-A03C-41DB-B9A4-AE6D21279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7A6ED-92E3-4BBD-882B-CAD407EA5B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4455E-32C0-CE4D-B129-5B41750B07BB}" type="datetime1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AD8D20-44DF-458E-A241-60249D8CA5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F37BF-5DE3-4308-8976-1D59D973F5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3BBFA-C162-4298-9076-327B0AFBF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61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61" r:id="rId4"/>
    <p:sldLayoutId id="2147483663" r:id="rId5"/>
    <p:sldLayoutId id="2147483664" r:id="rId6"/>
    <p:sldLayoutId id="2147483650" r:id="rId7"/>
    <p:sldLayoutId id="2147483652" r:id="rId8"/>
    <p:sldLayoutId id="2147483665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FF1F949-6BA1-4DF1-B7E9-F25E958E56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75687" y="2755705"/>
            <a:ext cx="9278113" cy="1252728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Senate EUC Committee: Energy Affordability Hearing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672D0A62-64A3-4C71-8A9E-1781AF3D0F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85416" y="4182169"/>
            <a:ext cx="6099048" cy="46634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Century Gothic"/>
              </a:rPr>
              <a:t>February 28, 2023</a:t>
            </a:r>
          </a:p>
        </p:txBody>
      </p:sp>
      <p:sp>
        <p:nvSpPr>
          <p:cNvPr id="19" name="Slide Number Placeholder 3">
            <a:extLst>
              <a:ext uri="{FF2B5EF4-FFF2-40B4-BE49-F238E27FC236}">
                <a16:creationId xmlns:a16="http://schemas.microsoft.com/office/drawing/2014/main" id="{9263F766-BBD5-4057-956F-DBA0DE93D70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D583BBFA-C162-4298-9076-327B0AFBF48B}" type="slidenum">
              <a:rPr lang="en-US" smtClean="0"/>
              <a:t>1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F827F4-D1A9-F355-80AC-9568D6BD79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0342" y="549948"/>
            <a:ext cx="5572125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683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7CCE36A-540C-42F4-AA72-0263C4C24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0848" y="142277"/>
            <a:ext cx="10049069" cy="1252728"/>
          </a:xfrm>
        </p:spPr>
        <p:txBody>
          <a:bodyPr>
            <a:normAutofit/>
          </a:bodyPr>
          <a:lstStyle/>
          <a:p>
            <a:r>
              <a:rPr lang="en-ZW" sz="36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Average Year-End Electric Residential Rates</a:t>
            </a:r>
            <a:endParaRPr lang="en-US" sz="36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D43F77C-9B8C-40A2-9071-B8844D1E6B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4044265"/>
              </p:ext>
            </p:extLst>
          </p:nvPr>
        </p:nvGraphicFramePr>
        <p:xfrm>
          <a:off x="996381" y="1708982"/>
          <a:ext cx="10184524" cy="41557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58D82FED-9886-3E84-8725-368F639DE3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6019" y="5960319"/>
            <a:ext cx="1905117" cy="700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430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7CCE36A-540C-42F4-AA72-0263C4C24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0848" y="142277"/>
            <a:ext cx="10049069" cy="1252728"/>
          </a:xfrm>
        </p:spPr>
        <p:txBody>
          <a:bodyPr>
            <a:normAutofit/>
          </a:bodyPr>
          <a:lstStyle/>
          <a:p>
            <a:r>
              <a:rPr lang="en-ZW" sz="36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2021 Major Investor-Owned Utility Revenue Requirement by Components</a:t>
            </a:r>
            <a:endParaRPr lang="en-US" sz="36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9B432CCC-BC0B-44A9-0AE6-E24BA77DCA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58860264"/>
              </p:ext>
            </p:extLst>
          </p:nvPr>
        </p:nvGraphicFramePr>
        <p:xfrm>
          <a:off x="1097280" y="1753644"/>
          <a:ext cx="10100988" cy="4233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9CAFC923-0D71-AEBE-5664-73F2E3525AA4}"/>
              </a:ext>
            </a:extLst>
          </p:cNvPr>
          <p:cNvSpPr txBox="1"/>
          <p:nvPr/>
        </p:nvSpPr>
        <p:spPr>
          <a:xfrm>
            <a:off x="4892399" y="6577223"/>
            <a:ext cx="59634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W" sz="1200" dirty="0">
                <a:latin typeface="Georgia" panose="02040502050405020303" pitchFamily="18" charset="0"/>
              </a:rPr>
              <a:t>Created from data in the California Public Utilities Commission’s </a:t>
            </a:r>
            <a:r>
              <a:rPr lang="en-ZW" sz="1200" i="1" dirty="0">
                <a:latin typeface="Georgia" panose="02040502050405020303" pitchFamily="18" charset="0"/>
              </a:rPr>
              <a:t>2022 SB695 Report</a:t>
            </a:r>
            <a:endParaRPr lang="en-US" sz="1200" i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61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Paper">
    <a:dk1>
      <a:sysClr val="windowText" lastClr="000000"/>
    </a:dk1>
    <a:lt1>
      <a:sysClr val="window" lastClr="FFFFFF"/>
    </a:lt1>
    <a:dk2>
      <a:srgbClr val="2A2A2A"/>
    </a:dk2>
    <a:lt2>
      <a:srgbClr val="F9F4EE"/>
    </a:lt2>
    <a:accent1>
      <a:srgbClr val="E09B3B"/>
    </a:accent1>
    <a:accent2>
      <a:srgbClr val="487B97"/>
    </a:accent2>
    <a:accent3>
      <a:srgbClr val="847B97"/>
    </a:accent3>
    <a:accent4>
      <a:srgbClr val="D96362"/>
    </a:accent4>
    <a:accent5>
      <a:srgbClr val="2B8073"/>
    </a:accent5>
    <a:accent6>
      <a:srgbClr val="B09C7D"/>
    </a:accent6>
    <a:hlink>
      <a:srgbClr val="847B97"/>
    </a:hlink>
    <a:folHlink>
      <a:srgbClr val="487B97"/>
    </a:folHlink>
  </a:clrScheme>
  <a:fontScheme name="Custom 9">
    <a:majorFont>
      <a:latin typeface="Tahoma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Tahoma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2050</TotalTime>
  <Words>111</Words>
  <Application>Microsoft Office PowerPoint</Application>
  <PresentationFormat>Widescreen</PresentationFormat>
  <Paragraphs>12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Avenir Next LT Pro</vt:lpstr>
      <vt:lpstr>Calibri</vt:lpstr>
      <vt:lpstr>Calibri Light</vt:lpstr>
      <vt:lpstr>Century Gothic</vt:lpstr>
      <vt:lpstr>Georgia</vt:lpstr>
      <vt:lpstr>Office Theme</vt:lpstr>
      <vt:lpstr>Senate EUC Committee: Energy Affordability Hearing</vt:lpstr>
      <vt:lpstr>Average Year-End Electric Residential Rates</vt:lpstr>
      <vt:lpstr>2021 Major Investor-Owned Utility Revenue Requirement by Components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Liu, Fangxing</dc:creator>
  <cp:lastModifiedBy>Andress, Tara</cp:lastModifiedBy>
  <cp:revision>6</cp:revision>
  <cp:lastPrinted>2021-03-25T17:36:16Z</cp:lastPrinted>
  <dcterms:created xsi:type="dcterms:W3CDTF">2020-09-30T23:40:18Z</dcterms:created>
  <dcterms:modified xsi:type="dcterms:W3CDTF">2023-02-28T16:39:51Z</dcterms:modified>
</cp:coreProperties>
</file>