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0"/>
  </p:notesMasterIdLst>
  <p:sldIdLst>
    <p:sldId id="257" r:id="rId5"/>
    <p:sldId id="2147478603" r:id="rId6"/>
    <p:sldId id="2147483603" r:id="rId7"/>
    <p:sldId id="2147483604" r:id="rId8"/>
    <p:sldId id="2147483597" r:id="rId9"/>
    <p:sldId id="2147483600" r:id="rId10"/>
    <p:sldId id="2147483643" r:id="rId11"/>
    <p:sldId id="2147483633" r:id="rId12"/>
    <p:sldId id="2147483630" r:id="rId13"/>
    <p:sldId id="2147483631" r:id="rId14"/>
    <p:sldId id="268" r:id="rId15"/>
    <p:sldId id="2147483647" r:id="rId16"/>
    <p:sldId id="258" r:id="rId17"/>
    <p:sldId id="256" r:id="rId18"/>
    <p:sldId id="259"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F428160-9274-4CD8-997C-38254D7DDE89}">
          <p14:sldIdLst>
            <p14:sldId id="257"/>
            <p14:sldId id="2147478603"/>
            <p14:sldId id="2147483603"/>
            <p14:sldId id="2147483604"/>
            <p14:sldId id="2147483597"/>
            <p14:sldId id="2147483600"/>
            <p14:sldId id="2147483643"/>
            <p14:sldId id="2147483633"/>
            <p14:sldId id="2147483630"/>
            <p14:sldId id="2147483631"/>
            <p14:sldId id="268"/>
            <p14:sldId id="2147483647"/>
            <p14:sldId id="258"/>
            <p14:sldId id="256"/>
            <p14:sldId id="259"/>
          </p14:sldIdLst>
        </p14:section>
        <p14:section name="Untitled Section" id="{7656D124-70AE-4808-BAEC-A42CB923FE67}">
          <p14:sldIdLst/>
        </p14:section>
      </p14:sectionLst>
    </p:ext>
    <p:ext uri="{EFAFB233-063F-42B5-8137-9DF3F51BA10A}">
      <p15:sldGuideLst xmlns:p15="http://schemas.microsoft.com/office/powerpoint/2012/main">
        <p15:guide id="1" orient="horz" pos="1416"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6768102-582F-7C80-CE97-CD7C004F8964}" name="Charlotte Fadipe" initials="CF" userId="S::cfadipe@calquake.com::957a927b-d6f3-479a-895a-634cb77c200f" providerId="AD"/>
  <p188:author id="{4A740419-4E18-74F9-3184-D577C87DB593}" name="Tom Welsh" initials="TW" userId="S::twelsh@calquake.com::a1bbfce1-3511-4547-92dd-1f36a805856e" providerId="AD"/>
  <p188:author id="{CA21AB48-A36E-9B57-7513-D7A9FB3D09D9}" name="Tabari Lucas" initials="TL" userId="S::tlucas@calquake.com::e7edb4bd-2aa9-4aa1-ab81-80b154a6c30a" providerId="AD"/>
  <p188:author id="{C2742682-5789-2B02-AE2A-ED86292B841B}" name="Shawna Ackerman" initials="SA" userId="S::sackerman@calquake.com::c0f51cf5-a812-45ac-af2c-4bd5ef15e78e" providerId="AD"/>
  <p188:author id="{435EAE89-E2F1-9E91-3ADB-B0E63A74782D}" name="Erin Rogers" initials="ER" userId="S::erogers@calquake.com::074941d0-ceb0-4f56-8b75-b105bd415ba0" providerId="AD"/>
  <p188:author id="{FDC7BAA3-909D-6713-17D2-B8708F145AEB}" name="Laurie Johnson" initials="LJ" userId="S::ljohnson@calquake.com::da357682-2f2d-4542-b22c-f22a9ef67921" providerId="AD"/>
  <p188:author id="{B79549D3-9015-F7D5-F426-9082D6EB5916}" name="Suman Tatapudy" initials="ST" userId="S::statapudy@calquake.com::c24e28df-d968-4f04-a22f-cbc600aa2a6e"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9F9F9"/>
    <a:srgbClr val="215F9A"/>
    <a:srgbClr val="D6E7F6"/>
    <a:srgbClr val="143C60"/>
    <a:srgbClr val="E7EBFD"/>
    <a:srgbClr val="3F8725"/>
    <a:srgbClr val="18422D"/>
    <a:srgbClr val="F2F2F2"/>
    <a:srgbClr val="163E64"/>
    <a:srgbClr val="004F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4B5089-F4C8-A7B8-5AA5-D7885E795B56}" v="7" dt="2026-05-08T13:40:23.164"/>
    <p1510:client id="{269FF6A4-60F8-419E-8E1F-94BCC32D3951}" v="10" dt="2026-05-08T21:55:23.027"/>
    <p1510:client id="{63C63380-F7FD-4269-ACAC-619D181202EC}" v="1573" dt="2026-05-08T19:55:58.983"/>
    <p1510:client id="{694E3E9E-675D-4C8D-91BE-8CB602D05318}" v="936" dt="2026-05-08T21:51:35.55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0"/>
      </p:cViewPr>
      <p:guideLst>
        <p:guide orient="horz" pos="1416"/>
        <p:guide pos="3840"/>
      </p:guideLst>
    </p:cSldViewPr>
  </p:slideViewPr>
  <p:notesTextViewPr>
    <p:cViewPr>
      <p:scale>
        <a:sx n="3" d="2"/>
        <a:sy n="3" d="2"/>
      </p:scale>
      <p:origin x="-6" y="-18"/>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EAC2E34-7D71-44C6-B8AD-D7A69A33EA8A}" type="doc">
      <dgm:prSet loTypeId="urn:microsoft.com/office/officeart/2005/8/layout/target3" loCatId="pyramid" qsTypeId="urn:microsoft.com/office/officeart/2005/8/quickstyle/simple2" qsCatId="simple" csTypeId="urn:microsoft.com/office/officeart/2005/8/colors/accent1_5" csCatId="accent1" phldr="1"/>
      <dgm:spPr/>
    </dgm:pt>
    <dgm:pt modelId="{4706D952-D31A-47E6-A456-02FABD31718C}">
      <dgm:prSet phldrT="[Text]" phldr="0" custT="1"/>
      <dgm:spPr>
        <a:ln>
          <a:solidFill>
            <a:srgbClr val="19422C">
              <a:alpha val="90000"/>
            </a:srgbClr>
          </a:solidFill>
        </a:ln>
      </dgm:spPr>
      <dgm:t>
        <a:bodyPr/>
        <a:lstStyle/>
        <a:p>
          <a:pPr rtl="0"/>
          <a:r>
            <a:rPr lang="en-US" sz="2800">
              <a:solidFill>
                <a:srgbClr val="19422C"/>
              </a:solidFill>
              <a:latin typeface="Aptos ExtraBold" panose="020B0004020202020204" pitchFamily="34" charset="0"/>
            </a:rPr>
            <a:t>3 Policy Pathways</a:t>
          </a:r>
        </a:p>
      </dgm:t>
    </dgm:pt>
    <dgm:pt modelId="{78058D85-45AC-4E8E-9DDF-ACB8FED07C96}" type="parTrans" cxnId="{F62F4472-4566-4748-BB79-422FDDD6F6CA}">
      <dgm:prSet/>
      <dgm:spPr/>
      <dgm:t>
        <a:bodyPr/>
        <a:lstStyle/>
        <a:p>
          <a:endParaRPr lang="en-US"/>
        </a:p>
      </dgm:t>
    </dgm:pt>
    <dgm:pt modelId="{00D656A7-9E95-4EA7-A878-B35C977ADFDC}" type="sibTrans" cxnId="{F62F4472-4566-4748-BB79-422FDDD6F6CA}">
      <dgm:prSet/>
      <dgm:spPr/>
      <dgm:t>
        <a:bodyPr/>
        <a:lstStyle/>
        <a:p>
          <a:endParaRPr lang="en-US"/>
        </a:p>
      </dgm:t>
    </dgm:pt>
    <dgm:pt modelId="{E528D570-0B59-4C09-BF0B-93525164862C}">
      <dgm:prSet phldrT="[Text]" phldr="0" custT="1"/>
      <dgm:spPr>
        <a:ln>
          <a:solidFill>
            <a:srgbClr val="19422C">
              <a:alpha val="70000"/>
            </a:srgbClr>
          </a:solidFill>
        </a:ln>
      </dgm:spPr>
      <dgm:t>
        <a:bodyPr/>
        <a:lstStyle/>
        <a:p>
          <a:pPr rtl="0"/>
          <a:r>
            <a:rPr lang="en-US" sz="2800">
              <a:solidFill>
                <a:srgbClr val="19422C"/>
              </a:solidFill>
              <a:latin typeface="Aptos ExtraBold" panose="020B0004020202020204" pitchFamily="34" charset="0"/>
            </a:rPr>
            <a:t>9 Strategies</a:t>
          </a:r>
        </a:p>
      </dgm:t>
    </dgm:pt>
    <dgm:pt modelId="{E2CABB11-C921-496E-9BAE-D9DA624FCCAE}" type="parTrans" cxnId="{CA694883-7A91-4A6E-9108-FD002A00BBFB}">
      <dgm:prSet/>
      <dgm:spPr/>
      <dgm:t>
        <a:bodyPr/>
        <a:lstStyle/>
        <a:p>
          <a:endParaRPr lang="en-US"/>
        </a:p>
      </dgm:t>
    </dgm:pt>
    <dgm:pt modelId="{1AE210FD-A0B7-46F7-B56B-4468D9B9704A}" type="sibTrans" cxnId="{CA694883-7A91-4A6E-9108-FD002A00BBFB}">
      <dgm:prSet/>
      <dgm:spPr/>
      <dgm:t>
        <a:bodyPr/>
        <a:lstStyle/>
        <a:p>
          <a:endParaRPr lang="en-US"/>
        </a:p>
      </dgm:t>
    </dgm:pt>
    <dgm:pt modelId="{B5D78C7B-F86D-420A-8DE4-AE7064C2C6B9}">
      <dgm:prSet phldrT="[Text]" phldr="0" custT="1"/>
      <dgm:spPr>
        <a:ln>
          <a:solidFill>
            <a:srgbClr val="19422C">
              <a:alpha val="50000"/>
            </a:srgbClr>
          </a:solidFill>
        </a:ln>
      </dgm:spPr>
      <dgm:t>
        <a:bodyPr/>
        <a:lstStyle/>
        <a:p>
          <a:pPr rtl="0"/>
          <a:r>
            <a:rPr lang="en-US" sz="2800">
              <a:solidFill>
                <a:srgbClr val="19422C"/>
              </a:solidFill>
              <a:latin typeface="Aptos ExtraBold" panose="020B0004020202020204" pitchFamily="34" charset="0"/>
            </a:rPr>
            <a:t>28  Options</a:t>
          </a:r>
        </a:p>
      </dgm:t>
    </dgm:pt>
    <dgm:pt modelId="{BF2CCFEF-BBA4-40BD-8FD9-97351102E367}" type="parTrans" cxnId="{7EE78AD7-6F92-4FF2-9845-A68313B884D9}">
      <dgm:prSet/>
      <dgm:spPr/>
      <dgm:t>
        <a:bodyPr/>
        <a:lstStyle/>
        <a:p>
          <a:endParaRPr lang="en-US"/>
        </a:p>
      </dgm:t>
    </dgm:pt>
    <dgm:pt modelId="{29560CB6-CE76-4379-88E4-183BD41036F2}" type="sibTrans" cxnId="{7EE78AD7-6F92-4FF2-9845-A68313B884D9}">
      <dgm:prSet/>
      <dgm:spPr/>
      <dgm:t>
        <a:bodyPr/>
        <a:lstStyle/>
        <a:p>
          <a:endParaRPr lang="en-US"/>
        </a:p>
      </dgm:t>
    </dgm:pt>
    <dgm:pt modelId="{476B7715-D54E-E24E-AB79-98D9FF26F9E9}">
      <dgm:prSet phldrT="[Text]" phldr="0"/>
      <dgm:spPr/>
      <dgm:t>
        <a:bodyPr/>
        <a:lstStyle/>
        <a:p>
          <a:pPr rtl="0"/>
          <a:r>
            <a:rPr lang="en-US"/>
            <a:t>High-level policy directions that organize related approaches to addressing wildfire risk, cost, and resilience challenges.</a:t>
          </a:r>
        </a:p>
      </dgm:t>
    </dgm:pt>
    <dgm:pt modelId="{0C0D7A2F-A181-1848-9884-972D7C130D94}" type="parTrans" cxnId="{179B2B7A-3B8F-6E40-9420-A264780FA3D8}">
      <dgm:prSet/>
      <dgm:spPr/>
      <dgm:t>
        <a:bodyPr/>
        <a:lstStyle/>
        <a:p>
          <a:endParaRPr lang="en-US"/>
        </a:p>
      </dgm:t>
    </dgm:pt>
    <dgm:pt modelId="{EBEC0951-7C67-D348-B194-E1BD2D0CE587}" type="sibTrans" cxnId="{179B2B7A-3B8F-6E40-9420-A264780FA3D8}">
      <dgm:prSet/>
      <dgm:spPr/>
      <dgm:t>
        <a:bodyPr/>
        <a:lstStyle/>
        <a:p>
          <a:endParaRPr lang="en-US"/>
        </a:p>
      </dgm:t>
    </dgm:pt>
    <dgm:pt modelId="{07A3D67A-EC5A-E643-8C6F-26413CA7F563}">
      <dgm:prSet phldrT="[Text]" phldr="0"/>
      <dgm:spPr/>
      <dgm:t>
        <a:bodyPr/>
        <a:lstStyle/>
        <a:p>
          <a:pPr rtl="0"/>
          <a:r>
            <a:rPr lang="en-US"/>
            <a:t>Thematic groupings within each pathway that define specific areas of focus for action.</a:t>
          </a:r>
        </a:p>
      </dgm:t>
    </dgm:pt>
    <dgm:pt modelId="{FA5FD79B-4BA2-9E49-93E9-F34F4FEE3A83}" type="parTrans" cxnId="{A801BD1F-91A3-7F48-A25F-EE512E54CCE0}">
      <dgm:prSet/>
      <dgm:spPr/>
      <dgm:t>
        <a:bodyPr/>
        <a:lstStyle/>
        <a:p>
          <a:endParaRPr lang="en-US"/>
        </a:p>
      </dgm:t>
    </dgm:pt>
    <dgm:pt modelId="{C45CCA70-6CCF-A345-94C1-4603EF09BBC0}" type="sibTrans" cxnId="{A801BD1F-91A3-7F48-A25F-EE512E54CCE0}">
      <dgm:prSet/>
      <dgm:spPr/>
      <dgm:t>
        <a:bodyPr/>
        <a:lstStyle/>
        <a:p>
          <a:endParaRPr lang="en-US"/>
        </a:p>
      </dgm:t>
    </dgm:pt>
    <dgm:pt modelId="{7A481C28-5A0E-5D43-B77E-12F343AC3233}">
      <dgm:prSet phldrT="[Text]" phldr="0"/>
      <dgm:spPr/>
      <dgm:t>
        <a:bodyPr/>
        <a:lstStyle/>
        <a:p>
          <a:pPr rtl="0"/>
          <a:r>
            <a:rPr lang="en-US"/>
            <a:t>Discrete policy actions or tools within each strategy that can be advanced individually or in combination.</a:t>
          </a:r>
        </a:p>
      </dgm:t>
    </dgm:pt>
    <dgm:pt modelId="{E5721DD0-7397-8645-87B7-549F09F04A51}" type="parTrans" cxnId="{5662ACDC-E49F-A145-B090-8D1022BC2518}">
      <dgm:prSet/>
      <dgm:spPr/>
      <dgm:t>
        <a:bodyPr/>
        <a:lstStyle/>
        <a:p>
          <a:endParaRPr lang="en-US"/>
        </a:p>
      </dgm:t>
    </dgm:pt>
    <dgm:pt modelId="{D760C9DF-75A4-C14A-AA59-9E3DFB696C7F}" type="sibTrans" cxnId="{5662ACDC-E49F-A145-B090-8D1022BC2518}">
      <dgm:prSet/>
      <dgm:spPr/>
      <dgm:t>
        <a:bodyPr/>
        <a:lstStyle/>
        <a:p>
          <a:endParaRPr lang="en-US"/>
        </a:p>
      </dgm:t>
    </dgm:pt>
    <dgm:pt modelId="{04ED6180-5AD3-5A47-9C61-43165C86F311}" type="pres">
      <dgm:prSet presAssocID="{1EAC2E34-7D71-44C6-B8AD-D7A69A33EA8A}" presName="Name0" presStyleCnt="0">
        <dgm:presLayoutVars>
          <dgm:chMax val="7"/>
          <dgm:dir/>
          <dgm:animLvl val="lvl"/>
          <dgm:resizeHandles val="exact"/>
        </dgm:presLayoutVars>
      </dgm:prSet>
      <dgm:spPr/>
    </dgm:pt>
    <dgm:pt modelId="{282D85EA-5D4C-5349-853C-52E2282D95F1}" type="pres">
      <dgm:prSet presAssocID="{4706D952-D31A-47E6-A456-02FABD31718C}" presName="circle1" presStyleLbl="node1" presStyleIdx="0" presStyleCnt="3"/>
      <dgm:spPr>
        <a:solidFill>
          <a:srgbClr val="19422C">
            <a:alpha val="90000"/>
          </a:srgbClr>
        </a:solidFill>
        <a:ln>
          <a:solidFill>
            <a:schemeClr val="accent3"/>
          </a:solidFill>
        </a:ln>
      </dgm:spPr>
    </dgm:pt>
    <dgm:pt modelId="{8F36CE46-5789-E545-B083-3E81F23DFF7E}" type="pres">
      <dgm:prSet presAssocID="{4706D952-D31A-47E6-A456-02FABD31718C}" presName="space" presStyleCnt="0"/>
      <dgm:spPr/>
    </dgm:pt>
    <dgm:pt modelId="{B844F6BA-4830-9C40-BB60-89DD545A7039}" type="pres">
      <dgm:prSet presAssocID="{4706D952-D31A-47E6-A456-02FABD31718C}" presName="rect1" presStyleLbl="alignAcc1" presStyleIdx="0" presStyleCnt="3"/>
      <dgm:spPr/>
    </dgm:pt>
    <dgm:pt modelId="{3EAEF63A-5C2A-AC46-A188-8E109E2C708B}" type="pres">
      <dgm:prSet presAssocID="{E528D570-0B59-4C09-BF0B-93525164862C}" presName="vertSpace2" presStyleLbl="node1" presStyleIdx="0" presStyleCnt="3"/>
      <dgm:spPr/>
    </dgm:pt>
    <dgm:pt modelId="{EBA06344-2C0C-AD4F-AEBA-47D9C544096F}" type="pres">
      <dgm:prSet presAssocID="{E528D570-0B59-4C09-BF0B-93525164862C}" presName="circle2" presStyleLbl="node1" presStyleIdx="1" presStyleCnt="3"/>
      <dgm:spPr>
        <a:solidFill>
          <a:srgbClr val="19422C">
            <a:alpha val="70000"/>
          </a:srgbClr>
        </a:solidFill>
      </dgm:spPr>
    </dgm:pt>
    <dgm:pt modelId="{06ADA90E-11E3-3448-8CC7-5355622833CA}" type="pres">
      <dgm:prSet presAssocID="{E528D570-0B59-4C09-BF0B-93525164862C}" presName="rect2" presStyleLbl="alignAcc1" presStyleIdx="1" presStyleCnt="3"/>
      <dgm:spPr/>
    </dgm:pt>
    <dgm:pt modelId="{9F798673-4383-6340-A304-9FB991867CC2}" type="pres">
      <dgm:prSet presAssocID="{B5D78C7B-F86D-420A-8DE4-AE7064C2C6B9}" presName="vertSpace3" presStyleLbl="node1" presStyleIdx="1" presStyleCnt="3"/>
      <dgm:spPr/>
    </dgm:pt>
    <dgm:pt modelId="{1B6BF1C5-8261-0840-9F4F-56AAC8580D77}" type="pres">
      <dgm:prSet presAssocID="{B5D78C7B-F86D-420A-8DE4-AE7064C2C6B9}" presName="circle3" presStyleLbl="node1" presStyleIdx="2" presStyleCnt="3"/>
      <dgm:spPr>
        <a:solidFill>
          <a:srgbClr val="19422C">
            <a:alpha val="50000"/>
          </a:srgbClr>
        </a:solidFill>
      </dgm:spPr>
    </dgm:pt>
    <dgm:pt modelId="{0E04EAA3-F76E-DF4A-BBC9-8856F2B8E261}" type="pres">
      <dgm:prSet presAssocID="{B5D78C7B-F86D-420A-8DE4-AE7064C2C6B9}" presName="rect3" presStyleLbl="alignAcc1" presStyleIdx="2" presStyleCnt="3"/>
      <dgm:spPr/>
    </dgm:pt>
    <dgm:pt modelId="{70FE6237-4A2A-F245-9386-0DA5ABA86364}" type="pres">
      <dgm:prSet presAssocID="{4706D952-D31A-47E6-A456-02FABD31718C}" presName="rect1ParTx" presStyleLbl="alignAcc1" presStyleIdx="2" presStyleCnt="3">
        <dgm:presLayoutVars>
          <dgm:chMax val="1"/>
          <dgm:bulletEnabled val="1"/>
        </dgm:presLayoutVars>
      </dgm:prSet>
      <dgm:spPr/>
    </dgm:pt>
    <dgm:pt modelId="{9AAD0B81-0DFE-934E-8492-866951439080}" type="pres">
      <dgm:prSet presAssocID="{4706D952-D31A-47E6-A456-02FABD31718C}" presName="rect1ChTx" presStyleLbl="alignAcc1" presStyleIdx="2" presStyleCnt="3">
        <dgm:presLayoutVars>
          <dgm:bulletEnabled val="1"/>
        </dgm:presLayoutVars>
      </dgm:prSet>
      <dgm:spPr/>
    </dgm:pt>
    <dgm:pt modelId="{0123F6F9-343A-DE42-9D71-1CE12612D18F}" type="pres">
      <dgm:prSet presAssocID="{E528D570-0B59-4C09-BF0B-93525164862C}" presName="rect2ParTx" presStyleLbl="alignAcc1" presStyleIdx="2" presStyleCnt="3">
        <dgm:presLayoutVars>
          <dgm:chMax val="1"/>
          <dgm:bulletEnabled val="1"/>
        </dgm:presLayoutVars>
      </dgm:prSet>
      <dgm:spPr/>
    </dgm:pt>
    <dgm:pt modelId="{A92B2FA1-1550-814A-B8AD-8A7E30EFF582}" type="pres">
      <dgm:prSet presAssocID="{E528D570-0B59-4C09-BF0B-93525164862C}" presName="rect2ChTx" presStyleLbl="alignAcc1" presStyleIdx="2" presStyleCnt="3">
        <dgm:presLayoutVars>
          <dgm:bulletEnabled val="1"/>
        </dgm:presLayoutVars>
      </dgm:prSet>
      <dgm:spPr/>
    </dgm:pt>
    <dgm:pt modelId="{05D5993C-0F99-3A41-B3D1-B845058868D0}" type="pres">
      <dgm:prSet presAssocID="{B5D78C7B-F86D-420A-8DE4-AE7064C2C6B9}" presName="rect3ParTx" presStyleLbl="alignAcc1" presStyleIdx="2" presStyleCnt="3">
        <dgm:presLayoutVars>
          <dgm:chMax val="1"/>
          <dgm:bulletEnabled val="1"/>
        </dgm:presLayoutVars>
      </dgm:prSet>
      <dgm:spPr/>
    </dgm:pt>
    <dgm:pt modelId="{26BF08BF-09CC-EE44-8536-FD2241C70350}" type="pres">
      <dgm:prSet presAssocID="{B5D78C7B-F86D-420A-8DE4-AE7064C2C6B9}" presName="rect3ChTx" presStyleLbl="alignAcc1" presStyleIdx="2" presStyleCnt="3">
        <dgm:presLayoutVars>
          <dgm:bulletEnabled val="1"/>
        </dgm:presLayoutVars>
      </dgm:prSet>
      <dgm:spPr/>
    </dgm:pt>
  </dgm:ptLst>
  <dgm:cxnLst>
    <dgm:cxn modelId="{80E0D800-8D27-C84B-931B-38D8E454B1EB}" type="presOf" srcId="{E528D570-0B59-4C09-BF0B-93525164862C}" destId="{06ADA90E-11E3-3448-8CC7-5355622833CA}" srcOrd="0" destOrd="0" presId="urn:microsoft.com/office/officeart/2005/8/layout/target3"/>
    <dgm:cxn modelId="{6628D80D-1066-1B48-BEBA-7DA9A93DFF89}" type="presOf" srcId="{B5D78C7B-F86D-420A-8DE4-AE7064C2C6B9}" destId="{0E04EAA3-F76E-DF4A-BBC9-8856F2B8E261}" srcOrd="0" destOrd="0" presId="urn:microsoft.com/office/officeart/2005/8/layout/target3"/>
    <dgm:cxn modelId="{9544E111-1541-9E4E-A359-E6244FBAFE6C}" type="presOf" srcId="{1EAC2E34-7D71-44C6-B8AD-D7A69A33EA8A}" destId="{04ED6180-5AD3-5A47-9C61-43165C86F311}" srcOrd="0" destOrd="0" presId="urn:microsoft.com/office/officeart/2005/8/layout/target3"/>
    <dgm:cxn modelId="{A801BD1F-91A3-7F48-A25F-EE512E54CCE0}" srcId="{E528D570-0B59-4C09-BF0B-93525164862C}" destId="{07A3D67A-EC5A-E643-8C6F-26413CA7F563}" srcOrd="0" destOrd="0" parTransId="{FA5FD79B-4BA2-9E49-93E9-F34F4FEE3A83}" sibTransId="{C45CCA70-6CCF-A345-94C1-4603EF09BBC0}"/>
    <dgm:cxn modelId="{5E170C31-05A0-3B41-9AE3-900D6B2F4312}" type="presOf" srcId="{4706D952-D31A-47E6-A456-02FABD31718C}" destId="{70FE6237-4A2A-F245-9386-0DA5ABA86364}" srcOrd="1" destOrd="0" presId="urn:microsoft.com/office/officeart/2005/8/layout/target3"/>
    <dgm:cxn modelId="{8723BC3B-E5FE-E347-845F-6AD51F3828A2}" type="presOf" srcId="{E528D570-0B59-4C09-BF0B-93525164862C}" destId="{0123F6F9-343A-DE42-9D71-1CE12612D18F}" srcOrd="1" destOrd="0" presId="urn:microsoft.com/office/officeart/2005/8/layout/target3"/>
    <dgm:cxn modelId="{7C55C13E-2CB5-364E-8EA8-75F2DEEDD45B}" type="presOf" srcId="{B5D78C7B-F86D-420A-8DE4-AE7064C2C6B9}" destId="{05D5993C-0F99-3A41-B3D1-B845058868D0}" srcOrd="1" destOrd="0" presId="urn:microsoft.com/office/officeart/2005/8/layout/target3"/>
    <dgm:cxn modelId="{627E1B44-5E63-244A-B994-A61F301D0075}" type="presOf" srcId="{07A3D67A-EC5A-E643-8C6F-26413CA7F563}" destId="{A92B2FA1-1550-814A-B8AD-8A7E30EFF582}" srcOrd="0" destOrd="0" presId="urn:microsoft.com/office/officeart/2005/8/layout/target3"/>
    <dgm:cxn modelId="{F7F4A665-5BBB-D44E-B3A6-4ACEAC412626}" type="presOf" srcId="{476B7715-D54E-E24E-AB79-98D9FF26F9E9}" destId="{9AAD0B81-0DFE-934E-8492-866951439080}" srcOrd="0" destOrd="0" presId="urn:microsoft.com/office/officeart/2005/8/layout/target3"/>
    <dgm:cxn modelId="{F62F4472-4566-4748-BB79-422FDDD6F6CA}" srcId="{1EAC2E34-7D71-44C6-B8AD-D7A69A33EA8A}" destId="{4706D952-D31A-47E6-A456-02FABD31718C}" srcOrd="0" destOrd="0" parTransId="{78058D85-45AC-4E8E-9DDF-ACB8FED07C96}" sibTransId="{00D656A7-9E95-4EA7-A878-B35C977ADFDC}"/>
    <dgm:cxn modelId="{3FC1C857-6B4E-314C-A698-22DAC482686C}" type="presOf" srcId="{7A481C28-5A0E-5D43-B77E-12F343AC3233}" destId="{26BF08BF-09CC-EE44-8536-FD2241C70350}" srcOrd="0" destOrd="0" presId="urn:microsoft.com/office/officeart/2005/8/layout/target3"/>
    <dgm:cxn modelId="{57CDD777-2EA0-FA42-A356-F68B07D61F83}" type="presOf" srcId="{4706D952-D31A-47E6-A456-02FABD31718C}" destId="{B844F6BA-4830-9C40-BB60-89DD545A7039}" srcOrd="0" destOrd="0" presId="urn:microsoft.com/office/officeart/2005/8/layout/target3"/>
    <dgm:cxn modelId="{179B2B7A-3B8F-6E40-9420-A264780FA3D8}" srcId="{4706D952-D31A-47E6-A456-02FABD31718C}" destId="{476B7715-D54E-E24E-AB79-98D9FF26F9E9}" srcOrd="0" destOrd="0" parTransId="{0C0D7A2F-A181-1848-9884-972D7C130D94}" sibTransId="{EBEC0951-7C67-D348-B194-E1BD2D0CE587}"/>
    <dgm:cxn modelId="{CA694883-7A91-4A6E-9108-FD002A00BBFB}" srcId="{1EAC2E34-7D71-44C6-B8AD-D7A69A33EA8A}" destId="{E528D570-0B59-4C09-BF0B-93525164862C}" srcOrd="1" destOrd="0" parTransId="{E2CABB11-C921-496E-9BAE-D9DA624FCCAE}" sibTransId="{1AE210FD-A0B7-46F7-B56B-4468D9B9704A}"/>
    <dgm:cxn modelId="{7EE78AD7-6F92-4FF2-9845-A68313B884D9}" srcId="{1EAC2E34-7D71-44C6-B8AD-D7A69A33EA8A}" destId="{B5D78C7B-F86D-420A-8DE4-AE7064C2C6B9}" srcOrd="2" destOrd="0" parTransId="{BF2CCFEF-BBA4-40BD-8FD9-97351102E367}" sibTransId="{29560CB6-CE76-4379-88E4-183BD41036F2}"/>
    <dgm:cxn modelId="{5662ACDC-E49F-A145-B090-8D1022BC2518}" srcId="{B5D78C7B-F86D-420A-8DE4-AE7064C2C6B9}" destId="{7A481C28-5A0E-5D43-B77E-12F343AC3233}" srcOrd="0" destOrd="0" parTransId="{E5721DD0-7397-8645-87B7-549F09F04A51}" sibTransId="{D760C9DF-75A4-C14A-AA59-9E3DFB696C7F}"/>
    <dgm:cxn modelId="{8D53E34E-0299-AF46-82D6-34A8B8D46CE5}" type="presParOf" srcId="{04ED6180-5AD3-5A47-9C61-43165C86F311}" destId="{282D85EA-5D4C-5349-853C-52E2282D95F1}" srcOrd="0" destOrd="0" presId="urn:microsoft.com/office/officeart/2005/8/layout/target3"/>
    <dgm:cxn modelId="{8A5FBD36-709B-3644-A369-56A74A2D1F8C}" type="presParOf" srcId="{04ED6180-5AD3-5A47-9C61-43165C86F311}" destId="{8F36CE46-5789-E545-B083-3E81F23DFF7E}" srcOrd="1" destOrd="0" presId="urn:microsoft.com/office/officeart/2005/8/layout/target3"/>
    <dgm:cxn modelId="{1BDBEB8F-A2E1-9747-8C35-AC2B73FCB5A7}" type="presParOf" srcId="{04ED6180-5AD3-5A47-9C61-43165C86F311}" destId="{B844F6BA-4830-9C40-BB60-89DD545A7039}" srcOrd="2" destOrd="0" presId="urn:microsoft.com/office/officeart/2005/8/layout/target3"/>
    <dgm:cxn modelId="{AAE9BFCF-8DBC-4142-AF30-71ED6E7851A3}" type="presParOf" srcId="{04ED6180-5AD3-5A47-9C61-43165C86F311}" destId="{3EAEF63A-5C2A-AC46-A188-8E109E2C708B}" srcOrd="3" destOrd="0" presId="urn:microsoft.com/office/officeart/2005/8/layout/target3"/>
    <dgm:cxn modelId="{106BDBAF-3242-B74C-A907-E7927932BF5F}" type="presParOf" srcId="{04ED6180-5AD3-5A47-9C61-43165C86F311}" destId="{EBA06344-2C0C-AD4F-AEBA-47D9C544096F}" srcOrd="4" destOrd="0" presId="urn:microsoft.com/office/officeart/2005/8/layout/target3"/>
    <dgm:cxn modelId="{39D93F5F-F23C-7C42-BC70-1F9849FBC143}" type="presParOf" srcId="{04ED6180-5AD3-5A47-9C61-43165C86F311}" destId="{06ADA90E-11E3-3448-8CC7-5355622833CA}" srcOrd="5" destOrd="0" presId="urn:microsoft.com/office/officeart/2005/8/layout/target3"/>
    <dgm:cxn modelId="{7BC73CBB-035E-B24B-86A0-A7322B5E5205}" type="presParOf" srcId="{04ED6180-5AD3-5A47-9C61-43165C86F311}" destId="{9F798673-4383-6340-A304-9FB991867CC2}" srcOrd="6" destOrd="0" presId="urn:microsoft.com/office/officeart/2005/8/layout/target3"/>
    <dgm:cxn modelId="{E3A65F4A-488F-0540-85B9-3C88B899F2DC}" type="presParOf" srcId="{04ED6180-5AD3-5A47-9C61-43165C86F311}" destId="{1B6BF1C5-8261-0840-9F4F-56AAC8580D77}" srcOrd="7" destOrd="0" presId="urn:microsoft.com/office/officeart/2005/8/layout/target3"/>
    <dgm:cxn modelId="{34D6BA8D-6D5A-134D-8851-1731BFCC3D9B}" type="presParOf" srcId="{04ED6180-5AD3-5A47-9C61-43165C86F311}" destId="{0E04EAA3-F76E-DF4A-BBC9-8856F2B8E261}" srcOrd="8" destOrd="0" presId="urn:microsoft.com/office/officeart/2005/8/layout/target3"/>
    <dgm:cxn modelId="{E0F00C2B-EE11-A245-85DF-5F473B4D6BB8}" type="presParOf" srcId="{04ED6180-5AD3-5A47-9C61-43165C86F311}" destId="{70FE6237-4A2A-F245-9386-0DA5ABA86364}" srcOrd="9" destOrd="0" presId="urn:microsoft.com/office/officeart/2005/8/layout/target3"/>
    <dgm:cxn modelId="{5DC44F10-F64D-B44D-B05E-5FAC5E397BB6}" type="presParOf" srcId="{04ED6180-5AD3-5A47-9C61-43165C86F311}" destId="{9AAD0B81-0DFE-934E-8492-866951439080}" srcOrd="10" destOrd="0" presId="urn:microsoft.com/office/officeart/2005/8/layout/target3"/>
    <dgm:cxn modelId="{74EB1F78-4222-B242-97F0-25DCB036E64C}" type="presParOf" srcId="{04ED6180-5AD3-5A47-9C61-43165C86F311}" destId="{0123F6F9-343A-DE42-9D71-1CE12612D18F}" srcOrd="11" destOrd="0" presId="urn:microsoft.com/office/officeart/2005/8/layout/target3"/>
    <dgm:cxn modelId="{AACB967B-928A-8D4D-8B35-3069066A2812}" type="presParOf" srcId="{04ED6180-5AD3-5A47-9C61-43165C86F311}" destId="{A92B2FA1-1550-814A-B8AD-8A7E30EFF582}" srcOrd="12" destOrd="0" presId="urn:microsoft.com/office/officeart/2005/8/layout/target3"/>
    <dgm:cxn modelId="{3753BDA9-8FF4-F54C-838F-E9DF0C1163EC}" type="presParOf" srcId="{04ED6180-5AD3-5A47-9C61-43165C86F311}" destId="{05D5993C-0F99-3A41-B3D1-B845058868D0}" srcOrd="13" destOrd="0" presId="urn:microsoft.com/office/officeart/2005/8/layout/target3"/>
    <dgm:cxn modelId="{40907C36-2B07-0548-BE02-46B99EA808D1}" type="presParOf" srcId="{04ED6180-5AD3-5A47-9C61-43165C86F311}" destId="{26BF08BF-09CC-EE44-8536-FD2241C70350}" srcOrd="14"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2D85EA-5D4C-5349-853C-52E2282D95F1}">
      <dsp:nvSpPr>
        <dsp:cNvPr id="0" name=""/>
        <dsp:cNvSpPr/>
      </dsp:nvSpPr>
      <dsp:spPr>
        <a:xfrm>
          <a:off x="0" y="0"/>
          <a:ext cx="4261104" cy="4261104"/>
        </a:xfrm>
        <a:prstGeom prst="pie">
          <a:avLst>
            <a:gd name="adj1" fmla="val 5400000"/>
            <a:gd name="adj2" fmla="val 16200000"/>
          </a:avLst>
        </a:prstGeom>
        <a:solidFill>
          <a:srgbClr val="19422C">
            <a:alpha val="90000"/>
          </a:srgbClr>
        </a:solidFill>
        <a:ln w="25400" cap="flat" cmpd="sng" algn="ctr">
          <a:solidFill>
            <a:schemeClr val="accent3"/>
          </a:solidFill>
          <a:prstDash val="solid"/>
          <a:miter lim="800000"/>
        </a:ln>
        <a:effectLst/>
      </dsp:spPr>
      <dsp:style>
        <a:lnRef idx="3">
          <a:scrgbClr r="0" g="0" b="0"/>
        </a:lnRef>
        <a:fillRef idx="1">
          <a:scrgbClr r="0" g="0" b="0"/>
        </a:fillRef>
        <a:effectRef idx="1">
          <a:scrgbClr r="0" g="0" b="0"/>
        </a:effectRef>
        <a:fontRef idx="minor">
          <a:schemeClr val="lt1"/>
        </a:fontRef>
      </dsp:style>
    </dsp:sp>
    <dsp:sp modelId="{B844F6BA-4830-9C40-BB60-89DD545A7039}">
      <dsp:nvSpPr>
        <dsp:cNvPr id="0" name=""/>
        <dsp:cNvSpPr/>
      </dsp:nvSpPr>
      <dsp:spPr>
        <a:xfrm>
          <a:off x="2130552" y="0"/>
          <a:ext cx="5068824" cy="4261104"/>
        </a:xfrm>
        <a:prstGeom prst="rect">
          <a:avLst/>
        </a:prstGeom>
        <a:solidFill>
          <a:schemeClr val="lt1">
            <a:alpha val="90000"/>
            <a:hueOff val="0"/>
            <a:satOff val="0"/>
            <a:lumOff val="0"/>
            <a:alphaOff val="0"/>
          </a:schemeClr>
        </a:solidFill>
        <a:ln w="19050" cap="flat" cmpd="sng" algn="ctr">
          <a:solidFill>
            <a:srgbClr val="19422C">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kern="1200">
              <a:solidFill>
                <a:srgbClr val="19422C"/>
              </a:solidFill>
              <a:latin typeface="Aptos ExtraBold" panose="020B0004020202020204" pitchFamily="34" charset="0"/>
            </a:rPr>
            <a:t>3 Policy Pathways</a:t>
          </a:r>
        </a:p>
      </dsp:txBody>
      <dsp:txXfrm>
        <a:off x="2130552" y="0"/>
        <a:ext cx="2534412" cy="1278333"/>
      </dsp:txXfrm>
    </dsp:sp>
    <dsp:sp modelId="{EBA06344-2C0C-AD4F-AEBA-47D9C544096F}">
      <dsp:nvSpPr>
        <dsp:cNvPr id="0" name=""/>
        <dsp:cNvSpPr/>
      </dsp:nvSpPr>
      <dsp:spPr>
        <a:xfrm>
          <a:off x="745694" y="1278333"/>
          <a:ext cx="2769714" cy="2769714"/>
        </a:xfrm>
        <a:prstGeom prst="pie">
          <a:avLst>
            <a:gd name="adj1" fmla="val 5400000"/>
            <a:gd name="adj2" fmla="val 16200000"/>
          </a:avLst>
        </a:prstGeom>
        <a:solidFill>
          <a:srgbClr val="19422C">
            <a:alpha val="70000"/>
          </a:srgb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06ADA90E-11E3-3448-8CC7-5355622833CA}">
      <dsp:nvSpPr>
        <dsp:cNvPr id="0" name=""/>
        <dsp:cNvSpPr/>
      </dsp:nvSpPr>
      <dsp:spPr>
        <a:xfrm>
          <a:off x="2130552" y="1278333"/>
          <a:ext cx="5068824" cy="2769714"/>
        </a:xfrm>
        <a:prstGeom prst="rect">
          <a:avLst/>
        </a:prstGeom>
        <a:solidFill>
          <a:schemeClr val="lt1">
            <a:alpha val="90000"/>
            <a:hueOff val="0"/>
            <a:satOff val="0"/>
            <a:lumOff val="0"/>
            <a:alphaOff val="0"/>
          </a:schemeClr>
        </a:solidFill>
        <a:ln w="19050" cap="flat" cmpd="sng" algn="ctr">
          <a:solidFill>
            <a:srgbClr val="19422C">
              <a:alpha val="7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kern="1200">
              <a:solidFill>
                <a:srgbClr val="19422C"/>
              </a:solidFill>
              <a:latin typeface="Aptos ExtraBold" panose="020B0004020202020204" pitchFamily="34" charset="0"/>
            </a:rPr>
            <a:t>9 Strategies</a:t>
          </a:r>
        </a:p>
      </dsp:txBody>
      <dsp:txXfrm>
        <a:off x="2130552" y="1278333"/>
        <a:ext cx="2534412" cy="1278329"/>
      </dsp:txXfrm>
    </dsp:sp>
    <dsp:sp modelId="{1B6BF1C5-8261-0840-9F4F-56AAC8580D77}">
      <dsp:nvSpPr>
        <dsp:cNvPr id="0" name=""/>
        <dsp:cNvSpPr/>
      </dsp:nvSpPr>
      <dsp:spPr>
        <a:xfrm>
          <a:off x="1491387" y="2556663"/>
          <a:ext cx="1278329" cy="1278329"/>
        </a:xfrm>
        <a:prstGeom prst="pie">
          <a:avLst>
            <a:gd name="adj1" fmla="val 5400000"/>
            <a:gd name="adj2" fmla="val 16200000"/>
          </a:avLst>
        </a:prstGeom>
        <a:solidFill>
          <a:srgbClr val="19422C">
            <a:alpha val="50000"/>
          </a:srgb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0E04EAA3-F76E-DF4A-BBC9-8856F2B8E261}">
      <dsp:nvSpPr>
        <dsp:cNvPr id="0" name=""/>
        <dsp:cNvSpPr/>
      </dsp:nvSpPr>
      <dsp:spPr>
        <a:xfrm>
          <a:off x="2130552" y="2556663"/>
          <a:ext cx="5068824" cy="1278329"/>
        </a:xfrm>
        <a:prstGeom prst="rect">
          <a:avLst/>
        </a:prstGeom>
        <a:solidFill>
          <a:schemeClr val="lt1">
            <a:alpha val="90000"/>
            <a:hueOff val="0"/>
            <a:satOff val="0"/>
            <a:lumOff val="0"/>
            <a:alphaOff val="0"/>
          </a:schemeClr>
        </a:solidFill>
        <a:ln w="19050" cap="flat" cmpd="sng" algn="ctr">
          <a:solidFill>
            <a:srgbClr val="19422C">
              <a:alpha val="5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kern="1200">
              <a:solidFill>
                <a:srgbClr val="19422C"/>
              </a:solidFill>
              <a:latin typeface="Aptos ExtraBold" panose="020B0004020202020204" pitchFamily="34" charset="0"/>
            </a:rPr>
            <a:t>28  Options</a:t>
          </a:r>
        </a:p>
      </dsp:txBody>
      <dsp:txXfrm>
        <a:off x="2130552" y="2556663"/>
        <a:ext cx="2534412" cy="1278329"/>
      </dsp:txXfrm>
    </dsp:sp>
    <dsp:sp modelId="{9AAD0B81-0DFE-934E-8492-866951439080}">
      <dsp:nvSpPr>
        <dsp:cNvPr id="0" name=""/>
        <dsp:cNvSpPr/>
      </dsp:nvSpPr>
      <dsp:spPr>
        <a:xfrm>
          <a:off x="4664964" y="0"/>
          <a:ext cx="2534412" cy="1278333"/>
        </a:xfrm>
        <a:prstGeom prst="rect">
          <a:avLst/>
        </a:prstGeom>
        <a:noFill/>
        <a:ln w="1905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114300" lvl="1" indent="-114300" algn="l" defTabSz="666750" rtl="0">
            <a:lnSpc>
              <a:spcPct val="90000"/>
            </a:lnSpc>
            <a:spcBef>
              <a:spcPct val="0"/>
            </a:spcBef>
            <a:spcAft>
              <a:spcPct val="15000"/>
            </a:spcAft>
            <a:buChar char="•"/>
          </a:pPr>
          <a:r>
            <a:rPr lang="en-US" sz="1500" kern="1200"/>
            <a:t>High-level policy directions that organize related approaches to addressing wildfire risk, cost, and resilience challenges.</a:t>
          </a:r>
        </a:p>
      </dsp:txBody>
      <dsp:txXfrm>
        <a:off x="4664964" y="0"/>
        <a:ext cx="2534412" cy="1278333"/>
      </dsp:txXfrm>
    </dsp:sp>
    <dsp:sp modelId="{A92B2FA1-1550-814A-B8AD-8A7E30EFF582}">
      <dsp:nvSpPr>
        <dsp:cNvPr id="0" name=""/>
        <dsp:cNvSpPr/>
      </dsp:nvSpPr>
      <dsp:spPr>
        <a:xfrm>
          <a:off x="4664964" y="1278333"/>
          <a:ext cx="2534412" cy="1278329"/>
        </a:xfrm>
        <a:prstGeom prst="rect">
          <a:avLst/>
        </a:prstGeom>
        <a:noFill/>
        <a:ln w="1905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114300" lvl="1" indent="-114300" algn="l" defTabSz="666750" rtl="0">
            <a:lnSpc>
              <a:spcPct val="90000"/>
            </a:lnSpc>
            <a:spcBef>
              <a:spcPct val="0"/>
            </a:spcBef>
            <a:spcAft>
              <a:spcPct val="15000"/>
            </a:spcAft>
            <a:buChar char="•"/>
          </a:pPr>
          <a:r>
            <a:rPr lang="en-US" sz="1500" kern="1200"/>
            <a:t>Thematic groupings within each pathway that define specific areas of focus for action.</a:t>
          </a:r>
        </a:p>
      </dsp:txBody>
      <dsp:txXfrm>
        <a:off x="4664964" y="1278333"/>
        <a:ext cx="2534412" cy="1278329"/>
      </dsp:txXfrm>
    </dsp:sp>
    <dsp:sp modelId="{26BF08BF-09CC-EE44-8536-FD2241C70350}">
      <dsp:nvSpPr>
        <dsp:cNvPr id="0" name=""/>
        <dsp:cNvSpPr/>
      </dsp:nvSpPr>
      <dsp:spPr>
        <a:xfrm>
          <a:off x="4664964" y="2556663"/>
          <a:ext cx="2534412" cy="1278329"/>
        </a:xfrm>
        <a:prstGeom prst="rect">
          <a:avLst/>
        </a:prstGeom>
        <a:noFill/>
        <a:ln w="1905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114300" lvl="1" indent="-114300" algn="l" defTabSz="666750" rtl="0">
            <a:lnSpc>
              <a:spcPct val="90000"/>
            </a:lnSpc>
            <a:spcBef>
              <a:spcPct val="0"/>
            </a:spcBef>
            <a:spcAft>
              <a:spcPct val="15000"/>
            </a:spcAft>
            <a:buChar char="•"/>
          </a:pPr>
          <a:r>
            <a:rPr lang="en-US" sz="1500" kern="1200"/>
            <a:t>Discrete policy actions or tools within each strategy that can be advanced individually or in combination.</a:t>
          </a:r>
        </a:p>
      </dsp:txBody>
      <dsp:txXfrm>
        <a:off x="4664964" y="2556663"/>
        <a:ext cx="2534412" cy="1278329"/>
      </dsp:txXfrm>
    </dsp:sp>
  </dsp:spTree>
</dsp:drawing>
</file>

<file path=ppt/diagrams/layout1.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C5F957-1105-46BF-BCB6-622EE6F51BC6}" type="datetimeFigureOut">
              <a:rPr lang="en-US" smtClean="0"/>
              <a:t>5/11/2026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713A59-1A6F-4CB1-8231-24E8B2B5E68E}" type="slidenum">
              <a:rPr lang="en-US" smtClean="0"/>
              <a:t>‹#›</a:t>
            </a:fld>
            <a:endParaRPr lang="en-US"/>
          </a:p>
        </p:txBody>
      </p:sp>
    </p:spTree>
    <p:extLst>
      <p:ext uri="{BB962C8B-B14F-4D97-AF65-F5344CB8AC3E}">
        <p14:creationId xmlns:p14="http://schemas.microsoft.com/office/powerpoint/2010/main" val="12964215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7bMention:Laurie%20Johnson%20Email:Unknown%20Email%20DirectoryId:%20Id:Pre%20Existing%20Mention_Z%7d" TargetMode="External"/><Relationship Id="rId2" Type="http://schemas.openxmlformats.org/officeDocument/2006/relationships/slide" Target="../slides/slide6.xml"/><Relationship Id="rId1" Type="http://schemas.openxmlformats.org/officeDocument/2006/relationships/notesMaster" Target="../notesMasters/notesMaster1.xml"/><Relationship Id="rId5" Type="http://schemas.openxmlformats.org/officeDocument/2006/relationships/hyperlink" Target="https://calquake.sharepoint.com/:x:/r/sites/SB254NatCatStudy/Shared%20Documents/General/Combined%20WS%20Stakeholder%20Touchpoint%20Tracker.xlsx?d=w1aa9b54a36f64b2297f2ffd72d2d13b6&amp;csf=1&amp;web=1&amp;e=TzA1Jc" TargetMode="External"/><Relationship Id="rId4" Type="http://schemas.openxmlformats.org/officeDocument/2006/relationships/hyperlink" Target="https://calquake.sharepoint.com/:x:/r/sites/SB254NatCatStudy/Project%20Management/CEA%20and%20Farallon%20Meetings/Agency-ConsultantMeetingScheduleWorksheet-JkY-DRAFT.xlsx?d=w1626c7d9fedc4064ba87573f8bdec46d&amp;csf=1&amp;web=1&amp;e=CAfomj"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9713A59-1A6F-4CB1-8231-24E8B2B5E68E}" type="slidenum">
              <a:rPr lang="en-US" smtClean="0"/>
              <a:t>1</a:t>
            </a:fld>
            <a:endParaRPr lang="en-US"/>
          </a:p>
        </p:txBody>
      </p:sp>
    </p:spTree>
    <p:extLst>
      <p:ext uri="{BB962C8B-B14F-4D97-AF65-F5344CB8AC3E}">
        <p14:creationId xmlns:p14="http://schemas.microsoft.com/office/powerpoint/2010/main" val="14611613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BAF694-1B35-3710-41A4-51C1A8C283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D43046-F4C7-12F8-C6B8-29DB770D23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9D389C-836C-60F3-62B4-8CB188EC9547}"/>
              </a:ext>
            </a:extLst>
          </p:cNvPr>
          <p:cNvSpPr>
            <a:spLocks noGrp="1"/>
          </p:cNvSpPr>
          <p:nvPr>
            <p:ph type="body" idx="1"/>
          </p:nvPr>
        </p:nvSpPr>
        <p:spPr/>
        <p:txBody>
          <a:bodyPr/>
          <a:lstStyle/>
          <a:p>
            <a:r>
              <a:rPr lang="en-US" sz="1200" kern="1200">
                <a:solidFill>
                  <a:schemeClr val="tx1"/>
                </a:solidFill>
                <a:effectLst/>
                <a:latin typeface="+mn-lt"/>
                <a:ea typeface="+mn-ea"/>
                <a:cs typeface="+mn-cs"/>
              </a:rPr>
              <a:t>California has created several entities to help manage disaster risk, including the CEA, the Wildfire Fund, and the FAIR Plan. As noted in this Report, these structures face challenges and require improvements. Other states and countries have established state-sponsored mechanisms to address natural catastrophe risk, including the FAIR Plans and wind pools around the U.S., Federal approaches to flood and terrorism, and natural catastrophe financing approaches in countries such as Australia, France, New Zealand, Spain, and the United Kingdom. Among these examples, California is unique in needing to address the “tail risk” of electric utility liability for wildfires caused by their equipment or operations. </a:t>
            </a:r>
          </a:p>
          <a:p>
            <a:r>
              <a:rPr lang="en-US" sz="1200" kern="1200">
                <a:solidFill>
                  <a:schemeClr val="tx1"/>
                </a:solidFill>
                <a:effectLst/>
                <a:latin typeface="+mn-lt"/>
                <a:ea typeface="+mn-ea"/>
                <a:cs typeface="+mn-cs"/>
              </a:rPr>
              <a:t>Introducing a revised role for the State of California in managing financing aspects of wildfire catastrophe risk could unlock solutions that are not feasible within the current framework. In particular, new or revised State-sponsored structures can:</a:t>
            </a:r>
          </a:p>
          <a:p>
            <a:pPr lvl="0"/>
            <a:r>
              <a:rPr lang="en-US" sz="1200" b="1" kern="1200">
                <a:solidFill>
                  <a:schemeClr val="tx1"/>
                </a:solidFill>
                <a:effectLst/>
                <a:latin typeface="+mn-lt"/>
                <a:ea typeface="+mn-ea"/>
                <a:cs typeface="+mn-cs"/>
              </a:rPr>
              <a:t>Enable expansion of broad cost sharing and scaling for catastrophe risk: </a:t>
            </a:r>
            <a:r>
              <a:rPr lang="en-US" sz="1200" kern="1200">
                <a:solidFill>
                  <a:schemeClr val="tx1"/>
                </a:solidFill>
                <a:effectLst/>
                <a:latin typeface="+mn-lt"/>
                <a:ea typeface="+mn-ea"/>
                <a:cs typeface="+mn-cs"/>
              </a:rPr>
              <a:t>By pooling risk across a wide base of policyholders, taxpayers, or regions, the State can spread the financial impact of low‑probability, high‑severity wildfires. This broader risk base makes it more practical to provide coverage for extreme losses that would otherwise be unaffordable or unavailable in the private market. A State-sponsored structure can also be calibrated to scale up in response to very large events, helping to maintain solvency and support rapid recovery.</a:t>
            </a:r>
          </a:p>
          <a:p>
            <a:pPr lvl="0"/>
            <a:r>
              <a:rPr lang="en-US" sz="1200" b="1" kern="1200">
                <a:solidFill>
                  <a:schemeClr val="tx1"/>
                </a:solidFill>
                <a:effectLst/>
                <a:latin typeface="+mn-lt"/>
                <a:ea typeface="+mn-ea"/>
                <a:cs typeface="+mn-cs"/>
              </a:rPr>
              <a:t>Address gaps in current recovery and protection systems: </a:t>
            </a:r>
            <a:r>
              <a:rPr lang="en-US" sz="1200" kern="1200">
                <a:solidFill>
                  <a:schemeClr val="tx1"/>
                </a:solidFill>
                <a:effectLst/>
                <a:latin typeface="+mn-lt"/>
                <a:ea typeface="+mn-ea"/>
                <a:cs typeface="+mn-cs"/>
              </a:rPr>
              <a:t>A State-sponsored mechanism can be designed to complement, rather than replace, private insurance and existing catastrophe risk financing programs by filling gaps, at least for as long as those gaps persist. The regulatory reforms in the SIS have the potential to at least partially fill the gap that shows up in the lack of access to fulsome insurance in high-risk and very-high-risk areas of the state, yet the private market have been slow to take advantage of the opportunity to meet that need. Holistically, gaps currently exist in utility liability coverage, uncapitalized catastrophe “tail” risk in the FAIR Plan, and earthquake and flood insurance. Protection gap enterprises can reduce volatility in and stabilize the insurance and energy markets. </a:t>
            </a:r>
          </a:p>
          <a:p>
            <a:endParaRPr lang="en-US"/>
          </a:p>
        </p:txBody>
      </p:sp>
      <p:sp>
        <p:nvSpPr>
          <p:cNvPr id="4" name="Slide Number Placeholder 3">
            <a:extLst>
              <a:ext uri="{FF2B5EF4-FFF2-40B4-BE49-F238E27FC236}">
                <a16:creationId xmlns:a16="http://schemas.microsoft.com/office/drawing/2014/main" id="{3B45CD51-FE5A-53C6-FCD0-01068181610A}"/>
              </a:ext>
            </a:extLst>
          </p:cNvPr>
          <p:cNvSpPr>
            <a:spLocks noGrp="1"/>
          </p:cNvSpPr>
          <p:nvPr>
            <p:ph type="sldNum" sz="quarter" idx="5"/>
          </p:nvPr>
        </p:nvSpPr>
        <p:spPr/>
        <p:txBody>
          <a:bodyPr/>
          <a:lstStyle/>
          <a:p>
            <a:fld id="{D033968E-22FF-4143-8731-009C61897336}" type="slidenum">
              <a:rPr lang="en-US" smtClean="0"/>
              <a:t>14</a:t>
            </a:fld>
            <a:endParaRPr lang="en-US"/>
          </a:p>
        </p:txBody>
      </p:sp>
    </p:spTree>
    <p:extLst>
      <p:ext uri="{BB962C8B-B14F-4D97-AF65-F5344CB8AC3E}">
        <p14:creationId xmlns:p14="http://schemas.microsoft.com/office/powerpoint/2010/main" val="37237943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CFB3B4-D920-572E-9CDD-C5D1CBE43F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4520BF-D736-5135-6FC5-F67DBFBA37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72C7B6-30E2-B5B5-BD6A-97F8AA637485}"/>
              </a:ext>
            </a:extLst>
          </p:cNvPr>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a:extLst>
              <a:ext uri="{FF2B5EF4-FFF2-40B4-BE49-F238E27FC236}">
                <a16:creationId xmlns:a16="http://schemas.microsoft.com/office/drawing/2014/main" id="{A4817850-710B-084E-2DA0-64A0A28F8D64}"/>
              </a:ext>
            </a:extLst>
          </p:cNvPr>
          <p:cNvSpPr>
            <a:spLocks noGrp="1"/>
          </p:cNvSpPr>
          <p:nvPr>
            <p:ph type="sldNum" sz="quarter" idx="5"/>
          </p:nvPr>
        </p:nvSpPr>
        <p:spPr/>
        <p:txBody>
          <a:bodyPr/>
          <a:lstStyle/>
          <a:p>
            <a:fld id="{89713A59-1A6F-4CB1-8231-24E8B2B5E68E}" type="slidenum">
              <a:rPr lang="en-US" smtClean="0"/>
              <a:t>15</a:t>
            </a:fld>
            <a:endParaRPr lang="en-US"/>
          </a:p>
        </p:txBody>
      </p:sp>
    </p:spTree>
    <p:extLst>
      <p:ext uri="{BB962C8B-B14F-4D97-AF65-F5344CB8AC3E}">
        <p14:creationId xmlns:p14="http://schemas.microsoft.com/office/powerpoint/2010/main" val="13162113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9713A59-1A6F-4CB1-8231-24E8B2B5E68E}" type="slidenum">
              <a:rPr lang="en-US" smtClean="0"/>
              <a:t>2</a:t>
            </a:fld>
            <a:endParaRPr lang="en-US"/>
          </a:p>
        </p:txBody>
      </p:sp>
    </p:spTree>
    <p:extLst>
      <p:ext uri="{BB962C8B-B14F-4D97-AF65-F5344CB8AC3E}">
        <p14:creationId xmlns:p14="http://schemas.microsoft.com/office/powerpoint/2010/main" val="34334112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9713A59-1A6F-4CB1-8231-24E8B2B5E68E}" type="slidenum">
              <a:rPr lang="en-US" smtClean="0"/>
              <a:t>3</a:t>
            </a:fld>
            <a:endParaRPr lang="en-US"/>
          </a:p>
        </p:txBody>
      </p:sp>
    </p:spTree>
    <p:extLst>
      <p:ext uri="{BB962C8B-B14F-4D97-AF65-F5344CB8AC3E}">
        <p14:creationId xmlns:p14="http://schemas.microsoft.com/office/powerpoint/2010/main" val="6508333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576DF2-38BB-3F7E-9E45-1A8192EB20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D9AF5C-B266-EBE6-10AA-BB1F6CCD9F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CD7F51-DDCB-84F4-A847-CA769DB909F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BD0D744-B01D-9218-04FE-5D5A47565A9F}"/>
              </a:ext>
            </a:extLst>
          </p:cNvPr>
          <p:cNvSpPr>
            <a:spLocks noGrp="1"/>
          </p:cNvSpPr>
          <p:nvPr>
            <p:ph type="sldNum" sz="quarter" idx="5"/>
          </p:nvPr>
        </p:nvSpPr>
        <p:spPr/>
        <p:txBody>
          <a:bodyPr/>
          <a:lstStyle/>
          <a:p>
            <a:fld id="{89713A59-1A6F-4CB1-8231-24E8B2B5E68E}" type="slidenum">
              <a:rPr lang="en-US" smtClean="0"/>
              <a:t>4</a:t>
            </a:fld>
            <a:endParaRPr lang="en-US"/>
          </a:p>
        </p:txBody>
      </p:sp>
    </p:spTree>
    <p:extLst>
      <p:ext uri="{BB962C8B-B14F-4D97-AF65-F5344CB8AC3E}">
        <p14:creationId xmlns:p14="http://schemas.microsoft.com/office/powerpoint/2010/main" val="23720398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5530">
              <a:defRPr/>
            </a:pPr>
            <a:r>
              <a:rPr lang="en-US">
                <a:hlinkClick r:id="rId3"/>
              </a:rPr>
              <a:t>@Laurie Johnson</a:t>
            </a:r>
            <a:r>
              <a:rPr lang="en-US"/>
              <a:t> I ended up grouping some of the </a:t>
            </a:r>
            <a:r>
              <a:rPr lang="en-US" b="1"/>
              <a:t>Other</a:t>
            </a:r>
            <a:r>
              <a:rPr lang="en-US"/>
              <a:t> stakeholders together for space. </a:t>
            </a:r>
            <a:br>
              <a:rPr lang="en-US"/>
            </a:br>
            <a:r>
              <a:rPr lang="en-US"/>
              <a:t>-------------</a:t>
            </a:r>
            <a:br>
              <a:rPr lang="en-US"/>
            </a:br>
            <a:r>
              <a:rPr lang="en-US"/>
              <a:t>You can find the excel version of these tables here: </a:t>
            </a:r>
            <a:r>
              <a:rPr lang="en-US">
                <a:hlinkClick r:id="rId4"/>
              </a:rPr>
              <a:t>Agency-ConsultantMeetingScheduleWorksheet-JkY-DRAFT.xlsx</a:t>
            </a:r>
            <a:br>
              <a:rPr lang="en-US"/>
            </a:br>
            <a:r>
              <a:rPr lang="en-US"/>
              <a:t>--------------------</a:t>
            </a:r>
            <a:br>
              <a:rPr lang="en-US"/>
            </a:br>
            <a:br>
              <a:rPr lang="en-US"/>
            </a:br>
            <a:r>
              <a:rPr lang="en-US"/>
              <a:t>The touchpoint source document is here: </a:t>
            </a:r>
            <a:br>
              <a:rPr lang="en-US"/>
            </a:br>
            <a:r>
              <a:rPr lang="en-US">
                <a:hlinkClick r:id="rId5"/>
              </a:rPr>
              <a:t>Combined WS Stakeholder Touchpoint Tracker.xlsx</a:t>
            </a:r>
            <a:endParaRPr lang="en-US"/>
          </a:p>
        </p:txBody>
      </p:sp>
      <p:sp>
        <p:nvSpPr>
          <p:cNvPr id="4" name="Slide Number Placeholder 3"/>
          <p:cNvSpPr>
            <a:spLocks noGrp="1"/>
          </p:cNvSpPr>
          <p:nvPr>
            <p:ph type="sldNum" sz="quarter" idx="5"/>
          </p:nvPr>
        </p:nvSpPr>
        <p:spPr/>
        <p:txBody>
          <a:bodyPr/>
          <a:lstStyle/>
          <a:p>
            <a:pPr defTabSz="905530">
              <a:defRPr/>
            </a:pPr>
            <a:fld id="{89713A59-1A6F-4CB1-8231-24E8B2B5E68E}" type="slidenum">
              <a:rPr lang="en-US">
                <a:solidFill>
                  <a:prstClr val="black"/>
                </a:solidFill>
                <a:latin typeface="Aptos" panose="02110004020202020204"/>
              </a:rPr>
              <a:pPr defTabSz="905530">
                <a:defRPr/>
              </a:pPr>
              <a:t>6</a:t>
            </a:fld>
            <a:endParaRPr lang="en-US">
              <a:solidFill>
                <a:prstClr val="black"/>
              </a:solidFill>
              <a:latin typeface="Aptos" panose="02110004020202020204"/>
            </a:endParaRPr>
          </a:p>
        </p:txBody>
      </p:sp>
    </p:spTree>
    <p:extLst>
      <p:ext uri="{BB962C8B-B14F-4D97-AF65-F5344CB8AC3E}">
        <p14:creationId xmlns:p14="http://schemas.microsoft.com/office/powerpoint/2010/main" val="35703736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fld id="{89713A59-1A6F-4CB1-8231-24E8B2B5E68E}" type="slidenum">
              <a:rPr lang="en-US" smtClean="0"/>
              <a:t>7</a:t>
            </a:fld>
            <a:endParaRPr lang="en-US"/>
          </a:p>
        </p:txBody>
      </p:sp>
    </p:spTree>
    <p:extLst>
      <p:ext uri="{BB962C8B-B14F-4D97-AF65-F5344CB8AC3E}">
        <p14:creationId xmlns:p14="http://schemas.microsoft.com/office/powerpoint/2010/main" val="34307897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9713A59-1A6F-4CB1-8231-24E8B2B5E68E}" type="slidenum">
              <a:rPr lang="en-US" smtClean="0"/>
              <a:t>8</a:t>
            </a:fld>
            <a:endParaRPr lang="en-US"/>
          </a:p>
        </p:txBody>
      </p:sp>
    </p:spTree>
    <p:extLst>
      <p:ext uri="{BB962C8B-B14F-4D97-AF65-F5344CB8AC3E}">
        <p14:creationId xmlns:p14="http://schemas.microsoft.com/office/powerpoint/2010/main" val="2095365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08EA0B-C64E-1C4C-BEE2-8644F8CFF8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C26F79-7CB2-3B27-15CD-4CC27D51AD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E46591-3275-8837-C96A-A0D3F7C87B6D}"/>
              </a:ext>
            </a:extLst>
          </p:cNvPr>
          <p:cNvSpPr>
            <a:spLocks noGrp="1"/>
          </p:cNvSpPr>
          <p:nvPr>
            <p:ph type="body" idx="1"/>
          </p:nvPr>
        </p:nvSpPr>
        <p:spPr/>
        <p:txBody>
          <a:bodyPr/>
          <a:lstStyle/>
          <a:p>
            <a:pPr marL="285750" indent="-285750">
              <a:buFont typeface="Arial"/>
              <a:buChar char="•"/>
            </a:pPr>
            <a:r>
              <a:rPr lang="en-US"/>
              <a:t>Capitalizes the Wildfire Fund at a level projected to last for 20 years with 75% probability.</a:t>
            </a:r>
          </a:p>
          <a:p>
            <a:pPr marL="285750" indent="-285750">
              <a:buFont typeface="Arial"/>
              <a:buChar char="•"/>
            </a:pPr>
            <a:r>
              <a:rPr lang="en-US"/>
              <a:t>Expands capital inflows to the Fund.</a:t>
            </a:r>
          </a:p>
          <a:p>
            <a:pPr marL="285750" indent="-285750">
              <a:buFont typeface="Arial"/>
              <a:buChar char="•"/>
            </a:pPr>
            <a:r>
              <a:rPr lang="en-US"/>
              <a:t>Uses risk transfer such as traditional reinsurance, parametric insurance or insurance linked securities to increase claim-paying capacity of the Fund.</a:t>
            </a:r>
          </a:p>
          <a:p>
            <a:pPr marL="285750" indent="-285750">
              <a:buFont typeface="Arial"/>
              <a:buChar char="•"/>
            </a:pPr>
            <a:r>
              <a:rPr lang="en-US"/>
              <a:t>Maintain the AB 1054 safety Certificate framework and require full compliance with all statutory conditions as a prerequisite for participating in the Fund.</a:t>
            </a:r>
          </a:p>
          <a:p>
            <a:pPr marL="285750" indent="-285750">
              <a:buFont typeface="Arial"/>
              <a:buChar char="•"/>
            </a:pPr>
            <a:r>
              <a:rPr lang="en-US"/>
              <a:t>Maintain the AB 1054 cap on required utility reimbursement to the Fund, limiting shareholder responsibility for disallowed wildfire costs to no more than 20% of the utility’s total transmission and distribution equity rate base, subject to statutory exceptions.</a:t>
            </a:r>
          </a:p>
          <a:p>
            <a:endParaRPr lang="en-US">
              <a:latin typeface="Calibri"/>
              <a:ea typeface="Calibri"/>
              <a:cs typeface="Calibri"/>
            </a:endParaRPr>
          </a:p>
        </p:txBody>
      </p:sp>
      <p:sp>
        <p:nvSpPr>
          <p:cNvPr id="4" name="Slide Number Placeholder 3">
            <a:extLst>
              <a:ext uri="{FF2B5EF4-FFF2-40B4-BE49-F238E27FC236}">
                <a16:creationId xmlns:a16="http://schemas.microsoft.com/office/drawing/2014/main" id="{E7A535FF-5119-129B-3BB1-4005BFE76B7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713A59-1A6F-4CB1-8231-24E8B2B5E68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264689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California has created several entities to help manage disaster risk, including the CEA, the Wildfire Fund, and the FAIR Plan. As noted in this Report, these structures face challenges and require improvements. Other states and countries have established state-sponsored mechanisms to address natural catastrophe risk, including the FAIR Plans and wind pools around the U.S., Federal approaches to flood and terrorism, and natural catastrophe financing approaches in countries such as Australia, France, New Zealand, Spain, and the United Kingdom. Among these examples, California is unique in needing to address the “tail risk” of electric utility liability for wildfires caused by their equipment or operations. </a:t>
            </a:r>
          </a:p>
          <a:p>
            <a:r>
              <a:rPr lang="en-US" sz="1200" kern="1200">
                <a:solidFill>
                  <a:schemeClr val="tx1"/>
                </a:solidFill>
                <a:effectLst/>
                <a:latin typeface="+mn-lt"/>
                <a:ea typeface="+mn-ea"/>
                <a:cs typeface="+mn-cs"/>
              </a:rPr>
              <a:t>Introducing a revised role for the State of California in managing financing aspects of wildfire catastrophe risk could unlock solutions that are not feasible within the current framework. In particular, new or revised State-sponsored structures can:</a:t>
            </a:r>
          </a:p>
          <a:p>
            <a:pPr lvl="0"/>
            <a:r>
              <a:rPr lang="en-US" sz="1200" b="1" kern="1200">
                <a:solidFill>
                  <a:schemeClr val="tx1"/>
                </a:solidFill>
                <a:effectLst/>
                <a:latin typeface="+mn-lt"/>
                <a:ea typeface="+mn-ea"/>
                <a:cs typeface="+mn-cs"/>
              </a:rPr>
              <a:t>Enable expansion of broad cost sharing and scaling for catastrophe risk: </a:t>
            </a:r>
            <a:r>
              <a:rPr lang="en-US" sz="1200" kern="1200">
                <a:solidFill>
                  <a:schemeClr val="tx1"/>
                </a:solidFill>
                <a:effectLst/>
                <a:latin typeface="+mn-lt"/>
                <a:ea typeface="+mn-ea"/>
                <a:cs typeface="+mn-cs"/>
              </a:rPr>
              <a:t>By pooling risk across a wide base of policyholders, taxpayers, or regions, the State can spread the financial impact of low‑probability, high‑severity wildfires. This broader risk base makes it more practical to provide coverage for extreme losses that would otherwise be unaffordable or unavailable in the private market. A State-sponsored structure can also be calibrated to scale up in response to very large events, helping to maintain solvency and support rapid recovery.</a:t>
            </a:r>
          </a:p>
          <a:p>
            <a:pPr lvl="0"/>
            <a:r>
              <a:rPr lang="en-US" sz="1200" b="1" kern="1200">
                <a:solidFill>
                  <a:schemeClr val="tx1"/>
                </a:solidFill>
                <a:effectLst/>
                <a:latin typeface="+mn-lt"/>
                <a:ea typeface="+mn-ea"/>
                <a:cs typeface="+mn-cs"/>
              </a:rPr>
              <a:t>Address gaps in current recovery and protection systems: </a:t>
            </a:r>
            <a:r>
              <a:rPr lang="en-US" sz="1200" kern="1200">
                <a:solidFill>
                  <a:schemeClr val="tx1"/>
                </a:solidFill>
                <a:effectLst/>
                <a:latin typeface="+mn-lt"/>
                <a:ea typeface="+mn-ea"/>
                <a:cs typeface="+mn-cs"/>
              </a:rPr>
              <a:t>A State-sponsored mechanism can be designed to complement, rather than replace, private insurance and existing catastrophe risk financing programs by filling gaps, at least for as long as those gaps persist. The regulatory reforms in the SIS have the potential to at least partially fill the gap that shows up in the lack of access to fulsome insurance in high-risk and very-high-risk areas of the state, yet the private market have been slow to take advantage of the opportunity to meet that need. Holistically, gaps currently exist in utility liability coverage, uncapitalized catastrophe “tail” risk in the FAIR Plan, and earthquake and flood insurance. Protection gap enterprises can reduce volatility in and stabilize the insurance and energy markets. </a:t>
            </a:r>
          </a:p>
          <a:p>
            <a:endParaRPr lang="en-US"/>
          </a:p>
        </p:txBody>
      </p:sp>
      <p:sp>
        <p:nvSpPr>
          <p:cNvPr id="4" name="Slide Number Placeholder 3"/>
          <p:cNvSpPr>
            <a:spLocks noGrp="1"/>
          </p:cNvSpPr>
          <p:nvPr>
            <p:ph type="sldNum" sz="quarter" idx="5"/>
          </p:nvPr>
        </p:nvSpPr>
        <p:spPr/>
        <p:txBody>
          <a:bodyPr/>
          <a:lstStyle/>
          <a:p>
            <a:fld id="{D033968E-22FF-4143-8731-009C61897336}" type="slidenum">
              <a:rPr lang="en-US" smtClean="0"/>
              <a:t>13</a:t>
            </a:fld>
            <a:endParaRPr lang="en-US"/>
          </a:p>
        </p:txBody>
      </p:sp>
    </p:spTree>
    <p:extLst>
      <p:ext uri="{BB962C8B-B14F-4D97-AF65-F5344CB8AC3E}">
        <p14:creationId xmlns:p14="http://schemas.microsoft.com/office/powerpoint/2010/main" val="12572446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FE1B1A0-0D7F-F3A3-ED29-929FCAEF2174}"/>
              </a:ext>
            </a:extLst>
          </p:cNvPr>
          <p:cNvSpPr txBox="1"/>
          <p:nvPr userDrawn="1"/>
        </p:nvSpPr>
        <p:spPr>
          <a:xfrm>
            <a:off x="11601874" y="6613472"/>
            <a:ext cx="545253" cy="246221"/>
          </a:xfrm>
          <a:prstGeom prst="rect">
            <a:avLst/>
          </a:prstGeom>
          <a:noFill/>
        </p:spPr>
        <p:txBody>
          <a:bodyPr wrap="square" rtlCol="0">
            <a:spAutoFit/>
          </a:bodyPr>
          <a:lstStyle/>
          <a:p>
            <a:pPr algn="r"/>
            <a:fld id="{4AA3EEC7-80B0-444A-A1DA-B0A5324FD4B1}" type="slidenum">
              <a:rPr lang="en-US" sz="1000" b="1" smtClean="0">
                <a:solidFill>
                  <a:srgbClr val="215F9A"/>
                </a:solidFill>
                <a:latin typeface="JUST Sans" panose="00000500000000000000" pitchFamily="50" charset="0"/>
              </a:rPr>
              <a:t>‹#›</a:t>
            </a:fld>
            <a:endParaRPr lang="en-US" sz="1000" b="1">
              <a:solidFill>
                <a:srgbClr val="215F9A"/>
              </a:solidFill>
              <a:latin typeface="JUST Sans" panose="00000500000000000000" pitchFamily="50" charset="0"/>
            </a:endParaRPr>
          </a:p>
        </p:txBody>
      </p:sp>
      <p:sp>
        <p:nvSpPr>
          <p:cNvPr id="9" name="TextBox 8">
            <a:extLst>
              <a:ext uri="{FF2B5EF4-FFF2-40B4-BE49-F238E27FC236}">
                <a16:creationId xmlns:a16="http://schemas.microsoft.com/office/drawing/2014/main" id="{50C1C59A-6902-9021-7F9C-6C83B46E68EF}"/>
              </a:ext>
            </a:extLst>
          </p:cNvPr>
          <p:cNvSpPr txBox="1"/>
          <p:nvPr userDrawn="1"/>
        </p:nvSpPr>
        <p:spPr>
          <a:xfrm>
            <a:off x="11601874" y="6613472"/>
            <a:ext cx="545253" cy="246221"/>
          </a:xfrm>
          <a:prstGeom prst="rect">
            <a:avLst/>
          </a:prstGeom>
          <a:noFill/>
        </p:spPr>
        <p:txBody>
          <a:bodyPr wrap="square" rtlCol="0">
            <a:spAutoFit/>
          </a:bodyPr>
          <a:lstStyle/>
          <a:p>
            <a:pPr algn="r"/>
            <a:fld id="{4AA3EEC7-80B0-444A-A1DA-B0A5324FD4B1}" type="slidenum">
              <a:rPr lang="en-US" sz="1000" b="1" smtClean="0">
                <a:solidFill>
                  <a:srgbClr val="215F9A"/>
                </a:solidFill>
                <a:latin typeface="JUST Sans" panose="00000500000000000000" pitchFamily="50" charset="0"/>
              </a:rPr>
              <a:t>‹#›</a:t>
            </a:fld>
            <a:endParaRPr lang="en-US" sz="1000" b="1">
              <a:solidFill>
                <a:srgbClr val="215F9A"/>
              </a:solidFill>
              <a:latin typeface="JUST Sans" panose="00000500000000000000" pitchFamily="50" charset="0"/>
            </a:endParaRPr>
          </a:p>
        </p:txBody>
      </p:sp>
    </p:spTree>
    <p:extLst>
      <p:ext uri="{BB962C8B-B14F-4D97-AF65-F5344CB8AC3E}">
        <p14:creationId xmlns:p14="http://schemas.microsoft.com/office/powerpoint/2010/main" val="17489418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9536E-E480-8340-2102-EAE0BD243E3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40FC8AD-E621-2B99-26B1-5ACC47E20A6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52FC05-457E-A461-916A-1CE6B46E0799}"/>
              </a:ext>
            </a:extLst>
          </p:cNvPr>
          <p:cNvSpPr>
            <a:spLocks noGrp="1"/>
          </p:cNvSpPr>
          <p:nvPr>
            <p:ph type="dt" sz="half" idx="10"/>
          </p:nvPr>
        </p:nvSpPr>
        <p:spPr>
          <a:xfrm>
            <a:off x="838200" y="6356350"/>
            <a:ext cx="2743200" cy="365125"/>
          </a:xfrm>
          <a:prstGeom prst="rect">
            <a:avLst/>
          </a:prstGeom>
        </p:spPr>
        <p:txBody>
          <a:bodyPr/>
          <a:lstStyle/>
          <a:p>
            <a:fld id="{220BEE7C-46C9-4220-B1F4-2D1679A7D32F}" type="datetime1">
              <a:rPr lang="en-US" smtClean="0"/>
              <a:t>5/11/2026</a:t>
            </a:fld>
            <a:endParaRPr lang="en-US"/>
          </a:p>
        </p:txBody>
      </p:sp>
      <p:sp>
        <p:nvSpPr>
          <p:cNvPr id="5" name="Footer Placeholder 4">
            <a:extLst>
              <a:ext uri="{FF2B5EF4-FFF2-40B4-BE49-F238E27FC236}">
                <a16:creationId xmlns:a16="http://schemas.microsoft.com/office/drawing/2014/main" id="{1A2265BA-3F99-418C-2FAF-B217A8C56ED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4DB20E5-BF84-6412-6EDF-4FFF174862B9}"/>
              </a:ext>
            </a:extLst>
          </p:cNvPr>
          <p:cNvSpPr>
            <a:spLocks noGrp="1"/>
          </p:cNvSpPr>
          <p:nvPr>
            <p:ph type="sldNum" sz="quarter" idx="12"/>
          </p:nvPr>
        </p:nvSpPr>
        <p:spPr>
          <a:xfrm>
            <a:off x="8610600" y="6356350"/>
            <a:ext cx="2743200" cy="365125"/>
          </a:xfrm>
          <a:prstGeom prst="rect">
            <a:avLst/>
          </a:prstGeom>
        </p:spPr>
        <p:txBody>
          <a:bodyPr/>
          <a:lstStyle/>
          <a:p>
            <a:fld id="{F4724B12-4261-41BA-BAC6-C7956FD49F74}" type="slidenum">
              <a:rPr lang="en-US" smtClean="0"/>
              <a:t>‹#›</a:t>
            </a:fld>
            <a:endParaRPr lang="en-US"/>
          </a:p>
        </p:txBody>
      </p:sp>
    </p:spTree>
    <p:extLst>
      <p:ext uri="{BB962C8B-B14F-4D97-AF65-F5344CB8AC3E}">
        <p14:creationId xmlns:p14="http://schemas.microsoft.com/office/powerpoint/2010/main" val="9273991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28F5EA4-6631-BCD5-C6B8-6442DB7ECA7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E954D82-694D-ECCD-B50F-6184279F780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0048E7-F81E-A447-40E8-773137BBBF59}"/>
              </a:ext>
            </a:extLst>
          </p:cNvPr>
          <p:cNvSpPr>
            <a:spLocks noGrp="1"/>
          </p:cNvSpPr>
          <p:nvPr>
            <p:ph type="dt" sz="half" idx="10"/>
          </p:nvPr>
        </p:nvSpPr>
        <p:spPr>
          <a:xfrm>
            <a:off x="838200" y="6356350"/>
            <a:ext cx="2743200" cy="365125"/>
          </a:xfrm>
          <a:prstGeom prst="rect">
            <a:avLst/>
          </a:prstGeom>
        </p:spPr>
        <p:txBody>
          <a:bodyPr/>
          <a:lstStyle/>
          <a:p>
            <a:fld id="{656F36B4-4C28-4312-9CB6-E0EEB45076A5}" type="datetime1">
              <a:rPr lang="en-US" smtClean="0"/>
              <a:t>5/11/2026</a:t>
            </a:fld>
            <a:endParaRPr lang="en-US"/>
          </a:p>
        </p:txBody>
      </p:sp>
      <p:sp>
        <p:nvSpPr>
          <p:cNvPr id="5" name="Footer Placeholder 4">
            <a:extLst>
              <a:ext uri="{FF2B5EF4-FFF2-40B4-BE49-F238E27FC236}">
                <a16:creationId xmlns:a16="http://schemas.microsoft.com/office/drawing/2014/main" id="{7337EE29-D9CC-E061-F559-27B0F9CEF8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070A2E7-8D8A-B398-FCEE-F3C6785D3210}"/>
              </a:ext>
            </a:extLst>
          </p:cNvPr>
          <p:cNvSpPr>
            <a:spLocks noGrp="1"/>
          </p:cNvSpPr>
          <p:nvPr>
            <p:ph type="sldNum" sz="quarter" idx="12"/>
          </p:nvPr>
        </p:nvSpPr>
        <p:spPr>
          <a:xfrm>
            <a:off x="8610600" y="6356350"/>
            <a:ext cx="2743200" cy="365125"/>
          </a:xfrm>
          <a:prstGeom prst="rect">
            <a:avLst/>
          </a:prstGeom>
        </p:spPr>
        <p:txBody>
          <a:bodyPr/>
          <a:lstStyle/>
          <a:p>
            <a:fld id="{F4724B12-4261-41BA-BAC6-C7956FD49F74}" type="slidenum">
              <a:rPr lang="en-US" smtClean="0"/>
              <a:t>‹#›</a:t>
            </a:fld>
            <a:endParaRPr lang="en-US"/>
          </a:p>
        </p:txBody>
      </p:sp>
    </p:spTree>
    <p:extLst>
      <p:ext uri="{BB962C8B-B14F-4D97-AF65-F5344CB8AC3E}">
        <p14:creationId xmlns:p14="http://schemas.microsoft.com/office/powerpoint/2010/main" val="15975755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B254 - Sidebar 1 with CEA logo">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426DD63-0304-8068-B304-9E8603D55DC4}"/>
              </a:ext>
            </a:extLst>
          </p:cNvPr>
          <p:cNvGrpSpPr/>
          <p:nvPr userDrawn="1"/>
        </p:nvGrpSpPr>
        <p:grpSpPr>
          <a:xfrm>
            <a:off x="0" y="1"/>
            <a:ext cx="3408680" cy="6857999"/>
            <a:chOff x="0" y="1"/>
            <a:chExt cx="3408680" cy="6857999"/>
          </a:xfrm>
        </p:grpSpPr>
        <p:pic>
          <p:nvPicPr>
            <p:cNvPr id="3" name="Picture 2">
              <a:extLst>
                <a:ext uri="{FF2B5EF4-FFF2-40B4-BE49-F238E27FC236}">
                  <a16:creationId xmlns:a16="http://schemas.microsoft.com/office/drawing/2014/main" id="{DD0B118F-DB7F-FAFA-1683-544C2B5D7F8F}"/>
                </a:ext>
              </a:extLst>
            </p:cNvPr>
            <p:cNvPicPr>
              <a:picLocks noChangeAspect="1"/>
            </p:cNvPicPr>
            <p:nvPr userDrawn="1"/>
          </p:nvPicPr>
          <p:blipFill>
            <a:blip r:embed="rId2">
              <a:extLst>
                <a:ext uri="{28A0092B-C50C-407E-A947-70E740481C1C}">
                  <a14:useLocalDpi xmlns:a14="http://schemas.microsoft.com/office/drawing/2010/main" val="0"/>
                </a:ext>
              </a:extLst>
            </a:blip>
            <a:srcRect l="21903" r="31994"/>
            <a:stretch>
              <a:fillRect/>
            </a:stretch>
          </p:blipFill>
          <p:spPr>
            <a:xfrm>
              <a:off x="0" y="1600200"/>
              <a:ext cx="3401786" cy="5257800"/>
            </a:xfrm>
            <a:prstGeom prst="rect">
              <a:avLst/>
            </a:prstGeom>
          </p:spPr>
        </p:pic>
        <p:sp>
          <p:nvSpPr>
            <p:cNvPr id="7" name="Rectangle 6">
              <a:extLst>
                <a:ext uri="{FF2B5EF4-FFF2-40B4-BE49-F238E27FC236}">
                  <a16:creationId xmlns:a16="http://schemas.microsoft.com/office/drawing/2014/main" id="{4E34B459-911A-2AB8-E120-FE10166A6E12}"/>
                </a:ext>
              </a:extLst>
            </p:cNvPr>
            <p:cNvSpPr/>
            <p:nvPr userDrawn="1"/>
          </p:nvSpPr>
          <p:spPr>
            <a:xfrm>
              <a:off x="0" y="1"/>
              <a:ext cx="3408680" cy="6857999"/>
            </a:xfrm>
            <a:prstGeom prst="rect">
              <a:avLst/>
            </a:prstGeom>
            <a:gradFill>
              <a:gsLst>
                <a:gs pos="0">
                  <a:schemeClr val="accent1">
                    <a:lumMod val="5000"/>
                    <a:lumOff val="95000"/>
                    <a:alpha val="0"/>
                  </a:schemeClr>
                </a:gs>
                <a:gs pos="63000">
                  <a:srgbClr val="215F9A"/>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9F9F9"/>
                </a:solidFill>
                <a:effectLst/>
                <a:uLnTx/>
                <a:uFillTx/>
                <a:latin typeface="Aptos" panose="02110004020202020204"/>
                <a:ea typeface="+mn-ea"/>
                <a:cs typeface="+mn-cs"/>
              </a:endParaRPr>
            </a:p>
          </p:txBody>
        </p:sp>
      </p:grpSp>
      <p:sp>
        <p:nvSpPr>
          <p:cNvPr id="9" name="Rectangle 8">
            <a:extLst>
              <a:ext uri="{FF2B5EF4-FFF2-40B4-BE49-F238E27FC236}">
                <a16:creationId xmlns:a16="http://schemas.microsoft.com/office/drawing/2014/main" id="{980A5D61-7D57-312B-4018-E42FA24663EC}"/>
              </a:ext>
            </a:extLst>
          </p:cNvPr>
          <p:cNvSpPr/>
          <p:nvPr userDrawn="1"/>
        </p:nvSpPr>
        <p:spPr>
          <a:xfrm>
            <a:off x="0" y="1446128"/>
            <a:ext cx="3408680" cy="828298"/>
          </a:xfrm>
          <a:prstGeom prst="rect">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Isosceles Triangle 31">
            <a:extLst>
              <a:ext uri="{FF2B5EF4-FFF2-40B4-BE49-F238E27FC236}">
                <a16:creationId xmlns:a16="http://schemas.microsoft.com/office/drawing/2014/main" id="{1D8B544F-D25D-0CB4-2BF7-579539D91BEA}"/>
              </a:ext>
            </a:extLst>
          </p:cNvPr>
          <p:cNvSpPr/>
          <p:nvPr userDrawn="1"/>
        </p:nvSpPr>
        <p:spPr>
          <a:xfrm rot="5400000">
            <a:off x="-113791" y="1743437"/>
            <a:ext cx="461264" cy="233682"/>
          </a:xfrm>
          <a:prstGeom prst="triangle">
            <a:avLst/>
          </a:prstGeom>
          <a:solidFill>
            <a:srgbClr val="3F872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CDDEC482-F7F6-42FC-DAB6-3DCBC55FD32C}"/>
              </a:ext>
            </a:extLst>
          </p:cNvPr>
          <p:cNvSpPr>
            <a:spLocks noGrp="1"/>
          </p:cNvSpPr>
          <p:nvPr>
            <p:ph type="title"/>
          </p:nvPr>
        </p:nvSpPr>
        <p:spPr>
          <a:xfrm>
            <a:off x="119742" y="1391285"/>
            <a:ext cx="3266440" cy="954107"/>
          </a:xfrm>
          <a:prstGeom prst="rect">
            <a:avLst/>
          </a:prstGeom>
          <a:noFill/>
        </p:spPr>
        <p:txBody>
          <a:bodyPr wrap="square" rtlCol="0" anchor="ctr">
            <a:spAutoFit/>
          </a:bodyPr>
          <a:lstStyle>
            <a:lvl1pPr algn="r">
              <a:defRPr kumimoji="0" lang="en-US" sz="2800" b="1" i="0" u="none" strike="noStrike" cap="none" spc="0" normalizeH="0" baseline="0" dirty="0">
                <a:ln>
                  <a:noFill/>
                </a:ln>
                <a:solidFill>
                  <a:prstClr val="white"/>
                </a:solidFill>
                <a:effectLst/>
                <a:uLnTx/>
                <a:uFillTx/>
                <a:latin typeface="Aptos ExtraBold" panose="020B0004020202020204" pitchFamily="34" charset="0"/>
                <a:ea typeface="Meiryo" panose="020B0400000000000000" pitchFamily="34" charset="-128"/>
                <a:cs typeface="DokChampa" panose="020B0502040204020203" pitchFamily="34" charset="-34"/>
              </a:defRPr>
            </a:lvl1pPr>
          </a:lstStyle>
          <a:p>
            <a:pPr marL="0" marR="0" lvl="0" indent="0" algn="r" fontAlgn="auto">
              <a:lnSpc>
                <a:spcPct val="100000"/>
              </a:lnSpc>
              <a:spcBef>
                <a:spcPts val="0"/>
              </a:spcBef>
              <a:spcAft>
                <a:spcPts val="0"/>
              </a:spcAft>
              <a:buClrTx/>
              <a:buSzTx/>
              <a:buFontTx/>
              <a:tabLst/>
            </a:pPr>
            <a:r>
              <a:rPr lang="en-US"/>
              <a:t>Click to edit Master title style</a:t>
            </a:r>
          </a:p>
        </p:txBody>
      </p:sp>
      <p:sp>
        <p:nvSpPr>
          <p:cNvPr id="4" name="Rectangle 3">
            <a:extLst>
              <a:ext uri="{FF2B5EF4-FFF2-40B4-BE49-F238E27FC236}">
                <a16:creationId xmlns:a16="http://schemas.microsoft.com/office/drawing/2014/main" id="{2B5A00C8-9259-6A2E-18A5-B81A37E5F07A}"/>
              </a:ext>
            </a:extLst>
          </p:cNvPr>
          <p:cNvSpPr/>
          <p:nvPr userDrawn="1"/>
        </p:nvSpPr>
        <p:spPr>
          <a:xfrm>
            <a:off x="3408680" y="1446128"/>
            <a:ext cx="8783320" cy="828298"/>
          </a:xfrm>
          <a:prstGeom prst="rect">
            <a:avLst/>
          </a:prstGeom>
          <a:solidFill>
            <a:srgbClr val="F9F9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9F9F9"/>
              </a:solidFill>
            </a:endParaRPr>
          </a:p>
        </p:txBody>
      </p:sp>
      <p:sp>
        <p:nvSpPr>
          <p:cNvPr id="13" name="Text Placeholder 2">
            <a:extLst>
              <a:ext uri="{FF2B5EF4-FFF2-40B4-BE49-F238E27FC236}">
                <a16:creationId xmlns:a16="http://schemas.microsoft.com/office/drawing/2014/main" id="{07DF87B9-17C6-B991-756F-07B1DE358686}"/>
              </a:ext>
            </a:extLst>
          </p:cNvPr>
          <p:cNvSpPr>
            <a:spLocks noGrp="1"/>
          </p:cNvSpPr>
          <p:nvPr>
            <p:ph type="body" idx="10"/>
          </p:nvPr>
        </p:nvSpPr>
        <p:spPr>
          <a:xfrm>
            <a:off x="3575050" y="1412241"/>
            <a:ext cx="8616950" cy="833120"/>
          </a:xfrm>
          <a:prstGeom prst="rect">
            <a:avLst/>
          </a:prstGeom>
        </p:spPr>
        <p:txBody>
          <a:bodyPr anchor="ctr"/>
          <a:lstStyle>
            <a:lvl1pPr marL="0" indent="0">
              <a:buNone/>
              <a:defRPr lang="en-US" sz="2800" b="1" kern="100" dirty="0">
                <a:solidFill>
                  <a:srgbClr val="215F9A"/>
                </a:solidFill>
                <a:latin typeface="+mn-lt"/>
                <a:ea typeface="+mn-ea"/>
                <a:cs typeface="Times New Roman"/>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11" name="Content Placeholder 2">
            <a:extLst>
              <a:ext uri="{FF2B5EF4-FFF2-40B4-BE49-F238E27FC236}">
                <a16:creationId xmlns:a16="http://schemas.microsoft.com/office/drawing/2014/main" id="{3E82ECE2-0E73-7E18-A7ED-4A8C7922BEEB}"/>
              </a:ext>
            </a:extLst>
          </p:cNvPr>
          <p:cNvSpPr>
            <a:spLocks noGrp="1"/>
          </p:cNvSpPr>
          <p:nvPr>
            <p:ph idx="1"/>
          </p:nvPr>
        </p:nvSpPr>
        <p:spPr>
          <a:xfrm>
            <a:off x="3992880" y="2597426"/>
            <a:ext cx="7569200" cy="4067533"/>
          </a:xfrm>
          <a:prstGeom prst="rect">
            <a:avLst/>
          </a:prstGeom>
        </p:spPr>
        <p:txBody>
          <a:bodyPr/>
          <a:lstStyle>
            <a:lvl1pPr>
              <a:defRPr lang="en-US" sz="1700" b="1" kern="100" dirty="0">
                <a:solidFill>
                  <a:srgbClr val="215F9A"/>
                </a:solidFill>
                <a:latin typeface="+mn-lt"/>
                <a:ea typeface="+mn-ea"/>
                <a:cs typeface="Times New Roman"/>
              </a:defRPr>
            </a:lvl1pPr>
            <a:lvl2pPr>
              <a:defRPr lang="en-US" sz="1700" kern="100" dirty="0">
                <a:solidFill>
                  <a:schemeClr val="tx1"/>
                </a:solidFill>
                <a:latin typeface="Aptos"/>
                <a:ea typeface="+mn-ea"/>
                <a:cs typeface="Times New Roman"/>
              </a:defRPr>
            </a:lvl2pPr>
            <a:lvl3pPr>
              <a:defRPr sz="1400"/>
            </a:lvl3pPr>
            <a:lvl4pPr>
              <a:defRPr sz="1400"/>
            </a:lvl4pPr>
            <a:lvl5pPr>
              <a:defRPr sz="1400"/>
            </a:lvl5pPr>
          </a:lstStyle>
          <a:p>
            <a:pPr lvl="0"/>
            <a:r>
              <a:rPr lang="en-US"/>
              <a:t>Click to edit Master text styles</a:t>
            </a:r>
          </a:p>
          <a:p>
            <a:pPr marL="800100" lvl="1" indent="-342900" algn="l" defTabSz="914400" rtl="0" eaLnBrk="1" latinLnBrk="0" hangingPunct="1">
              <a:lnSpc>
                <a:spcPct val="114999"/>
              </a:lnSpc>
              <a:buFont typeface="Aptos Display" panose="020B0004020202020204" pitchFamily="34" charset="0"/>
              <a:buChar char="◦"/>
            </a:pPr>
            <a:r>
              <a:rPr lang="en-US"/>
              <a:t>Second level</a:t>
            </a:r>
          </a:p>
          <a:p>
            <a:pPr lvl="2"/>
            <a:r>
              <a:rPr lang="en-US"/>
              <a:t>Third level</a:t>
            </a:r>
          </a:p>
          <a:p>
            <a:pPr lvl="3"/>
            <a:r>
              <a:rPr lang="en-US"/>
              <a:t>Fourth level</a:t>
            </a:r>
          </a:p>
          <a:p>
            <a:pPr lvl="4"/>
            <a:r>
              <a:rPr lang="en-US"/>
              <a:t>Fifth level</a:t>
            </a:r>
          </a:p>
        </p:txBody>
      </p:sp>
      <p:pic>
        <p:nvPicPr>
          <p:cNvPr id="5" name="Picture 4" descr="A white text on a black background&#10;&#10;Description automatically generated">
            <a:extLst>
              <a:ext uri="{FF2B5EF4-FFF2-40B4-BE49-F238E27FC236}">
                <a16:creationId xmlns:a16="http://schemas.microsoft.com/office/drawing/2014/main" id="{64D9E295-74AE-E311-0B8E-7A219036876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4667" y="5690591"/>
            <a:ext cx="2059345" cy="738893"/>
          </a:xfrm>
          <a:prstGeom prst="rect">
            <a:avLst/>
          </a:prstGeom>
        </p:spPr>
      </p:pic>
    </p:spTree>
    <p:extLst>
      <p:ext uri="{BB962C8B-B14F-4D97-AF65-F5344CB8AC3E}">
        <p14:creationId xmlns:p14="http://schemas.microsoft.com/office/powerpoint/2010/main" val="5649339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B254 - Body with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0D02761-5D76-73C6-9473-3C0E945BD5DF}"/>
              </a:ext>
            </a:extLst>
          </p:cNvPr>
          <p:cNvSpPr/>
          <p:nvPr userDrawn="1"/>
        </p:nvSpPr>
        <p:spPr>
          <a:xfrm>
            <a:off x="1137920" y="3186"/>
            <a:ext cx="11054080" cy="424768"/>
          </a:xfrm>
          <a:prstGeom prst="rect">
            <a:avLst/>
          </a:prstGeom>
          <a:solidFill>
            <a:srgbClr val="F9F9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9F9F9"/>
              </a:solidFill>
              <a:effectLst/>
              <a:uLnTx/>
              <a:uFillTx/>
              <a:latin typeface="Aptos" panose="02110004020202020204"/>
              <a:ea typeface="+mn-ea"/>
              <a:cs typeface="+mn-cs"/>
            </a:endParaRPr>
          </a:p>
        </p:txBody>
      </p:sp>
      <p:sp>
        <p:nvSpPr>
          <p:cNvPr id="9" name="Rectangle 8">
            <a:extLst>
              <a:ext uri="{FF2B5EF4-FFF2-40B4-BE49-F238E27FC236}">
                <a16:creationId xmlns:a16="http://schemas.microsoft.com/office/drawing/2014/main" id="{F263160B-2C6B-7A07-BAFD-C113A05EE3E0}"/>
              </a:ext>
            </a:extLst>
          </p:cNvPr>
          <p:cNvSpPr/>
          <p:nvPr userDrawn="1"/>
        </p:nvSpPr>
        <p:spPr>
          <a:xfrm>
            <a:off x="0" y="0"/>
            <a:ext cx="1137920" cy="427954"/>
          </a:xfrm>
          <a:prstGeom prst="rect">
            <a:avLst/>
          </a:prstGeom>
          <a:solidFill>
            <a:srgbClr val="215F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9F9F9"/>
              </a:solidFill>
              <a:effectLst/>
              <a:uLnTx/>
              <a:uFillTx/>
              <a:latin typeface="Aptos" panose="02110004020202020204"/>
              <a:ea typeface="+mn-ea"/>
              <a:cs typeface="+mn-cs"/>
            </a:endParaRPr>
          </a:p>
        </p:txBody>
      </p:sp>
      <p:sp>
        <p:nvSpPr>
          <p:cNvPr id="10" name="Title 1">
            <a:extLst>
              <a:ext uri="{FF2B5EF4-FFF2-40B4-BE49-F238E27FC236}">
                <a16:creationId xmlns:a16="http://schemas.microsoft.com/office/drawing/2014/main" id="{D29E9DAB-F657-252C-E02D-6CA222BC057E}"/>
              </a:ext>
            </a:extLst>
          </p:cNvPr>
          <p:cNvSpPr>
            <a:spLocks noGrp="1"/>
          </p:cNvSpPr>
          <p:nvPr>
            <p:ph type="title"/>
          </p:nvPr>
        </p:nvSpPr>
        <p:spPr>
          <a:xfrm>
            <a:off x="1193800" y="40640"/>
            <a:ext cx="10515600" cy="399020"/>
          </a:xfrm>
          <a:prstGeom prst="rect">
            <a:avLst/>
          </a:prstGeom>
          <a:noFill/>
        </p:spPr>
        <p:txBody>
          <a:bodyPr wrap="square" lIns="91440" tIns="45720" rIns="91440" bIns="45720" anchor="t">
            <a:spAutoFit/>
          </a:bodyPr>
          <a:lstStyle>
            <a:lvl1pPr>
              <a:defRPr lang="en-US" sz="2200" b="1" dirty="0">
                <a:solidFill>
                  <a:srgbClr val="163E64"/>
                </a:solidFill>
                <a:latin typeface="Aptos SemiBold" panose="020B0004020202020204" pitchFamily="34" charset="0"/>
                <a:ea typeface="+mn-lt"/>
                <a:cs typeface="+mn-lt"/>
              </a:defRPr>
            </a:lvl1pPr>
          </a:lstStyle>
          <a:p>
            <a:pPr marL="0" lvl="0"/>
            <a:r>
              <a:rPr lang="en-US"/>
              <a:t>Click to edit Master title style</a:t>
            </a:r>
          </a:p>
        </p:txBody>
      </p:sp>
      <p:sp>
        <p:nvSpPr>
          <p:cNvPr id="11" name="Content Placeholder 2">
            <a:extLst>
              <a:ext uri="{FF2B5EF4-FFF2-40B4-BE49-F238E27FC236}">
                <a16:creationId xmlns:a16="http://schemas.microsoft.com/office/drawing/2014/main" id="{183BE785-1213-52A9-1740-42ED0F59E8AC}"/>
              </a:ext>
            </a:extLst>
          </p:cNvPr>
          <p:cNvSpPr>
            <a:spLocks noGrp="1"/>
          </p:cNvSpPr>
          <p:nvPr>
            <p:ph idx="1"/>
          </p:nvPr>
        </p:nvSpPr>
        <p:spPr>
          <a:xfrm>
            <a:off x="1178560" y="789304"/>
            <a:ext cx="10586720" cy="5855335"/>
          </a:xfrm>
          <a:prstGeom prst="rect">
            <a:avLst/>
          </a:prstGeom>
        </p:spPr>
        <p:txBody>
          <a:bodyPr/>
          <a:lstStyle>
            <a:lvl1pPr>
              <a:defRPr lang="en-US" sz="2000" b="1" kern="100" dirty="0">
                <a:solidFill>
                  <a:srgbClr val="215F9A"/>
                </a:solidFill>
                <a:latin typeface="+mn-lt"/>
                <a:ea typeface="+mn-ea"/>
                <a:cs typeface="Times New Roman"/>
              </a:defRPr>
            </a:lvl1pPr>
            <a:lvl2pPr>
              <a:defRPr lang="en-US" sz="1800" kern="100" dirty="0">
                <a:solidFill>
                  <a:schemeClr val="tx1"/>
                </a:solidFill>
                <a:latin typeface="Aptos"/>
                <a:ea typeface="+mn-ea"/>
                <a:cs typeface="Times New Roman"/>
              </a:defRPr>
            </a:lvl2pPr>
            <a:lvl3pPr>
              <a:defRPr sz="1600"/>
            </a:lvl3pPr>
            <a:lvl4pPr>
              <a:defRPr sz="1400"/>
            </a:lvl4pPr>
            <a:lvl5pPr>
              <a:defRPr sz="1400"/>
            </a:lvl5pPr>
          </a:lstStyle>
          <a:p>
            <a:pPr lvl="0"/>
            <a:r>
              <a:rPr lang="en-US"/>
              <a:t>Click to edit Master text styles</a:t>
            </a:r>
          </a:p>
          <a:p>
            <a:pPr marL="800100" lvl="1" indent="-342900" algn="l" defTabSz="914400" rtl="0" eaLnBrk="1" latinLnBrk="0" hangingPunct="1">
              <a:lnSpc>
                <a:spcPct val="114999"/>
              </a:lnSpc>
              <a:buFont typeface="Aptos Display" panose="020B0004020202020204" pitchFamily="34" charset="0"/>
              <a:buChar char="◦"/>
            </a:pPr>
            <a:r>
              <a:rPr lang="en-US"/>
              <a:t>Second level</a:t>
            </a:r>
          </a:p>
          <a:p>
            <a:pPr lvl="2"/>
            <a:r>
              <a:rPr lang="en-US"/>
              <a:t>Third level</a:t>
            </a:r>
          </a:p>
          <a:p>
            <a:pPr lvl="3"/>
            <a:r>
              <a:rPr lang="en-US"/>
              <a:t>Fourth level</a:t>
            </a:r>
          </a:p>
          <a:p>
            <a:pPr lvl="4"/>
            <a:r>
              <a:rPr lang="en-US"/>
              <a:t>Fifth level</a:t>
            </a:r>
          </a:p>
        </p:txBody>
      </p:sp>
      <p:sp>
        <p:nvSpPr>
          <p:cNvPr id="2" name="Text Placeholder 2">
            <a:extLst>
              <a:ext uri="{FF2B5EF4-FFF2-40B4-BE49-F238E27FC236}">
                <a16:creationId xmlns:a16="http://schemas.microsoft.com/office/drawing/2014/main" id="{BE1D4ECD-EE9B-8E5C-458E-2779F942E961}"/>
              </a:ext>
            </a:extLst>
          </p:cNvPr>
          <p:cNvSpPr>
            <a:spLocks noGrp="1"/>
          </p:cNvSpPr>
          <p:nvPr>
            <p:ph type="body" idx="10"/>
          </p:nvPr>
        </p:nvSpPr>
        <p:spPr>
          <a:xfrm>
            <a:off x="13252" y="39758"/>
            <a:ext cx="1113183" cy="648126"/>
          </a:xfrm>
          <a:prstGeom prst="rect">
            <a:avLst/>
          </a:prstGeom>
          <a:noFill/>
        </p:spPr>
        <p:txBody>
          <a:bodyPr wrap="square" rtlCol="0">
            <a:spAutoFit/>
          </a:bodyPr>
          <a:lstStyle>
            <a:lvl1pPr marL="0" indent="0" algn="l">
              <a:buNone/>
              <a:defRPr lang="en-US" sz="2000" b="1" kern="1200" dirty="0">
                <a:solidFill>
                  <a:schemeClr val="bg1"/>
                </a:solidFill>
                <a:latin typeface="+mn-lt"/>
                <a:ea typeface="+mn-lt"/>
                <a:cs typeface="+mn-lt"/>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marL="0" lvl="0" algn="l" defTabSz="914400" rtl="0" eaLnBrk="1" latinLnBrk="0" hangingPunct="1">
              <a:lnSpc>
                <a:spcPct val="90000"/>
              </a:lnSpc>
              <a:spcBef>
                <a:spcPct val="0"/>
              </a:spcBef>
              <a:buNone/>
            </a:pPr>
            <a:r>
              <a:rPr lang="en-US"/>
              <a:t>Click to edit</a:t>
            </a:r>
          </a:p>
        </p:txBody>
      </p:sp>
    </p:spTree>
    <p:extLst>
      <p:ext uri="{BB962C8B-B14F-4D97-AF65-F5344CB8AC3E}">
        <p14:creationId xmlns:p14="http://schemas.microsoft.com/office/powerpoint/2010/main" val="37669112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B254 - Main body no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0D02761-5D76-73C6-9473-3C0E945BD5DF}"/>
              </a:ext>
            </a:extLst>
          </p:cNvPr>
          <p:cNvSpPr/>
          <p:nvPr userDrawn="1"/>
        </p:nvSpPr>
        <p:spPr>
          <a:xfrm>
            <a:off x="1137920" y="3186"/>
            <a:ext cx="11054080" cy="424768"/>
          </a:xfrm>
          <a:prstGeom prst="rect">
            <a:avLst/>
          </a:prstGeom>
          <a:solidFill>
            <a:srgbClr val="F9F9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9F9F9"/>
              </a:solidFill>
              <a:effectLst/>
              <a:uLnTx/>
              <a:uFillTx/>
              <a:latin typeface="Aptos" panose="02110004020202020204"/>
              <a:ea typeface="+mn-ea"/>
              <a:cs typeface="+mn-cs"/>
            </a:endParaRPr>
          </a:p>
        </p:txBody>
      </p:sp>
      <p:sp>
        <p:nvSpPr>
          <p:cNvPr id="9" name="Rectangle 8">
            <a:extLst>
              <a:ext uri="{FF2B5EF4-FFF2-40B4-BE49-F238E27FC236}">
                <a16:creationId xmlns:a16="http://schemas.microsoft.com/office/drawing/2014/main" id="{F263160B-2C6B-7A07-BAFD-C113A05EE3E0}"/>
              </a:ext>
            </a:extLst>
          </p:cNvPr>
          <p:cNvSpPr/>
          <p:nvPr userDrawn="1"/>
        </p:nvSpPr>
        <p:spPr>
          <a:xfrm>
            <a:off x="0" y="0"/>
            <a:ext cx="1137920" cy="427954"/>
          </a:xfrm>
          <a:prstGeom prst="rect">
            <a:avLst/>
          </a:prstGeom>
          <a:solidFill>
            <a:srgbClr val="215F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9F9F9"/>
              </a:solidFill>
              <a:effectLst/>
              <a:uLnTx/>
              <a:uFillTx/>
              <a:latin typeface="Aptos" panose="02110004020202020204"/>
              <a:ea typeface="+mn-ea"/>
              <a:cs typeface="+mn-cs"/>
            </a:endParaRPr>
          </a:p>
        </p:txBody>
      </p:sp>
      <p:sp>
        <p:nvSpPr>
          <p:cNvPr id="10" name="Title 1">
            <a:extLst>
              <a:ext uri="{FF2B5EF4-FFF2-40B4-BE49-F238E27FC236}">
                <a16:creationId xmlns:a16="http://schemas.microsoft.com/office/drawing/2014/main" id="{D29E9DAB-F657-252C-E02D-6CA222BC057E}"/>
              </a:ext>
            </a:extLst>
          </p:cNvPr>
          <p:cNvSpPr>
            <a:spLocks noGrp="1"/>
          </p:cNvSpPr>
          <p:nvPr>
            <p:ph type="title"/>
          </p:nvPr>
        </p:nvSpPr>
        <p:spPr>
          <a:xfrm>
            <a:off x="1193800" y="40640"/>
            <a:ext cx="10515600" cy="398955"/>
          </a:xfrm>
          <a:prstGeom prst="rect">
            <a:avLst/>
          </a:prstGeom>
          <a:noFill/>
        </p:spPr>
        <p:txBody>
          <a:bodyPr wrap="square" lIns="91440" tIns="45720" rIns="91440" bIns="45720" anchor="t">
            <a:spAutoFit/>
          </a:bodyPr>
          <a:lstStyle>
            <a:lvl1pPr>
              <a:defRPr lang="en-US" sz="2200" b="1" i="0" dirty="0">
                <a:solidFill>
                  <a:srgbClr val="163E64"/>
                </a:solidFill>
                <a:latin typeface="Aptos SemiBold" panose="020B0004020202020204" pitchFamily="34" charset="0"/>
                <a:ea typeface="+mn-lt"/>
                <a:cs typeface="+mn-lt"/>
              </a:defRPr>
            </a:lvl1pPr>
          </a:lstStyle>
          <a:p>
            <a:pPr marL="0" lvl="0"/>
            <a:r>
              <a:rPr lang="en-US"/>
              <a:t>Click to edit Master title style</a:t>
            </a:r>
          </a:p>
        </p:txBody>
      </p:sp>
      <p:sp>
        <p:nvSpPr>
          <p:cNvPr id="2" name="Text Placeholder 2">
            <a:extLst>
              <a:ext uri="{FF2B5EF4-FFF2-40B4-BE49-F238E27FC236}">
                <a16:creationId xmlns:a16="http://schemas.microsoft.com/office/drawing/2014/main" id="{83C99EF1-9248-36D4-C062-4611DA03C481}"/>
              </a:ext>
            </a:extLst>
          </p:cNvPr>
          <p:cNvSpPr>
            <a:spLocks noGrp="1"/>
          </p:cNvSpPr>
          <p:nvPr>
            <p:ph type="body" idx="10"/>
          </p:nvPr>
        </p:nvSpPr>
        <p:spPr>
          <a:xfrm>
            <a:off x="13252" y="39758"/>
            <a:ext cx="1113183" cy="648126"/>
          </a:xfrm>
          <a:prstGeom prst="rect">
            <a:avLst/>
          </a:prstGeom>
          <a:noFill/>
        </p:spPr>
        <p:txBody>
          <a:bodyPr wrap="square" rtlCol="0">
            <a:spAutoFit/>
          </a:bodyPr>
          <a:lstStyle>
            <a:lvl1pPr marL="0" indent="0" algn="l">
              <a:buNone/>
              <a:defRPr lang="en-US" sz="2000" b="1" kern="1200" dirty="0">
                <a:solidFill>
                  <a:schemeClr val="bg1"/>
                </a:solidFill>
                <a:latin typeface="+mn-lt"/>
                <a:ea typeface="+mn-lt"/>
                <a:cs typeface="+mn-lt"/>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marL="0" lvl="0" algn="l" defTabSz="914400" rtl="0" eaLnBrk="1" latinLnBrk="0" hangingPunct="1">
              <a:lnSpc>
                <a:spcPct val="90000"/>
              </a:lnSpc>
              <a:spcBef>
                <a:spcPct val="0"/>
              </a:spcBef>
              <a:buNone/>
            </a:pPr>
            <a:r>
              <a:rPr lang="en-US"/>
              <a:t>Click to edit</a:t>
            </a:r>
          </a:p>
        </p:txBody>
      </p:sp>
    </p:spTree>
    <p:extLst>
      <p:ext uri="{BB962C8B-B14F-4D97-AF65-F5344CB8AC3E}">
        <p14:creationId xmlns:p14="http://schemas.microsoft.com/office/powerpoint/2010/main" val="8856883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SB254 - Body side by s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0D02761-5D76-73C6-9473-3C0E945BD5DF}"/>
              </a:ext>
            </a:extLst>
          </p:cNvPr>
          <p:cNvSpPr/>
          <p:nvPr userDrawn="1"/>
        </p:nvSpPr>
        <p:spPr>
          <a:xfrm>
            <a:off x="1137920" y="3186"/>
            <a:ext cx="11054080" cy="424768"/>
          </a:xfrm>
          <a:prstGeom prst="rect">
            <a:avLst/>
          </a:prstGeom>
          <a:solidFill>
            <a:srgbClr val="F9F9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9F9F9"/>
              </a:solidFill>
              <a:effectLst/>
              <a:uLnTx/>
              <a:uFillTx/>
              <a:latin typeface="Aptos" panose="02110004020202020204"/>
              <a:ea typeface="+mn-ea"/>
              <a:cs typeface="+mn-cs"/>
            </a:endParaRPr>
          </a:p>
        </p:txBody>
      </p:sp>
      <p:sp>
        <p:nvSpPr>
          <p:cNvPr id="9" name="Rectangle 8">
            <a:extLst>
              <a:ext uri="{FF2B5EF4-FFF2-40B4-BE49-F238E27FC236}">
                <a16:creationId xmlns:a16="http://schemas.microsoft.com/office/drawing/2014/main" id="{F263160B-2C6B-7A07-BAFD-C113A05EE3E0}"/>
              </a:ext>
            </a:extLst>
          </p:cNvPr>
          <p:cNvSpPr/>
          <p:nvPr userDrawn="1"/>
        </p:nvSpPr>
        <p:spPr>
          <a:xfrm>
            <a:off x="0" y="0"/>
            <a:ext cx="1137920" cy="427954"/>
          </a:xfrm>
          <a:prstGeom prst="rect">
            <a:avLst/>
          </a:prstGeom>
          <a:solidFill>
            <a:srgbClr val="215F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9F9F9"/>
              </a:solidFill>
              <a:effectLst/>
              <a:uLnTx/>
              <a:uFillTx/>
              <a:latin typeface="Aptos" panose="02110004020202020204"/>
              <a:ea typeface="+mn-ea"/>
              <a:cs typeface="+mn-cs"/>
            </a:endParaRPr>
          </a:p>
        </p:txBody>
      </p:sp>
      <p:sp>
        <p:nvSpPr>
          <p:cNvPr id="10" name="Title 1">
            <a:extLst>
              <a:ext uri="{FF2B5EF4-FFF2-40B4-BE49-F238E27FC236}">
                <a16:creationId xmlns:a16="http://schemas.microsoft.com/office/drawing/2014/main" id="{D29E9DAB-F657-252C-E02D-6CA222BC057E}"/>
              </a:ext>
            </a:extLst>
          </p:cNvPr>
          <p:cNvSpPr>
            <a:spLocks noGrp="1"/>
          </p:cNvSpPr>
          <p:nvPr>
            <p:ph type="title"/>
          </p:nvPr>
        </p:nvSpPr>
        <p:spPr>
          <a:xfrm>
            <a:off x="1193800" y="40640"/>
            <a:ext cx="10515600" cy="399020"/>
          </a:xfrm>
          <a:prstGeom prst="rect">
            <a:avLst/>
          </a:prstGeom>
          <a:noFill/>
        </p:spPr>
        <p:txBody>
          <a:bodyPr wrap="square" lIns="91440" tIns="45720" rIns="91440" bIns="45720" anchor="t">
            <a:spAutoFit/>
          </a:bodyPr>
          <a:lstStyle>
            <a:lvl1pPr>
              <a:defRPr lang="en-US" sz="2200" b="1" i="0" dirty="0">
                <a:solidFill>
                  <a:srgbClr val="163E64"/>
                </a:solidFill>
                <a:latin typeface="Aptos SemiBold" panose="020B0004020202020204" pitchFamily="34" charset="0"/>
                <a:ea typeface="+mn-lt"/>
                <a:cs typeface="+mn-lt"/>
              </a:defRPr>
            </a:lvl1pPr>
          </a:lstStyle>
          <a:p>
            <a:pPr marL="0" lvl="0"/>
            <a:r>
              <a:rPr lang="en-US"/>
              <a:t>Click to edit Master title style</a:t>
            </a:r>
          </a:p>
        </p:txBody>
      </p:sp>
      <p:sp>
        <p:nvSpPr>
          <p:cNvPr id="11" name="Content Placeholder 2">
            <a:extLst>
              <a:ext uri="{FF2B5EF4-FFF2-40B4-BE49-F238E27FC236}">
                <a16:creationId xmlns:a16="http://schemas.microsoft.com/office/drawing/2014/main" id="{183BE785-1213-52A9-1740-42ED0F59E8AC}"/>
              </a:ext>
            </a:extLst>
          </p:cNvPr>
          <p:cNvSpPr>
            <a:spLocks noGrp="1"/>
          </p:cNvSpPr>
          <p:nvPr>
            <p:ph idx="1"/>
          </p:nvPr>
        </p:nvSpPr>
        <p:spPr>
          <a:xfrm>
            <a:off x="1178560" y="786429"/>
            <a:ext cx="4859931" cy="5855335"/>
          </a:xfrm>
          <a:prstGeom prst="rect">
            <a:avLst/>
          </a:prstGeom>
        </p:spPr>
        <p:txBody>
          <a:bodyPr>
            <a:normAutofit/>
          </a:bodyPr>
          <a:lstStyle>
            <a:lvl1pPr>
              <a:defRPr lang="en-US" sz="2000" b="1" kern="100" dirty="0">
                <a:solidFill>
                  <a:srgbClr val="215F9A"/>
                </a:solidFill>
                <a:latin typeface="+mn-lt"/>
                <a:ea typeface="+mn-ea"/>
                <a:cs typeface="Times New Roman"/>
              </a:defRPr>
            </a:lvl1pPr>
            <a:lvl2pPr>
              <a:defRPr lang="en-US" sz="1800" kern="100" dirty="0">
                <a:solidFill>
                  <a:schemeClr val="tx1"/>
                </a:solidFill>
                <a:latin typeface="Aptos"/>
                <a:ea typeface="+mn-ea"/>
                <a:cs typeface="Times New Roman"/>
              </a:defRPr>
            </a:lvl2pPr>
            <a:lvl3pPr>
              <a:defRPr sz="1600"/>
            </a:lvl3pPr>
            <a:lvl4pPr>
              <a:defRPr sz="1400"/>
            </a:lvl4pPr>
            <a:lvl5pPr>
              <a:defRPr sz="1400"/>
            </a:lvl5pPr>
          </a:lstStyle>
          <a:p>
            <a:pPr lvl="0"/>
            <a:r>
              <a:rPr lang="en-US"/>
              <a:t>Click to edit Master text styles</a:t>
            </a:r>
          </a:p>
          <a:p>
            <a:pPr marL="800100" lvl="1" indent="-342900" algn="l" defTabSz="914400" rtl="0" eaLnBrk="1" latinLnBrk="0" hangingPunct="1">
              <a:lnSpc>
                <a:spcPct val="114999"/>
              </a:lnSpc>
              <a:buFont typeface="Aptos Display" panose="020B0004020202020204" pitchFamily="34" charset="0"/>
              <a:buChar char="◦"/>
            </a:pPr>
            <a:r>
              <a:rPr lang="en-US"/>
              <a:t>Second level</a:t>
            </a:r>
          </a:p>
          <a:p>
            <a:pPr lvl="2"/>
            <a:r>
              <a:rPr lang="en-US"/>
              <a:t>Third level</a:t>
            </a:r>
          </a:p>
          <a:p>
            <a:pPr lvl="3"/>
            <a:r>
              <a:rPr lang="en-US"/>
              <a:t>Fourth level</a:t>
            </a:r>
          </a:p>
          <a:p>
            <a:pPr lvl="4"/>
            <a:r>
              <a:rPr lang="en-US"/>
              <a:t>Fifth level</a:t>
            </a:r>
          </a:p>
        </p:txBody>
      </p:sp>
      <p:sp>
        <p:nvSpPr>
          <p:cNvPr id="2" name="Text Placeholder 2">
            <a:extLst>
              <a:ext uri="{FF2B5EF4-FFF2-40B4-BE49-F238E27FC236}">
                <a16:creationId xmlns:a16="http://schemas.microsoft.com/office/drawing/2014/main" id="{BE1D4ECD-EE9B-8E5C-458E-2779F942E961}"/>
              </a:ext>
            </a:extLst>
          </p:cNvPr>
          <p:cNvSpPr>
            <a:spLocks noGrp="1"/>
          </p:cNvSpPr>
          <p:nvPr>
            <p:ph type="body" idx="10"/>
          </p:nvPr>
        </p:nvSpPr>
        <p:spPr>
          <a:xfrm>
            <a:off x="13252" y="39758"/>
            <a:ext cx="1113183" cy="648126"/>
          </a:xfrm>
          <a:prstGeom prst="rect">
            <a:avLst/>
          </a:prstGeom>
          <a:noFill/>
        </p:spPr>
        <p:txBody>
          <a:bodyPr wrap="square" rtlCol="0">
            <a:spAutoFit/>
          </a:bodyPr>
          <a:lstStyle>
            <a:lvl1pPr marL="0" indent="0" algn="l">
              <a:buNone/>
              <a:defRPr lang="en-US" sz="2000" b="1" kern="1200" dirty="0">
                <a:solidFill>
                  <a:schemeClr val="bg1"/>
                </a:solidFill>
                <a:latin typeface="+mn-lt"/>
                <a:ea typeface="+mn-lt"/>
                <a:cs typeface="+mn-lt"/>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marL="0" lvl="0" algn="l" defTabSz="914400" rtl="0" eaLnBrk="1" latinLnBrk="0" hangingPunct="1">
              <a:lnSpc>
                <a:spcPct val="90000"/>
              </a:lnSpc>
              <a:spcBef>
                <a:spcPct val="0"/>
              </a:spcBef>
              <a:buNone/>
            </a:pPr>
            <a:r>
              <a:rPr lang="en-US"/>
              <a:t>Click to edit</a:t>
            </a:r>
          </a:p>
        </p:txBody>
      </p:sp>
      <p:sp>
        <p:nvSpPr>
          <p:cNvPr id="3" name="Content Placeholder 2">
            <a:extLst>
              <a:ext uri="{FF2B5EF4-FFF2-40B4-BE49-F238E27FC236}">
                <a16:creationId xmlns:a16="http://schemas.microsoft.com/office/drawing/2014/main" id="{8158625B-A1B4-1638-70DF-88557C36F670}"/>
              </a:ext>
            </a:extLst>
          </p:cNvPr>
          <p:cNvSpPr>
            <a:spLocks noGrp="1"/>
          </p:cNvSpPr>
          <p:nvPr>
            <p:ph idx="11"/>
          </p:nvPr>
        </p:nvSpPr>
        <p:spPr>
          <a:xfrm>
            <a:off x="6092741" y="786429"/>
            <a:ext cx="4859931" cy="5855335"/>
          </a:xfrm>
          <a:prstGeom prst="rect">
            <a:avLst/>
          </a:prstGeom>
        </p:spPr>
        <p:txBody>
          <a:bodyPr>
            <a:normAutofit/>
          </a:bodyPr>
          <a:lstStyle>
            <a:lvl1pPr>
              <a:defRPr lang="en-US" sz="2000" b="1" kern="100" dirty="0">
                <a:solidFill>
                  <a:srgbClr val="215F9A"/>
                </a:solidFill>
                <a:latin typeface="+mn-lt"/>
                <a:ea typeface="+mn-ea"/>
                <a:cs typeface="Times New Roman"/>
              </a:defRPr>
            </a:lvl1pPr>
            <a:lvl2pPr>
              <a:defRPr lang="en-US" sz="1800" kern="100" dirty="0">
                <a:solidFill>
                  <a:schemeClr val="tx1"/>
                </a:solidFill>
                <a:latin typeface="Aptos"/>
                <a:ea typeface="+mn-ea"/>
                <a:cs typeface="Times New Roman"/>
              </a:defRPr>
            </a:lvl2pPr>
            <a:lvl3pPr>
              <a:defRPr sz="1600"/>
            </a:lvl3pPr>
            <a:lvl4pPr>
              <a:defRPr sz="1400"/>
            </a:lvl4pPr>
            <a:lvl5pPr>
              <a:defRPr sz="1400"/>
            </a:lvl5pPr>
          </a:lstStyle>
          <a:p>
            <a:pPr lvl="0"/>
            <a:r>
              <a:rPr lang="en-US"/>
              <a:t>Click to edit Master text styles</a:t>
            </a:r>
          </a:p>
          <a:p>
            <a:pPr marL="800100" lvl="1" indent="-342900" algn="l" defTabSz="914400" rtl="0" eaLnBrk="1" latinLnBrk="0" hangingPunct="1">
              <a:lnSpc>
                <a:spcPct val="114999"/>
              </a:lnSpc>
              <a:buFont typeface="Aptos Display" panose="020B0004020202020204" pitchFamily="34" charset="0"/>
              <a:buChar char="◦"/>
            </a:pPr>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38550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CEA 254_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0D02761-5D76-73C6-9473-3C0E945BD5DF}"/>
              </a:ext>
            </a:extLst>
          </p:cNvPr>
          <p:cNvSpPr/>
          <p:nvPr userDrawn="1"/>
        </p:nvSpPr>
        <p:spPr>
          <a:xfrm>
            <a:off x="1137920" y="3186"/>
            <a:ext cx="11054080" cy="424768"/>
          </a:xfrm>
          <a:prstGeom prst="rect">
            <a:avLst/>
          </a:prstGeom>
          <a:solidFill>
            <a:srgbClr val="F9F9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9F9F9"/>
              </a:solidFill>
              <a:effectLst/>
              <a:uLnTx/>
              <a:uFillTx/>
              <a:latin typeface="Aptos" panose="02110004020202020204"/>
              <a:ea typeface="+mn-ea"/>
              <a:cs typeface="+mn-cs"/>
            </a:endParaRPr>
          </a:p>
        </p:txBody>
      </p:sp>
      <p:sp>
        <p:nvSpPr>
          <p:cNvPr id="9" name="Rectangle 8">
            <a:extLst>
              <a:ext uri="{FF2B5EF4-FFF2-40B4-BE49-F238E27FC236}">
                <a16:creationId xmlns:a16="http://schemas.microsoft.com/office/drawing/2014/main" id="{F263160B-2C6B-7A07-BAFD-C113A05EE3E0}"/>
              </a:ext>
            </a:extLst>
          </p:cNvPr>
          <p:cNvSpPr/>
          <p:nvPr userDrawn="1"/>
        </p:nvSpPr>
        <p:spPr>
          <a:xfrm>
            <a:off x="0" y="0"/>
            <a:ext cx="1137920" cy="427954"/>
          </a:xfrm>
          <a:prstGeom prst="rect">
            <a:avLst/>
          </a:prstGeom>
          <a:solidFill>
            <a:srgbClr val="215F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9F9F9"/>
              </a:solidFill>
              <a:effectLst/>
              <a:uLnTx/>
              <a:uFillTx/>
              <a:latin typeface="Aptos" panose="02110004020202020204"/>
              <a:ea typeface="+mn-ea"/>
              <a:cs typeface="+mn-cs"/>
            </a:endParaRPr>
          </a:p>
        </p:txBody>
      </p:sp>
      <p:sp>
        <p:nvSpPr>
          <p:cNvPr id="10" name="Title 1">
            <a:extLst>
              <a:ext uri="{FF2B5EF4-FFF2-40B4-BE49-F238E27FC236}">
                <a16:creationId xmlns:a16="http://schemas.microsoft.com/office/drawing/2014/main" id="{D29E9DAB-F657-252C-E02D-6CA222BC057E}"/>
              </a:ext>
            </a:extLst>
          </p:cNvPr>
          <p:cNvSpPr>
            <a:spLocks noGrp="1"/>
          </p:cNvSpPr>
          <p:nvPr>
            <p:ph type="title"/>
          </p:nvPr>
        </p:nvSpPr>
        <p:spPr>
          <a:xfrm>
            <a:off x="1193800" y="40640"/>
            <a:ext cx="10515600" cy="399020"/>
          </a:xfrm>
          <a:prstGeom prst="rect">
            <a:avLst/>
          </a:prstGeom>
          <a:noFill/>
        </p:spPr>
        <p:txBody>
          <a:bodyPr wrap="square" lIns="91440" tIns="45720" rIns="91440" bIns="45720" anchor="t">
            <a:spAutoFit/>
          </a:bodyPr>
          <a:lstStyle>
            <a:lvl1pPr>
              <a:defRPr lang="en-US" sz="2200" b="1" dirty="0">
                <a:solidFill>
                  <a:srgbClr val="163E64"/>
                </a:solidFill>
                <a:latin typeface="Aptos SemiBold" panose="020B0004020202020204" pitchFamily="34" charset="0"/>
                <a:ea typeface="+mn-lt"/>
                <a:cs typeface="+mn-lt"/>
              </a:defRPr>
            </a:lvl1pPr>
          </a:lstStyle>
          <a:p>
            <a:pPr marL="0" lvl="0"/>
            <a:r>
              <a:rPr lang="en-US"/>
              <a:t>Click to edit Master title style</a:t>
            </a:r>
          </a:p>
        </p:txBody>
      </p:sp>
      <p:sp>
        <p:nvSpPr>
          <p:cNvPr id="11" name="Content Placeholder 2">
            <a:extLst>
              <a:ext uri="{FF2B5EF4-FFF2-40B4-BE49-F238E27FC236}">
                <a16:creationId xmlns:a16="http://schemas.microsoft.com/office/drawing/2014/main" id="{183BE785-1213-52A9-1740-42ED0F59E8AC}"/>
              </a:ext>
            </a:extLst>
          </p:cNvPr>
          <p:cNvSpPr>
            <a:spLocks noGrp="1"/>
          </p:cNvSpPr>
          <p:nvPr>
            <p:ph idx="1"/>
          </p:nvPr>
        </p:nvSpPr>
        <p:spPr>
          <a:xfrm>
            <a:off x="1178560" y="789304"/>
            <a:ext cx="10586720" cy="5855335"/>
          </a:xfrm>
          <a:prstGeom prst="rect">
            <a:avLst/>
          </a:prstGeom>
        </p:spPr>
        <p:txBody>
          <a:bodyPr/>
          <a:lstStyle>
            <a:lvl1pPr>
              <a:defRPr lang="en-US" sz="2000" b="1" kern="100" dirty="0">
                <a:solidFill>
                  <a:srgbClr val="215F9A"/>
                </a:solidFill>
                <a:latin typeface="+mn-lt"/>
                <a:ea typeface="+mn-ea"/>
                <a:cs typeface="Times New Roman"/>
              </a:defRPr>
            </a:lvl1pPr>
            <a:lvl2pPr>
              <a:defRPr lang="en-US" sz="1800" kern="100" dirty="0">
                <a:solidFill>
                  <a:schemeClr val="tx1"/>
                </a:solidFill>
                <a:latin typeface="Aptos"/>
                <a:ea typeface="+mn-ea"/>
                <a:cs typeface="Times New Roman"/>
              </a:defRPr>
            </a:lvl2pPr>
            <a:lvl3pPr>
              <a:defRPr sz="1600"/>
            </a:lvl3pPr>
            <a:lvl4pPr>
              <a:defRPr sz="1400"/>
            </a:lvl4pPr>
            <a:lvl5pPr>
              <a:defRPr sz="1400"/>
            </a:lvl5pPr>
          </a:lstStyle>
          <a:p>
            <a:pPr lvl="0"/>
            <a:r>
              <a:rPr lang="en-US"/>
              <a:t>Click to edit Master text styles</a:t>
            </a:r>
          </a:p>
          <a:p>
            <a:pPr marL="800100" lvl="1" indent="-342900" algn="l" defTabSz="914400" rtl="0" eaLnBrk="1" latinLnBrk="0" hangingPunct="1">
              <a:lnSpc>
                <a:spcPct val="114999"/>
              </a:lnSpc>
              <a:buFont typeface="Aptos Display" panose="020B0004020202020204" pitchFamily="34" charset="0"/>
              <a:buChar char="◦"/>
            </a:pPr>
            <a:r>
              <a:rPr lang="en-US"/>
              <a:t>Second level</a:t>
            </a:r>
          </a:p>
          <a:p>
            <a:pPr lvl="2"/>
            <a:r>
              <a:rPr lang="en-US"/>
              <a:t>Third level</a:t>
            </a:r>
          </a:p>
          <a:p>
            <a:pPr lvl="3"/>
            <a:r>
              <a:rPr lang="en-US"/>
              <a:t>Fourth level</a:t>
            </a:r>
          </a:p>
          <a:p>
            <a:pPr lvl="4"/>
            <a:r>
              <a:rPr lang="en-US"/>
              <a:t>Fifth level</a:t>
            </a:r>
          </a:p>
        </p:txBody>
      </p:sp>
      <p:sp>
        <p:nvSpPr>
          <p:cNvPr id="2" name="Text Placeholder 2">
            <a:extLst>
              <a:ext uri="{FF2B5EF4-FFF2-40B4-BE49-F238E27FC236}">
                <a16:creationId xmlns:a16="http://schemas.microsoft.com/office/drawing/2014/main" id="{BE1D4ECD-EE9B-8E5C-458E-2779F942E961}"/>
              </a:ext>
            </a:extLst>
          </p:cNvPr>
          <p:cNvSpPr>
            <a:spLocks noGrp="1"/>
          </p:cNvSpPr>
          <p:nvPr>
            <p:ph type="body" idx="10"/>
          </p:nvPr>
        </p:nvSpPr>
        <p:spPr>
          <a:xfrm>
            <a:off x="13252" y="39758"/>
            <a:ext cx="1113183" cy="648126"/>
          </a:xfrm>
          <a:prstGeom prst="rect">
            <a:avLst/>
          </a:prstGeom>
          <a:noFill/>
        </p:spPr>
        <p:txBody>
          <a:bodyPr wrap="square" rtlCol="0">
            <a:spAutoFit/>
          </a:bodyPr>
          <a:lstStyle>
            <a:lvl1pPr marL="0" indent="0" algn="l">
              <a:buNone/>
              <a:defRPr lang="en-US" sz="2000" b="1" kern="1200" dirty="0">
                <a:solidFill>
                  <a:schemeClr val="bg1"/>
                </a:solidFill>
                <a:latin typeface="+mn-lt"/>
                <a:ea typeface="+mn-lt"/>
                <a:cs typeface="+mn-lt"/>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marL="0" lvl="0" algn="l" defTabSz="914400" rtl="0" eaLnBrk="1" latinLnBrk="0" hangingPunct="1">
              <a:lnSpc>
                <a:spcPct val="90000"/>
              </a:lnSpc>
              <a:spcBef>
                <a:spcPct val="0"/>
              </a:spcBef>
              <a:buNone/>
            </a:pPr>
            <a:r>
              <a:rPr lang="en-US"/>
              <a:t>Click to edit</a:t>
            </a:r>
          </a:p>
        </p:txBody>
      </p:sp>
    </p:spTree>
    <p:extLst>
      <p:ext uri="{BB962C8B-B14F-4D97-AF65-F5344CB8AC3E}">
        <p14:creationId xmlns:p14="http://schemas.microsoft.com/office/powerpoint/2010/main" val="34066436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EC482-F7F6-42FC-DAB6-3DCBC55FD32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FA3456A-989D-ACA5-B9A7-F27C40D47A2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8E8019-8396-79AA-2737-33523CF4BC29}"/>
              </a:ext>
            </a:extLst>
          </p:cNvPr>
          <p:cNvSpPr>
            <a:spLocks noGrp="1"/>
          </p:cNvSpPr>
          <p:nvPr>
            <p:ph type="dt" sz="half" idx="10"/>
          </p:nvPr>
        </p:nvSpPr>
        <p:spPr>
          <a:xfrm>
            <a:off x="838200" y="6356350"/>
            <a:ext cx="2743200" cy="365125"/>
          </a:xfrm>
          <a:prstGeom prst="rect">
            <a:avLst/>
          </a:prstGeom>
        </p:spPr>
        <p:txBody>
          <a:bodyPr/>
          <a:lstStyle/>
          <a:p>
            <a:fld id="{E6EFE102-02DC-40F4-81AE-2102A0242129}" type="datetime1">
              <a:rPr lang="en-US" smtClean="0"/>
              <a:t>5/11/2026</a:t>
            </a:fld>
            <a:endParaRPr lang="en-US"/>
          </a:p>
        </p:txBody>
      </p:sp>
      <p:sp>
        <p:nvSpPr>
          <p:cNvPr id="5" name="Footer Placeholder 4">
            <a:extLst>
              <a:ext uri="{FF2B5EF4-FFF2-40B4-BE49-F238E27FC236}">
                <a16:creationId xmlns:a16="http://schemas.microsoft.com/office/drawing/2014/main" id="{6BA0D1F2-9812-D0DD-B181-BD6E4218574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37BE241-1667-A42B-7545-8C97D3F0A93F}"/>
              </a:ext>
            </a:extLst>
          </p:cNvPr>
          <p:cNvSpPr>
            <a:spLocks noGrp="1"/>
          </p:cNvSpPr>
          <p:nvPr>
            <p:ph type="sldNum" sz="quarter" idx="12"/>
          </p:nvPr>
        </p:nvSpPr>
        <p:spPr>
          <a:xfrm>
            <a:off x="8610600" y="6356350"/>
            <a:ext cx="2743200" cy="365125"/>
          </a:xfrm>
          <a:prstGeom prst="rect">
            <a:avLst/>
          </a:prstGeom>
        </p:spPr>
        <p:txBody>
          <a:bodyPr/>
          <a:lstStyle/>
          <a:p>
            <a:fld id="{F4724B12-4261-41BA-BAC6-C7956FD49F74}" type="slidenum">
              <a:rPr lang="en-US" smtClean="0"/>
              <a:t>‹#›</a:t>
            </a:fld>
            <a:endParaRPr lang="en-US"/>
          </a:p>
        </p:txBody>
      </p:sp>
    </p:spTree>
    <p:extLst>
      <p:ext uri="{BB962C8B-B14F-4D97-AF65-F5344CB8AC3E}">
        <p14:creationId xmlns:p14="http://schemas.microsoft.com/office/powerpoint/2010/main" val="16534191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F9DC1-26E3-8D0F-B452-7D0161EC1F3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110EE96-81CE-E965-46A0-79B0B4CC005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E05BFD-9735-09CC-F137-0A06DB9CCDE0}"/>
              </a:ext>
            </a:extLst>
          </p:cNvPr>
          <p:cNvSpPr>
            <a:spLocks noGrp="1"/>
          </p:cNvSpPr>
          <p:nvPr>
            <p:ph type="dt" sz="half" idx="10"/>
          </p:nvPr>
        </p:nvSpPr>
        <p:spPr>
          <a:xfrm>
            <a:off x="838200" y="6356350"/>
            <a:ext cx="2743200" cy="365125"/>
          </a:xfrm>
          <a:prstGeom prst="rect">
            <a:avLst/>
          </a:prstGeom>
        </p:spPr>
        <p:txBody>
          <a:bodyPr/>
          <a:lstStyle/>
          <a:p>
            <a:fld id="{5A878ED6-AC17-4D2B-AADB-ED6B9C77B94F}" type="datetime1">
              <a:rPr lang="en-US" smtClean="0"/>
              <a:t>5/11/2026</a:t>
            </a:fld>
            <a:endParaRPr lang="en-US"/>
          </a:p>
        </p:txBody>
      </p:sp>
      <p:sp>
        <p:nvSpPr>
          <p:cNvPr id="5" name="Footer Placeholder 4">
            <a:extLst>
              <a:ext uri="{FF2B5EF4-FFF2-40B4-BE49-F238E27FC236}">
                <a16:creationId xmlns:a16="http://schemas.microsoft.com/office/drawing/2014/main" id="{69784948-F61B-0FDB-5CAA-A796ACC011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9CE06D-703A-68FB-A1F9-0B54F3EDBE53}"/>
              </a:ext>
            </a:extLst>
          </p:cNvPr>
          <p:cNvSpPr>
            <a:spLocks noGrp="1"/>
          </p:cNvSpPr>
          <p:nvPr>
            <p:ph type="sldNum" sz="quarter" idx="12"/>
          </p:nvPr>
        </p:nvSpPr>
        <p:spPr>
          <a:xfrm>
            <a:off x="8610600" y="6356350"/>
            <a:ext cx="2743200" cy="365125"/>
          </a:xfrm>
          <a:prstGeom prst="rect">
            <a:avLst/>
          </a:prstGeom>
        </p:spPr>
        <p:txBody>
          <a:bodyPr/>
          <a:lstStyle/>
          <a:p>
            <a:fld id="{F4724B12-4261-41BA-BAC6-C7956FD49F74}" type="slidenum">
              <a:rPr lang="en-US" smtClean="0"/>
              <a:t>‹#›</a:t>
            </a:fld>
            <a:endParaRPr lang="en-US"/>
          </a:p>
        </p:txBody>
      </p:sp>
    </p:spTree>
    <p:extLst>
      <p:ext uri="{BB962C8B-B14F-4D97-AF65-F5344CB8AC3E}">
        <p14:creationId xmlns:p14="http://schemas.microsoft.com/office/powerpoint/2010/main" val="35515091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BC37D-A75A-C0C3-D9A3-B00F9EA75E0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9B84738-EFF5-6247-25D9-FE5A8553C354}"/>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E4ED243-5A3E-E2C2-83EB-6C0BE62D3FA3}"/>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B746984-219E-5CD7-0DA3-EB8EF160DEB5}"/>
              </a:ext>
            </a:extLst>
          </p:cNvPr>
          <p:cNvSpPr>
            <a:spLocks noGrp="1"/>
          </p:cNvSpPr>
          <p:nvPr>
            <p:ph type="dt" sz="half" idx="10"/>
          </p:nvPr>
        </p:nvSpPr>
        <p:spPr>
          <a:xfrm>
            <a:off x="838200" y="6356350"/>
            <a:ext cx="2743200" cy="365125"/>
          </a:xfrm>
          <a:prstGeom prst="rect">
            <a:avLst/>
          </a:prstGeom>
        </p:spPr>
        <p:txBody>
          <a:bodyPr/>
          <a:lstStyle/>
          <a:p>
            <a:fld id="{7BDA27D6-52D5-4E9F-8E72-4DF5CA8244EE}" type="datetime1">
              <a:rPr lang="en-US" smtClean="0"/>
              <a:t>5/11/2026</a:t>
            </a:fld>
            <a:endParaRPr lang="en-US"/>
          </a:p>
        </p:txBody>
      </p:sp>
      <p:sp>
        <p:nvSpPr>
          <p:cNvPr id="6" name="Footer Placeholder 5">
            <a:extLst>
              <a:ext uri="{FF2B5EF4-FFF2-40B4-BE49-F238E27FC236}">
                <a16:creationId xmlns:a16="http://schemas.microsoft.com/office/drawing/2014/main" id="{5642FCC7-FEF2-FEEE-7505-01757E1FA8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D61363B-7B2F-E600-AE35-31B5A74A59AE}"/>
              </a:ext>
            </a:extLst>
          </p:cNvPr>
          <p:cNvSpPr>
            <a:spLocks noGrp="1"/>
          </p:cNvSpPr>
          <p:nvPr>
            <p:ph type="sldNum" sz="quarter" idx="12"/>
          </p:nvPr>
        </p:nvSpPr>
        <p:spPr>
          <a:xfrm>
            <a:off x="8610600" y="6356350"/>
            <a:ext cx="2743200" cy="365125"/>
          </a:xfrm>
          <a:prstGeom prst="rect">
            <a:avLst/>
          </a:prstGeom>
        </p:spPr>
        <p:txBody>
          <a:bodyPr/>
          <a:lstStyle/>
          <a:p>
            <a:fld id="{F4724B12-4261-41BA-BAC6-C7956FD49F74}" type="slidenum">
              <a:rPr lang="en-US" smtClean="0"/>
              <a:t>‹#›</a:t>
            </a:fld>
            <a:endParaRPr lang="en-US"/>
          </a:p>
        </p:txBody>
      </p:sp>
    </p:spTree>
    <p:extLst>
      <p:ext uri="{BB962C8B-B14F-4D97-AF65-F5344CB8AC3E}">
        <p14:creationId xmlns:p14="http://schemas.microsoft.com/office/powerpoint/2010/main" val="37076507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F8958-594D-4354-4DE8-4A546B9B628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422C42A-5CEB-79D2-1684-541B09B7873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C5596C1-B1B6-77CA-03F8-9733A9ED6196}"/>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76ECBC3-0B02-DB41-015E-ACF538EA504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27957EC-966A-F9AE-FDF5-1DE64F21E29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53897E5-1FDD-480C-EE7F-19E4A0627239}"/>
              </a:ext>
            </a:extLst>
          </p:cNvPr>
          <p:cNvSpPr>
            <a:spLocks noGrp="1"/>
          </p:cNvSpPr>
          <p:nvPr>
            <p:ph type="dt" sz="half" idx="10"/>
          </p:nvPr>
        </p:nvSpPr>
        <p:spPr>
          <a:xfrm>
            <a:off x="838200" y="6356350"/>
            <a:ext cx="2743200" cy="365125"/>
          </a:xfrm>
          <a:prstGeom prst="rect">
            <a:avLst/>
          </a:prstGeom>
        </p:spPr>
        <p:txBody>
          <a:bodyPr/>
          <a:lstStyle/>
          <a:p>
            <a:fld id="{C6E36E35-0D56-4EE4-90B7-15502987EC63}" type="datetime1">
              <a:rPr lang="en-US" smtClean="0"/>
              <a:t>5/11/2026</a:t>
            </a:fld>
            <a:endParaRPr lang="en-US"/>
          </a:p>
        </p:txBody>
      </p:sp>
      <p:sp>
        <p:nvSpPr>
          <p:cNvPr id="8" name="Footer Placeholder 7">
            <a:extLst>
              <a:ext uri="{FF2B5EF4-FFF2-40B4-BE49-F238E27FC236}">
                <a16:creationId xmlns:a16="http://schemas.microsoft.com/office/drawing/2014/main" id="{BCC5FAC7-2E6C-88A6-97DA-D37656222E5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DFD1A2C-C41D-C9E2-13E5-2E7AB1B2B300}"/>
              </a:ext>
            </a:extLst>
          </p:cNvPr>
          <p:cNvSpPr>
            <a:spLocks noGrp="1"/>
          </p:cNvSpPr>
          <p:nvPr>
            <p:ph type="sldNum" sz="quarter" idx="12"/>
          </p:nvPr>
        </p:nvSpPr>
        <p:spPr>
          <a:xfrm>
            <a:off x="8610600" y="6356350"/>
            <a:ext cx="2743200" cy="365125"/>
          </a:xfrm>
          <a:prstGeom prst="rect">
            <a:avLst/>
          </a:prstGeom>
        </p:spPr>
        <p:txBody>
          <a:bodyPr/>
          <a:lstStyle/>
          <a:p>
            <a:fld id="{F4724B12-4261-41BA-BAC6-C7956FD49F74}" type="slidenum">
              <a:rPr lang="en-US" smtClean="0"/>
              <a:t>‹#›</a:t>
            </a:fld>
            <a:endParaRPr lang="en-US"/>
          </a:p>
        </p:txBody>
      </p:sp>
    </p:spTree>
    <p:extLst>
      <p:ext uri="{BB962C8B-B14F-4D97-AF65-F5344CB8AC3E}">
        <p14:creationId xmlns:p14="http://schemas.microsoft.com/office/powerpoint/2010/main" val="34178608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4DFDB-89DD-34B0-4062-68F3DFE8FA0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21C9285-F028-C939-11EF-F110981C6A77}"/>
              </a:ext>
            </a:extLst>
          </p:cNvPr>
          <p:cNvSpPr>
            <a:spLocks noGrp="1"/>
          </p:cNvSpPr>
          <p:nvPr>
            <p:ph type="dt" sz="half" idx="10"/>
          </p:nvPr>
        </p:nvSpPr>
        <p:spPr>
          <a:xfrm>
            <a:off x="838200" y="6356350"/>
            <a:ext cx="2743200" cy="365125"/>
          </a:xfrm>
          <a:prstGeom prst="rect">
            <a:avLst/>
          </a:prstGeom>
        </p:spPr>
        <p:txBody>
          <a:bodyPr/>
          <a:lstStyle/>
          <a:p>
            <a:fld id="{CA1AD66C-F6C2-4E87-9E59-E6887A953B0D}" type="datetime1">
              <a:rPr lang="en-US" smtClean="0"/>
              <a:t>5/11/2026</a:t>
            </a:fld>
            <a:endParaRPr lang="en-US"/>
          </a:p>
        </p:txBody>
      </p:sp>
      <p:sp>
        <p:nvSpPr>
          <p:cNvPr id="4" name="Footer Placeholder 3">
            <a:extLst>
              <a:ext uri="{FF2B5EF4-FFF2-40B4-BE49-F238E27FC236}">
                <a16:creationId xmlns:a16="http://schemas.microsoft.com/office/drawing/2014/main" id="{65B6E211-E81D-EC6B-F606-1612B005A53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79C680A-9FC3-D7D2-184B-1549AD12972F}"/>
              </a:ext>
            </a:extLst>
          </p:cNvPr>
          <p:cNvSpPr>
            <a:spLocks noGrp="1"/>
          </p:cNvSpPr>
          <p:nvPr>
            <p:ph type="sldNum" sz="quarter" idx="12"/>
          </p:nvPr>
        </p:nvSpPr>
        <p:spPr>
          <a:xfrm>
            <a:off x="8610600" y="6356350"/>
            <a:ext cx="2743200" cy="365125"/>
          </a:xfrm>
          <a:prstGeom prst="rect">
            <a:avLst/>
          </a:prstGeom>
        </p:spPr>
        <p:txBody>
          <a:bodyPr/>
          <a:lstStyle/>
          <a:p>
            <a:fld id="{F4724B12-4261-41BA-BAC6-C7956FD49F74}" type="slidenum">
              <a:rPr lang="en-US" smtClean="0"/>
              <a:t>‹#›</a:t>
            </a:fld>
            <a:endParaRPr lang="en-US"/>
          </a:p>
        </p:txBody>
      </p:sp>
    </p:spTree>
    <p:extLst>
      <p:ext uri="{BB962C8B-B14F-4D97-AF65-F5344CB8AC3E}">
        <p14:creationId xmlns:p14="http://schemas.microsoft.com/office/powerpoint/2010/main" val="42153777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2237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73CCD-7BE8-9DF1-A113-BDEBCC81638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ECA6331-9FA1-ABD5-978B-B98436528D3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6F69F4B-3545-10E1-6A8B-AABF2EC6113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832BB9-F102-5BE1-CDAB-36426F9B4B5C}"/>
              </a:ext>
            </a:extLst>
          </p:cNvPr>
          <p:cNvSpPr>
            <a:spLocks noGrp="1"/>
          </p:cNvSpPr>
          <p:nvPr>
            <p:ph type="dt" sz="half" idx="10"/>
          </p:nvPr>
        </p:nvSpPr>
        <p:spPr>
          <a:xfrm>
            <a:off x="838200" y="6356350"/>
            <a:ext cx="2743200" cy="365125"/>
          </a:xfrm>
          <a:prstGeom prst="rect">
            <a:avLst/>
          </a:prstGeom>
        </p:spPr>
        <p:txBody>
          <a:bodyPr/>
          <a:lstStyle/>
          <a:p>
            <a:fld id="{7ED84297-B016-44D9-8EAE-AC077CF08097}" type="datetime1">
              <a:rPr lang="en-US" smtClean="0"/>
              <a:t>5/11/2026</a:t>
            </a:fld>
            <a:endParaRPr lang="en-US"/>
          </a:p>
        </p:txBody>
      </p:sp>
      <p:sp>
        <p:nvSpPr>
          <p:cNvPr id="6" name="Footer Placeholder 5">
            <a:extLst>
              <a:ext uri="{FF2B5EF4-FFF2-40B4-BE49-F238E27FC236}">
                <a16:creationId xmlns:a16="http://schemas.microsoft.com/office/drawing/2014/main" id="{56E0E9BC-ECB3-5F96-0C19-740477718C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697F68E-C3A1-6F04-EC85-ADDFFC06403A}"/>
              </a:ext>
            </a:extLst>
          </p:cNvPr>
          <p:cNvSpPr>
            <a:spLocks noGrp="1"/>
          </p:cNvSpPr>
          <p:nvPr>
            <p:ph type="sldNum" sz="quarter" idx="12"/>
          </p:nvPr>
        </p:nvSpPr>
        <p:spPr>
          <a:xfrm>
            <a:off x="8610600" y="6356350"/>
            <a:ext cx="2743200" cy="365125"/>
          </a:xfrm>
          <a:prstGeom prst="rect">
            <a:avLst/>
          </a:prstGeom>
        </p:spPr>
        <p:txBody>
          <a:bodyPr/>
          <a:lstStyle/>
          <a:p>
            <a:fld id="{F4724B12-4261-41BA-BAC6-C7956FD49F74}" type="slidenum">
              <a:rPr lang="en-US" smtClean="0"/>
              <a:t>‹#›</a:t>
            </a:fld>
            <a:endParaRPr lang="en-US"/>
          </a:p>
        </p:txBody>
      </p:sp>
    </p:spTree>
    <p:extLst>
      <p:ext uri="{BB962C8B-B14F-4D97-AF65-F5344CB8AC3E}">
        <p14:creationId xmlns:p14="http://schemas.microsoft.com/office/powerpoint/2010/main" val="11890403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079E4-4635-C86B-85D4-90211787702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F407B56-E5A9-0E99-79A4-148C64316B4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664988A-6D72-7A61-9CA0-B37CDB51BE5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6BB5AF-9FDA-7E84-1CEE-ADEF4C7BBC42}"/>
              </a:ext>
            </a:extLst>
          </p:cNvPr>
          <p:cNvSpPr>
            <a:spLocks noGrp="1"/>
          </p:cNvSpPr>
          <p:nvPr>
            <p:ph type="dt" sz="half" idx="10"/>
          </p:nvPr>
        </p:nvSpPr>
        <p:spPr>
          <a:xfrm>
            <a:off x="838200" y="6356350"/>
            <a:ext cx="2743200" cy="365125"/>
          </a:xfrm>
          <a:prstGeom prst="rect">
            <a:avLst/>
          </a:prstGeom>
        </p:spPr>
        <p:txBody>
          <a:bodyPr/>
          <a:lstStyle/>
          <a:p>
            <a:fld id="{AA8D176F-1105-4A55-9F94-9BE6950119E2}" type="datetime1">
              <a:rPr lang="en-US" smtClean="0"/>
              <a:t>5/11/2026</a:t>
            </a:fld>
            <a:endParaRPr lang="en-US"/>
          </a:p>
        </p:txBody>
      </p:sp>
      <p:sp>
        <p:nvSpPr>
          <p:cNvPr id="6" name="Footer Placeholder 5">
            <a:extLst>
              <a:ext uri="{FF2B5EF4-FFF2-40B4-BE49-F238E27FC236}">
                <a16:creationId xmlns:a16="http://schemas.microsoft.com/office/drawing/2014/main" id="{8C65CEBD-5943-D29D-2B36-285FAA641B9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0E571FB-7E90-DA0C-B3D8-2C8828AB8B94}"/>
              </a:ext>
            </a:extLst>
          </p:cNvPr>
          <p:cNvSpPr>
            <a:spLocks noGrp="1"/>
          </p:cNvSpPr>
          <p:nvPr>
            <p:ph type="sldNum" sz="quarter" idx="12"/>
          </p:nvPr>
        </p:nvSpPr>
        <p:spPr>
          <a:xfrm>
            <a:off x="8610600" y="6356350"/>
            <a:ext cx="2743200" cy="365125"/>
          </a:xfrm>
          <a:prstGeom prst="rect">
            <a:avLst/>
          </a:prstGeom>
        </p:spPr>
        <p:txBody>
          <a:bodyPr/>
          <a:lstStyle/>
          <a:p>
            <a:fld id="{F4724B12-4261-41BA-BAC6-C7956FD49F74}" type="slidenum">
              <a:rPr lang="en-US" smtClean="0"/>
              <a:t>‹#›</a:t>
            </a:fld>
            <a:endParaRPr lang="en-US"/>
          </a:p>
        </p:txBody>
      </p:sp>
    </p:spTree>
    <p:extLst>
      <p:ext uri="{BB962C8B-B14F-4D97-AF65-F5344CB8AC3E}">
        <p14:creationId xmlns:p14="http://schemas.microsoft.com/office/powerpoint/2010/main" val="37960077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15332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36" r:id="rId12"/>
    <p:sldLayoutId id="2147483737" r:id="rId13"/>
    <p:sldLayoutId id="2147483738" r:id="rId14"/>
    <p:sldLayoutId id="2147483739" r:id="rId15"/>
    <p:sldLayoutId id="2147483740" r:id="rId1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7.sv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7.sv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9.emf"/></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36CCC1-5947-0F20-ACDB-56AEE53CCEF7}"/>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06316EF5-2F01-E3BC-FA6D-EB9B2579224D}"/>
              </a:ext>
            </a:extLst>
          </p:cNvPr>
          <p:cNvPicPr>
            <a:picLocks noChangeAspect="1"/>
          </p:cNvPicPr>
          <p:nvPr/>
        </p:nvPicPr>
        <p:blipFill>
          <a:blip r:embed="rId3"/>
          <a:stretch>
            <a:fillRect/>
          </a:stretch>
        </p:blipFill>
        <p:spPr>
          <a:xfrm>
            <a:off x="-2" y="0"/>
            <a:ext cx="12192001" cy="6858000"/>
          </a:xfrm>
          <a:prstGeom prst="rect">
            <a:avLst/>
          </a:prstGeom>
        </p:spPr>
      </p:pic>
      <p:sp>
        <p:nvSpPr>
          <p:cNvPr id="3" name="Rectangle 2">
            <a:extLst>
              <a:ext uri="{FF2B5EF4-FFF2-40B4-BE49-F238E27FC236}">
                <a16:creationId xmlns:a16="http://schemas.microsoft.com/office/drawing/2014/main" id="{2BD11073-5E43-3948-FEFA-EB03A5A0C321}"/>
              </a:ext>
            </a:extLst>
          </p:cNvPr>
          <p:cNvSpPr/>
          <p:nvPr/>
        </p:nvSpPr>
        <p:spPr>
          <a:xfrm>
            <a:off x="0" y="0"/>
            <a:ext cx="6358855" cy="6858000"/>
          </a:xfrm>
          <a:prstGeom prst="rect">
            <a:avLst/>
          </a:prstGeom>
          <a:solidFill>
            <a:srgbClr val="143C6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9F9F9"/>
              </a:solidFill>
            </a:endParaRPr>
          </a:p>
        </p:txBody>
      </p:sp>
      <p:sp>
        <p:nvSpPr>
          <p:cNvPr id="9" name="TextBox 8">
            <a:extLst>
              <a:ext uri="{FF2B5EF4-FFF2-40B4-BE49-F238E27FC236}">
                <a16:creationId xmlns:a16="http://schemas.microsoft.com/office/drawing/2014/main" id="{89FE1E61-B6C7-D465-DFFA-27DF1A7A77FC}"/>
              </a:ext>
            </a:extLst>
          </p:cNvPr>
          <p:cNvSpPr txBox="1"/>
          <p:nvPr/>
        </p:nvSpPr>
        <p:spPr>
          <a:xfrm>
            <a:off x="6859649" y="3011488"/>
            <a:ext cx="5527041" cy="2369880"/>
          </a:xfrm>
          <a:prstGeom prst="rect">
            <a:avLst/>
          </a:prstGeom>
          <a:noFill/>
        </p:spPr>
        <p:txBody>
          <a:bodyPr wrap="square" lIns="91440" tIns="45720" rIns="91440" bIns="45720" rtlCol="0" anchor="t">
            <a:spAutoFit/>
          </a:bodyPr>
          <a:lstStyle/>
          <a:p>
            <a:r>
              <a:rPr lang="en-US" sz="1600" b="1" dirty="0">
                <a:solidFill>
                  <a:schemeClr val="bg1"/>
                </a:solidFill>
                <a:latin typeface="Aptos ExtraBold"/>
                <a:ea typeface="Malgun Gothic"/>
              </a:rPr>
              <a:t>Tom Welsh, CEO</a:t>
            </a:r>
            <a:br>
              <a:rPr lang="en-US" sz="2000" b="1" dirty="0">
                <a:latin typeface="Aptos ExtraBold" panose="020B0004020202020204" pitchFamily="34" charset="0"/>
                <a:ea typeface="Malgun Gothic" panose="020B0503020000020004" pitchFamily="34" charset="-127"/>
              </a:rPr>
            </a:br>
            <a:r>
              <a:rPr lang="en-US" sz="1400" dirty="0">
                <a:solidFill>
                  <a:schemeClr val="bg1"/>
                </a:solidFill>
                <a:latin typeface="Aptos ExtraBold"/>
                <a:ea typeface="Malgun Gothic"/>
              </a:rPr>
              <a:t>California Earthquake Authority </a:t>
            </a:r>
            <a:br>
              <a:rPr lang="en-US" sz="1400" dirty="0">
                <a:latin typeface="Aptos ExtraBold" panose="020B0004020202020204" pitchFamily="34" charset="0"/>
                <a:ea typeface="Malgun Gothic" panose="020B0503020000020004" pitchFamily="34" charset="-127"/>
              </a:rPr>
            </a:br>
            <a:r>
              <a:rPr lang="en-US" sz="1400" dirty="0">
                <a:solidFill>
                  <a:schemeClr val="bg1"/>
                </a:solidFill>
                <a:latin typeface="Aptos ExtraBold"/>
                <a:ea typeface="Malgun Gothic"/>
              </a:rPr>
              <a:t>Wildfire Fund Administrator</a:t>
            </a:r>
          </a:p>
          <a:p>
            <a:endParaRPr lang="en-US" sz="1600" b="1" dirty="0">
              <a:solidFill>
                <a:schemeClr val="bg1"/>
              </a:solidFill>
              <a:latin typeface="Aptos ExtraBold" panose="020B0004020202020204" pitchFamily="34" charset="0"/>
              <a:ea typeface="Malgun Gothic" panose="020B0503020000020004" pitchFamily="34" charset="-127"/>
            </a:endParaRPr>
          </a:p>
          <a:p>
            <a:r>
              <a:rPr lang="fr-FR" sz="1600" b="1" dirty="0">
                <a:solidFill>
                  <a:schemeClr val="bg1"/>
                </a:solidFill>
                <a:latin typeface="Aptos ExtraBold"/>
                <a:ea typeface="Malgun Gothic"/>
              </a:rPr>
              <a:t>Laurie A. Johnson PhD FAICP</a:t>
            </a:r>
            <a:br>
              <a:rPr lang="fr-FR" sz="1600" b="1" dirty="0">
                <a:latin typeface="Aptos ExtraBold" panose="020B0004020202020204" pitchFamily="34" charset="0"/>
                <a:ea typeface="Malgun Gothic" panose="020B0503020000020004" pitchFamily="34" charset="-127"/>
              </a:rPr>
            </a:br>
            <a:r>
              <a:rPr lang="en-US" sz="1400" b="1" dirty="0">
                <a:solidFill>
                  <a:schemeClr val="bg1"/>
                </a:solidFill>
                <a:latin typeface="Aptos ExtraBold"/>
                <a:ea typeface="Malgun Gothic"/>
              </a:rPr>
              <a:t>SB 254 Research Study Director</a:t>
            </a:r>
          </a:p>
          <a:p>
            <a:endParaRPr lang="en-US" sz="1400" b="1" dirty="0">
              <a:solidFill>
                <a:schemeClr val="bg1"/>
              </a:solidFill>
              <a:latin typeface="Aptos ExtraBold" panose="020B0004020202020204" pitchFamily="34" charset="0"/>
              <a:ea typeface="Malgun Gothic" panose="020B0503020000020004" pitchFamily="34" charset="-127"/>
            </a:endParaRPr>
          </a:p>
          <a:p>
            <a:r>
              <a:rPr lang="en-US" sz="1600" b="1" dirty="0">
                <a:solidFill>
                  <a:schemeClr val="bg1"/>
                </a:solidFill>
                <a:latin typeface="Aptos ExtraBold"/>
                <a:ea typeface="Malgun Gothic"/>
              </a:rPr>
              <a:t>Andy Neal, FSA</a:t>
            </a:r>
            <a:br>
              <a:rPr lang="en-US" sz="1400" b="1" dirty="0">
                <a:latin typeface="Aptos ExtraBold" panose="020B0004020202020204" pitchFamily="34" charset="0"/>
                <a:ea typeface="Malgun Gothic" panose="020B0503020000020004" pitchFamily="34" charset="-127"/>
              </a:rPr>
            </a:br>
            <a:r>
              <a:rPr lang="en-US" sz="1400" b="1" dirty="0">
                <a:solidFill>
                  <a:schemeClr val="bg1"/>
                </a:solidFill>
                <a:latin typeface="Aptos ExtraBold"/>
                <a:ea typeface="Malgun Gothic"/>
              </a:rPr>
              <a:t>Senior Managing Director of Public Sector Partnership </a:t>
            </a:r>
          </a:p>
          <a:p>
            <a:r>
              <a:rPr lang="en-US" sz="1400" b="1" dirty="0">
                <a:solidFill>
                  <a:schemeClr val="bg1"/>
                </a:solidFill>
                <a:latin typeface="Aptos ExtraBold" panose="020B0004020202020204" pitchFamily="34" charset="0"/>
                <a:ea typeface="Malgun Gothic" panose="020B0503020000020004" pitchFamily="34" charset="-127"/>
              </a:rPr>
              <a:t>AON</a:t>
            </a:r>
          </a:p>
        </p:txBody>
      </p:sp>
      <p:sp>
        <p:nvSpPr>
          <p:cNvPr id="5" name="Rectangle 4">
            <a:extLst>
              <a:ext uri="{FF2B5EF4-FFF2-40B4-BE49-F238E27FC236}">
                <a16:creationId xmlns:a16="http://schemas.microsoft.com/office/drawing/2014/main" id="{232E2794-4712-4C5D-93C5-07FED597B1CF}"/>
              </a:ext>
            </a:extLst>
          </p:cNvPr>
          <p:cNvSpPr/>
          <p:nvPr/>
        </p:nvSpPr>
        <p:spPr>
          <a:xfrm>
            <a:off x="1" y="1578585"/>
            <a:ext cx="98276" cy="1632928"/>
          </a:xfrm>
          <a:prstGeom prst="rect">
            <a:avLst/>
          </a:prstGeom>
          <a:solidFill>
            <a:srgbClr val="3F872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9F9F9"/>
              </a:solidFill>
            </a:endParaRPr>
          </a:p>
        </p:txBody>
      </p:sp>
      <p:sp>
        <p:nvSpPr>
          <p:cNvPr id="13" name="TextBox 12">
            <a:extLst>
              <a:ext uri="{FF2B5EF4-FFF2-40B4-BE49-F238E27FC236}">
                <a16:creationId xmlns:a16="http://schemas.microsoft.com/office/drawing/2014/main" id="{A01983A2-AD4C-E841-B2EB-60C4C30A29B3}"/>
              </a:ext>
            </a:extLst>
          </p:cNvPr>
          <p:cNvSpPr txBox="1"/>
          <p:nvPr/>
        </p:nvSpPr>
        <p:spPr>
          <a:xfrm>
            <a:off x="568960" y="5280305"/>
            <a:ext cx="5003800" cy="338554"/>
          </a:xfrm>
          <a:prstGeom prst="rect">
            <a:avLst/>
          </a:prstGeom>
          <a:noFill/>
        </p:spPr>
        <p:txBody>
          <a:bodyPr wrap="square" rtlCol="0">
            <a:spAutoFit/>
          </a:bodyPr>
          <a:lstStyle/>
          <a:p>
            <a:endParaRPr lang="en-US" sz="1600">
              <a:solidFill>
                <a:schemeClr val="bg1"/>
              </a:solidFill>
              <a:latin typeface="Aptos Display" panose="020B0004020202020204" pitchFamily="34" charset="0"/>
              <a:ea typeface="Malgun Gothic" panose="020B0503020000020004" pitchFamily="34" charset="-127"/>
              <a:cs typeface="DokChampa" panose="020B0502040204020203" pitchFamily="34" charset="-34"/>
            </a:endParaRPr>
          </a:p>
        </p:txBody>
      </p:sp>
      <p:sp>
        <p:nvSpPr>
          <p:cNvPr id="14" name="TextBox 13">
            <a:extLst>
              <a:ext uri="{FF2B5EF4-FFF2-40B4-BE49-F238E27FC236}">
                <a16:creationId xmlns:a16="http://schemas.microsoft.com/office/drawing/2014/main" id="{AD42501D-390E-17F7-CA61-5FBEAB9F383F}"/>
              </a:ext>
            </a:extLst>
          </p:cNvPr>
          <p:cNvSpPr txBox="1"/>
          <p:nvPr/>
        </p:nvSpPr>
        <p:spPr>
          <a:xfrm>
            <a:off x="567315" y="1558672"/>
            <a:ext cx="5725019" cy="1754326"/>
          </a:xfrm>
          <a:prstGeom prst="rect">
            <a:avLst/>
          </a:prstGeom>
          <a:noFill/>
        </p:spPr>
        <p:txBody>
          <a:bodyPr wrap="square" rtlCol="0">
            <a:spAutoFit/>
          </a:bodyPr>
          <a:lstStyle/>
          <a:p>
            <a:r>
              <a:rPr lang="en-US" sz="3600" b="1" spc="-150">
                <a:solidFill>
                  <a:schemeClr val="bg1"/>
                </a:solidFill>
                <a:latin typeface="Aptos ExtraBold" panose="020B0004020202020204" pitchFamily="34" charset="0"/>
                <a:ea typeface="Malgun Gothic" panose="020B0503020000020004" pitchFamily="34" charset="-127"/>
                <a:cs typeface="DokChampa" panose="020B0502040204020203" pitchFamily="34" charset="-34"/>
              </a:rPr>
              <a:t>Senate Committee on Energy, Utilities and Communications </a:t>
            </a:r>
          </a:p>
        </p:txBody>
      </p:sp>
      <p:sp>
        <p:nvSpPr>
          <p:cNvPr id="15" name="TextBox 14">
            <a:extLst>
              <a:ext uri="{FF2B5EF4-FFF2-40B4-BE49-F238E27FC236}">
                <a16:creationId xmlns:a16="http://schemas.microsoft.com/office/drawing/2014/main" id="{83CE8BCC-E539-7974-ACC2-066C001DA6B4}"/>
              </a:ext>
            </a:extLst>
          </p:cNvPr>
          <p:cNvSpPr txBox="1"/>
          <p:nvPr/>
        </p:nvSpPr>
        <p:spPr>
          <a:xfrm>
            <a:off x="583547" y="3458633"/>
            <a:ext cx="5191760" cy="769441"/>
          </a:xfrm>
          <a:prstGeom prst="rect">
            <a:avLst/>
          </a:prstGeom>
          <a:noFill/>
        </p:spPr>
        <p:txBody>
          <a:bodyPr wrap="square" rtlCol="0">
            <a:spAutoFit/>
          </a:bodyPr>
          <a:lstStyle/>
          <a:p>
            <a:r>
              <a:rPr lang="en-US" sz="2200">
                <a:solidFill>
                  <a:srgbClr val="D6E7F6"/>
                </a:solidFill>
                <a:latin typeface="+mj-lt"/>
                <a:ea typeface="Malgun Gothic" panose="020B0503020000020004" pitchFamily="34" charset="-127"/>
                <a:cs typeface="DokChampa" panose="020B0502040204020203" pitchFamily="34" charset="-34"/>
              </a:rPr>
              <a:t>Informational Hearing</a:t>
            </a:r>
            <a:br>
              <a:rPr lang="en-US" sz="2200">
                <a:solidFill>
                  <a:srgbClr val="D6E7F6"/>
                </a:solidFill>
                <a:latin typeface="+mj-lt"/>
                <a:ea typeface="Malgun Gothic" panose="020B0503020000020004" pitchFamily="34" charset="-127"/>
                <a:cs typeface="DokChampa" panose="020B0502040204020203" pitchFamily="34" charset="-34"/>
              </a:rPr>
            </a:br>
            <a:r>
              <a:rPr lang="en-US" sz="2200">
                <a:solidFill>
                  <a:srgbClr val="D6E7F6"/>
                </a:solidFill>
                <a:latin typeface="+mj-lt"/>
                <a:ea typeface="Malgun Gothic" panose="020B0503020000020004" pitchFamily="34" charset="-127"/>
                <a:cs typeface="DokChampa" panose="020B0502040204020203" pitchFamily="34" charset="-34"/>
              </a:rPr>
              <a:t>Tuesday, May 12, 2026 – 9:00 a.m.</a:t>
            </a:r>
          </a:p>
        </p:txBody>
      </p:sp>
      <p:pic>
        <p:nvPicPr>
          <p:cNvPr id="4" name="Picture 3" descr="A close-up of a sign&#10;&#10;Description automatically generated">
            <a:extLst>
              <a:ext uri="{FF2B5EF4-FFF2-40B4-BE49-F238E27FC236}">
                <a16:creationId xmlns:a16="http://schemas.microsoft.com/office/drawing/2014/main" id="{8F88EC40-C471-4D8A-4DF8-04D4577A25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9649" y="1378560"/>
            <a:ext cx="2671756" cy="1352371"/>
          </a:xfrm>
          <a:prstGeom prst="rect">
            <a:avLst/>
          </a:prstGeom>
        </p:spPr>
      </p:pic>
    </p:spTree>
    <p:extLst>
      <p:ext uri="{BB962C8B-B14F-4D97-AF65-F5344CB8AC3E}">
        <p14:creationId xmlns:p14="http://schemas.microsoft.com/office/powerpoint/2010/main" val="11513042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2216DE-D50A-66FE-2AE3-75BE049F609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5B64A4D-01C5-D03F-8998-6FD4CFD21DA5}"/>
              </a:ext>
            </a:extLst>
          </p:cNvPr>
          <p:cNvSpPr>
            <a:spLocks noGrp="1"/>
          </p:cNvSpPr>
          <p:nvPr>
            <p:ph type="title"/>
          </p:nvPr>
        </p:nvSpPr>
        <p:spPr/>
        <p:txBody>
          <a:bodyPr/>
          <a:lstStyle/>
          <a:p>
            <a:r>
              <a:rPr lang="en-US"/>
              <a:t>Pathway 2 – Equitably Allocate Catastrophe Burdens</a:t>
            </a:r>
          </a:p>
        </p:txBody>
      </p:sp>
      <p:graphicFrame>
        <p:nvGraphicFramePr>
          <p:cNvPr id="7" name="Table 6">
            <a:extLst>
              <a:ext uri="{FF2B5EF4-FFF2-40B4-BE49-F238E27FC236}">
                <a16:creationId xmlns:a16="http://schemas.microsoft.com/office/drawing/2014/main" id="{4B929D17-F6F7-D758-EBB8-5BFE0AC47225}"/>
              </a:ext>
            </a:extLst>
          </p:cNvPr>
          <p:cNvGraphicFramePr>
            <a:graphicFrameLocks noGrp="1"/>
          </p:cNvGraphicFramePr>
          <p:nvPr>
            <p:extLst>
              <p:ext uri="{D42A27DB-BD31-4B8C-83A1-F6EECF244321}">
                <p14:modId xmlns:p14="http://schemas.microsoft.com/office/powerpoint/2010/main" val="3007239574"/>
              </p:ext>
            </p:extLst>
          </p:nvPr>
        </p:nvGraphicFramePr>
        <p:xfrm>
          <a:off x="584886" y="1494012"/>
          <a:ext cx="11022227" cy="4439293"/>
        </p:xfrm>
        <a:graphic>
          <a:graphicData uri="http://schemas.openxmlformats.org/drawingml/2006/table">
            <a:tbl>
              <a:tblPr firstRow="1" firstCol="1" bandRow="1">
                <a:tableStyleId>{69012ECD-51FC-41F1-AA8D-1B2483CD663E}</a:tableStyleId>
              </a:tblPr>
              <a:tblGrid>
                <a:gridCol w="3348938">
                  <a:extLst>
                    <a:ext uri="{9D8B030D-6E8A-4147-A177-3AD203B41FA5}">
                      <a16:colId xmlns:a16="http://schemas.microsoft.com/office/drawing/2014/main" val="3293476825"/>
                    </a:ext>
                  </a:extLst>
                </a:gridCol>
                <a:gridCol w="7673289">
                  <a:extLst>
                    <a:ext uri="{9D8B030D-6E8A-4147-A177-3AD203B41FA5}">
                      <a16:colId xmlns:a16="http://schemas.microsoft.com/office/drawing/2014/main" val="2116230854"/>
                    </a:ext>
                  </a:extLst>
                </a:gridCol>
              </a:tblGrid>
              <a:tr h="300318">
                <a:tc>
                  <a:txBody>
                    <a:bodyPr/>
                    <a:lstStyle/>
                    <a:p>
                      <a:pPr marL="0" marR="0">
                        <a:lnSpc>
                          <a:spcPct val="115000"/>
                        </a:lnSpc>
                        <a:spcAft>
                          <a:spcPts val="800"/>
                        </a:spcAft>
                        <a:buNone/>
                      </a:pPr>
                      <a:r>
                        <a:rPr lang="en-US" sz="1600" kern="100">
                          <a:effectLst/>
                        </a:rPr>
                        <a:t>Strategies</a:t>
                      </a:r>
                      <a:endParaRPr lang="en-US" sz="1600" kern="100">
                        <a:effectLst/>
                        <a:latin typeface="Aptos" panose="020B0004020202020204" pitchFamily="34" charset="0"/>
                        <a:ea typeface="Aptos" panose="020B0004020202020204" pitchFamily="34" charset="0"/>
                        <a:cs typeface="Times New Roman" panose="02020603050405020304" pitchFamily="18" charset="0"/>
                      </a:endParaRPr>
                    </a:p>
                  </a:txBody>
                  <a:tcPr marL="23312" marR="23312" marT="5627" marB="5627">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miter lim="800000"/>
                    </a:lnB>
                    <a:lnTlToBr w="12700" cmpd="sng">
                      <a:noFill/>
                      <a:prstDash val="solid"/>
                    </a:lnTlToBr>
                    <a:lnBlToTr w="12700" cmpd="sng">
                      <a:noFill/>
                      <a:prstDash val="solid"/>
                    </a:lnBlToTr>
                    <a:solidFill>
                      <a:srgbClr val="19422C"/>
                    </a:solidFill>
                  </a:tcPr>
                </a:tc>
                <a:tc>
                  <a:txBody>
                    <a:bodyPr/>
                    <a:lstStyle/>
                    <a:p>
                      <a:pPr marL="0" marR="0" indent="0">
                        <a:lnSpc>
                          <a:spcPct val="115000"/>
                        </a:lnSpc>
                        <a:spcAft>
                          <a:spcPts val="100"/>
                        </a:spcAft>
                        <a:buFont typeface="Arial" panose="020B0604020202020204" pitchFamily="34" charset="0"/>
                        <a:buNone/>
                      </a:pPr>
                      <a:r>
                        <a:rPr lang="en-US" sz="1600" kern="100">
                          <a:effectLst/>
                        </a:rPr>
                        <a:t>Options</a:t>
                      </a:r>
                      <a:endParaRPr lang="en-US" sz="1600" kern="100">
                        <a:effectLst/>
                        <a:latin typeface="Aptos" panose="020B0004020202020204" pitchFamily="34" charset="0"/>
                        <a:ea typeface="Aptos" panose="020B0004020202020204" pitchFamily="34" charset="0"/>
                        <a:cs typeface="Times New Roman" panose="02020603050405020304" pitchFamily="18" charset="0"/>
                      </a:endParaRPr>
                    </a:p>
                  </a:txBody>
                  <a:tcPr marL="23312" marR="23312" marT="5627" marB="5627">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miter lim="800000"/>
                    </a:lnB>
                    <a:lnTlToBr w="12700" cmpd="sng">
                      <a:noFill/>
                      <a:prstDash val="solid"/>
                    </a:lnTlToBr>
                    <a:lnBlToTr w="12700" cmpd="sng">
                      <a:noFill/>
                      <a:prstDash val="solid"/>
                    </a:lnBlToTr>
                    <a:solidFill>
                      <a:srgbClr val="19422C"/>
                    </a:solidFill>
                  </a:tcPr>
                </a:tc>
                <a:extLst>
                  <a:ext uri="{0D108BD9-81ED-4DB2-BD59-A6C34878D82A}">
                    <a16:rowId xmlns:a16="http://schemas.microsoft.com/office/drawing/2014/main" val="4057295758"/>
                  </a:ext>
                </a:extLst>
              </a:tr>
              <a:tr h="426391">
                <a:tc>
                  <a:txBody>
                    <a:bodyPr/>
                    <a:lstStyle/>
                    <a:p>
                      <a:pPr marL="0" marR="0">
                        <a:lnSpc>
                          <a:spcPct val="115000"/>
                        </a:lnSpc>
                        <a:spcAft>
                          <a:spcPts val="800"/>
                        </a:spcAft>
                        <a:buNone/>
                      </a:pPr>
                      <a:r>
                        <a:rPr lang="en-US" sz="1800" kern="0" spc="-30">
                          <a:effectLst/>
                        </a:rPr>
                        <a:t>2.2: Reform Utility Liability</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txBody>
                  <a:tcPr marL="23312" marR="23312" marT="5627" marB="5627">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28600" marR="0" indent="-161925">
                        <a:lnSpc>
                          <a:spcPct val="115000"/>
                        </a:lnSpc>
                        <a:spcAft>
                          <a:spcPts val="100"/>
                        </a:spcAft>
                        <a:buFont typeface="Arial" panose="020B0604020202020204" pitchFamily="34" charset="0"/>
                        <a:buChar char="•"/>
                        <a:tabLst/>
                      </a:pPr>
                      <a:r>
                        <a:rPr lang="en-US" sz="1800" kern="0" spc="-30">
                          <a:solidFill>
                            <a:schemeClr val="tx1"/>
                          </a:solidFill>
                          <a:effectLst/>
                          <a:latin typeface="+mn-lt"/>
                          <a:ea typeface="+mn-ea"/>
                          <a:cs typeface="+mn-cs"/>
                        </a:rPr>
                        <a:t>2.2.1: Eliminate inverse condemnation for electric and gas utility-caused wildfires.</a:t>
                      </a:r>
                    </a:p>
                    <a:p>
                      <a:pPr marL="228600" marR="0" indent="-161925">
                        <a:lnSpc>
                          <a:spcPct val="115000"/>
                        </a:lnSpc>
                        <a:spcAft>
                          <a:spcPts val="100"/>
                        </a:spcAft>
                        <a:buFont typeface="Arial" panose="020B0604020202020204" pitchFamily="34" charset="0"/>
                        <a:buChar char="•"/>
                        <a:tabLst/>
                      </a:pPr>
                      <a:r>
                        <a:rPr lang="en-US" sz="1800" kern="0" spc="-30">
                          <a:solidFill>
                            <a:schemeClr val="tx1"/>
                          </a:solidFill>
                          <a:effectLst/>
                          <a:latin typeface="+mn-lt"/>
                          <a:ea typeface="+mn-ea"/>
                          <a:cs typeface="+mn-cs"/>
                        </a:rPr>
                        <a:t>2.2.2: Modify the damages for which electric and gas utilities are liable outside of inverse condemnation.</a:t>
                      </a:r>
                    </a:p>
                    <a:p>
                      <a:pPr marL="228600" marR="0" indent="-161925">
                        <a:lnSpc>
                          <a:spcPct val="115000"/>
                        </a:lnSpc>
                        <a:spcAft>
                          <a:spcPts val="100"/>
                        </a:spcAft>
                        <a:buFont typeface="Arial" panose="020B0604020202020204" pitchFamily="34" charset="0"/>
                        <a:buChar char="•"/>
                        <a:tabLst/>
                      </a:pPr>
                      <a:r>
                        <a:rPr lang="en-US" sz="1800" kern="0" spc="-30">
                          <a:solidFill>
                            <a:schemeClr val="tx1"/>
                          </a:solidFill>
                          <a:effectLst/>
                          <a:latin typeface="+mn-lt"/>
                          <a:ea typeface="+mn-ea"/>
                          <a:cs typeface="+mn-cs"/>
                        </a:rPr>
                        <a:t>2.3.3: Eliminate insurance subrogation.</a:t>
                      </a:r>
                    </a:p>
                  </a:txBody>
                  <a:tcPr marL="23312" marR="23312" marT="5627" marB="5627">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4011265"/>
                  </a:ext>
                </a:extLst>
              </a:tr>
              <a:tr h="396041">
                <a:tc>
                  <a:txBody>
                    <a:bodyPr/>
                    <a:lstStyle/>
                    <a:p>
                      <a:pPr marL="0" marR="0">
                        <a:lnSpc>
                          <a:spcPct val="115000"/>
                        </a:lnSpc>
                        <a:spcAft>
                          <a:spcPts val="800"/>
                        </a:spcAft>
                        <a:buNone/>
                      </a:pPr>
                      <a:r>
                        <a:rPr lang="en-US" sz="1800" kern="0" spc="-30">
                          <a:effectLst/>
                        </a:rPr>
                        <a:t>2.3: Efficiency and Compensation Improvements for Utility-caused Wildfires to Accelerate Recovery and Reduce Legal Costs</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txBody>
                  <a:tcPr marL="23312" marR="23312" marT="5627" marB="5627">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28600" marR="0" indent="-161925">
                        <a:lnSpc>
                          <a:spcPct val="115000"/>
                        </a:lnSpc>
                        <a:spcAft>
                          <a:spcPts val="100"/>
                        </a:spcAft>
                        <a:buFont typeface="Arial" panose="020B0604020202020204" pitchFamily="34" charset="0"/>
                        <a:buChar char="•"/>
                        <a:tabLst/>
                      </a:pPr>
                      <a:r>
                        <a:rPr lang="en-US" sz="1800" kern="0" spc="-30">
                          <a:solidFill>
                            <a:schemeClr val="tx1"/>
                          </a:solidFill>
                          <a:effectLst/>
                          <a:latin typeface="+mn-lt"/>
                          <a:ea typeface="+mn-ea"/>
                          <a:cs typeface="+mn-cs"/>
                        </a:rPr>
                        <a:t>2.3.1: Create a “fast pay” facility for survivors of utility-caused wildfires.</a:t>
                      </a:r>
                    </a:p>
                  </a:txBody>
                  <a:tcPr marL="23312" marR="23312" marT="5627" marB="5627">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02127202"/>
                  </a:ext>
                </a:extLst>
              </a:tr>
              <a:tr h="426391">
                <a:tc>
                  <a:txBody>
                    <a:bodyPr/>
                    <a:lstStyle/>
                    <a:p>
                      <a:pPr marL="0" marR="0">
                        <a:lnSpc>
                          <a:spcPct val="115000"/>
                        </a:lnSpc>
                        <a:spcAft>
                          <a:spcPts val="800"/>
                        </a:spcAft>
                        <a:buNone/>
                      </a:pPr>
                      <a:r>
                        <a:rPr lang="en-US" sz="1800" kern="0" spc="-30">
                          <a:effectLst/>
                        </a:rPr>
                        <a:t>2.4: Make a More Durable, Permanent Wildfire Fund</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txBody>
                  <a:tcPr marL="23312" marR="23312" marT="5627" marB="5627">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228600" marR="0" indent="-161925">
                        <a:lnSpc>
                          <a:spcPct val="115000"/>
                        </a:lnSpc>
                        <a:spcAft>
                          <a:spcPts val="100"/>
                        </a:spcAft>
                        <a:buFont typeface="Arial" panose="020B0604020202020204" pitchFamily="34" charset="0"/>
                        <a:buChar char="•"/>
                        <a:tabLst/>
                      </a:pPr>
                      <a:r>
                        <a:rPr lang="en-US" sz="1800" kern="0" spc="-30">
                          <a:solidFill>
                            <a:schemeClr val="tx1"/>
                          </a:solidFill>
                          <a:effectLst/>
                          <a:latin typeface="+mn-lt"/>
                          <a:ea typeface="+mn-ea"/>
                          <a:cs typeface="+mn-cs"/>
                        </a:rPr>
                        <a:t>2.4.1: Create a more durable Wildfire Fund with potential to use risk transfer.</a:t>
                      </a:r>
                    </a:p>
                    <a:p>
                      <a:pPr marL="228600" marR="0" indent="-161925">
                        <a:lnSpc>
                          <a:spcPct val="115000"/>
                        </a:lnSpc>
                        <a:spcAft>
                          <a:spcPts val="100"/>
                        </a:spcAft>
                        <a:buFont typeface="Arial" panose="020B0604020202020204" pitchFamily="34" charset="0"/>
                        <a:buChar char="•"/>
                        <a:tabLst/>
                      </a:pPr>
                      <a:r>
                        <a:rPr lang="en-US" sz="1800" kern="0" spc="-30">
                          <a:solidFill>
                            <a:schemeClr val="tx1"/>
                          </a:solidFill>
                          <a:effectLst/>
                          <a:latin typeface="+mn-lt"/>
                          <a:ea typeface="+mn-ea"/>
                          <a:cs typeface="+mn-cs"/>
                        </a:rPr>
                        <a:t>2.4.2: Create a more durable Wildfire Fund with diversified funding sources.</a:t>
                      </a:r>
                    </a:p>
                    <a:p>
                      <a:pPr marL="228600" marR="0" indent="-161925">
                        <a:lnSpc>
                          <a:spcPct val="115000"/>
                        </a:lnSpc>
                        <a:spcAft>
                          <a:spcPts val="100"/>
                        </a:spcAft>
                        <a:buFont typeface="Arial" panose="020B0604020202020204" pitchFamily="34" charset="0"/>
                        <a:buChar char="•"/>
                        <a:tabLst/>
                      </a:pPr>
                      <a:r>
                        <a:rPr lang="en-US" sz="1800" kern="0" spc="-30">
                          <a:solidFill>
                            <a:schemeClr val="tx1"/>
                          </a:solidFill>
                          <a:effectLst/>
                          <a:latin typeface="+mn-lt"/>
                          <a:ea typeface="+mn-ea"/>
                          <a:cs typeface="+mn-cs"/>
                        </a:rPr>
                        <a:t>2.4.3: Establish a more durable Wildfire Fund along with liability reforms.</a:t>
                      </a:r>
                    </a:p>
                  </a:txBody>
                  <a:tcPr marL="23312" marR="23312" marT="5627" marB="5627">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63259700"/>
                  </a:ext>
                </a:extLst>
              </a:tr>
            </a:tbl>
          </a:graphicData>
        </a:graphic>
      </p:graphicFrame>
      <p:sp>
        <p:nvSpPr>
          <p:cNvPr id="4" name="TextBox 3">
            <a:extLst>
              <a:ext uri="{FF2B5EF4-FFF2-40B4-BE49-F238E27FC236}">
                <a16:creationId xmlns:a16="http://schemas.microsoft.com/office/drawing/2014/main" id="{1A69A727-FB2C-4EBB-B072-22C4D51C44AD}"/>
              </a:ext>
            </a:extLst>
          </p:cNvPr>
          <p:cNvSpPr txBox="1"/>
          <p:nvPr/>
        </p:nvSpPr>
        <p:spPr>
          <a:xfrm>
            <a:off x="584886" y="528222"/>
            <a:ext cx="11359464" cy="923330"/>
          </a:xfrm>
          <a:prstGeom prst="rect">
            <a:avLst/>
          </a:prstGeom>
          <a:noFill/>
        </p:spPr>
        <p:txBody>
          <a:bodyPr wrap="square">
            <a:spAutoFit/>
          </a:bodyPr>
          <a:lstStyle/>
          <a:p>
            <a:r>
              <a:rPr lang="en-US" b="1">
                <a:solidFill>
                  <a:srgbClr val="215F9A"/>
                </a:solidFill>
              </a:rPr>
              <a:t>Offers a framework for strengthening existing systems relied upon to finance and distribute wildfire costs across stakeholders — reducing volatility, improving market function, and aligning financial incentives with resilience and broader state policy goals.</a:t>
            </a:r>
          </a:p>
        </p:txBody>
      </p:sp>
      <p:sp>
        <p:nvSpPr>
          <p:cNvPr id="8" name="TextBox 7">
            <a:extLst>
              <a:ext uri="{FF2B5EF4-FFF2-40B4-BE49-F238E27FC236}">
                <a16:creationId xmlns:a16="http://schemas.microsoft.com/office/drawing/2014/main" id="{72357A9C-E986-1DA9-FDF9-7B45475B614F}"/>
              </a:ext>
            </a:extLst>
          </p:cNvPr>
          <p:cNvSpPr txBox="1"/>
          <p:nvPr/>
        </p:nvSpPr>
        <p:spPr>
          <a:xfrm>
            <a:off x="0" y="29329"/>
            <a:ext cx="1137920" cy="400110"/>
          </a:xfrm>
          <a:prstGeom prst="rect">
            <a:avLst/>
          </a:prstGeom>
          <a:noFill/>
        </p:spPr>
        <p:txBody>
          <a:bodyPr wrap="square" lIns="91440" tIns="45720" rIns="91440" bIns="45720" rtlCol="0" anchor="t">
            <a:spAutoFit/>
          </a:bodyPr>
          <a:lstStyle/>
          <a:p>
            <a:pPr algn="ctr"/>
            <a:r>
              <a:rPr lang="en-US" sz="2000">
                <a:solidFill>
                  <a:schemeClr val="bg1"/>
                </a:solidFill>
                <a:latin typeface="Aptos ExtraBold"/>
                <a:ea typeface="Meiryo"/>
                <a:cs typeface="DokChampa"/>
              </a:rPr>
              <a:t>SB 254</a:t>
            </a:r>
            <a:endParaRPr lang="en-US" sz="2000">
              <a:solidFill>
                <a:srgbClr val="163E64"/>
              </a:solidFill>
              <a:latin typeface="Aptos" panose="020B0004020202020204" pitchFamily="34" charset="0"/>
              <a:ea typeface="Meiryo" panose="020B0400000000000000" pitchFamily="34" charset="-128"/>
              <a:cs typeface="DokChampa" panose="020B0502040204020203" pitchFamily="34" charset="-34"/>
            </a:endParaRPr>
          </a:p>
        </p:txBody>
      </p:sp>
    </p:spTree>
    <p:extLst>
      <p:ext uri="{BB962C8B-B14F-4D97-AF65-F5344CB8AC3E}">
        <p14:creationId xmlns:p14="http://schemas.microsoft.com/office/powerpoint/2010/main" val="6599952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DA3287-9CA8-89A2-EB8E-3C70E26810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FEB67A-FB31-D874-858F-D309F0ECB894}"/>
              </a:ext>
            </a:extLst>
          </p:cNvPr>
          <p:cNvSpPr>
            <a:spLocks noGrp="1"/>
          </p:cNvSpPr>
          <p:nvPr>
            <p:ph type="title"/>
          </p:nvPr>
        </p:nvSpPr>
        <p:spPr>
          <a:xfrm>
            <a:off x="1193800" y="40640"/>
            <a:ext cx="10515600" cy="426848"/>
          </a:xfrm>
        </p:spPr>
        <p:txBody>
          <a:bodyPr/>
          <a:lstStyle/>
          <a:p>
            <a:r>
              <a:rPr lang="en-US" sz="2400" kern="0" spc="-30"/>
              <a:t>Strategy 2.4: Make a More Durable, Permanent Wildfire Fund</a:t>
            </a:r>
            <a:endParaRPr lang="en-US"/>
          </a:p>
        </p:txBody>
      </p:sp>
      <p:sp>
        <p:nvSpPr>
          <p:cNvPr id="3" name="Content Placeholder 2">
            <a:extLst>
              <a:ext uri="{FF2B5EF4-FFF2-40B4-BE49-F238E27FC236}">
                <a16:creationId xmlns:a16="http://schemas.microsoft.com/office/drawing/2014/main" id="{4EB528ED-5910-B559-0C16-9C59C155042C}"/>
              </a:ext>
            </a:extLst>
          </p:cNvPr>
          <p:cNvSpPr>
            <a:spLocks noGrp="1"/>
          </p:cNvSpPr>
          <p:nvPr>
            <p:ph idx="1"/>
          </p:nvPr>
        </p:nvSpPr>
        <p:spPr>
          <a:xfrm>
            <a:off x="693112" y="685801"/>
            <a:ext cx="5345379" cy="5955964"/>
          </a:xfrm>
        </p:spPr>
        <p:txBody>
          <a:bodyPr lIns="91440" tIns="45720" rIns="91440" bIns="45720" anchor="t"/>
          <a:lstStyle/>
          <a:p>
            <a:pPr marL="0" lvl="0" indent="0">
              <a:buNone/>
            </a:pPr>
            <a:r>
              <a:rPr lang="en-US">
                <a:latin typeface="Aptos Display" panose="020B0004020202020204" pitchFamily="34" charset="0"/>
              </a:rPr>
              <a:t>Option 2.4.1: Create a more durable Wildfire Fund with potential to use risk transfer.</a:t>
            </a:r>
            <a:br>
              <a:rPr lang="en-US" sz="1800">
                <a:solidFill>
                  <a:schemeClr val="tx1"/>
                </a:solidFill>
                <a:latin typeface="Aptos Display" panose="020B0004020202020204" pitchFamily="34" charset="0"/>
              </a:rPr>
            </a:br>
            <a:r>
              <a:rPr lang="en-US" sz="1400" b="0">
                <a:solidFill>
                  <a:schemeClr val="tx1"/>
                </a:solidFill>
              </a:rPr>
              <a:t>Capitalizes the Wildfire Fund to $36 billion - projected to last for 20 years with 75% probability.</a:t>
            </a:r>
          </a:p>
          <a:p>
            <a:r>
              <a:rPr lang="en-US" sz="1400" b="0" u="sng">
                <a:solidFill>
                  <a:schemeClr val="tx1"/>
                </a:solidFill>
              </a:rPr>
              <a:t>No Risk Transfer</a:t>
            </a:r>
            <a:r>
              <a:rPr lang="en-US" sz="1400" b="0">
                <a:solidFill>
                  <a:schemeClr val="tx1"/>
                </a:solidFill>
              </a:rPr>
              <a:t> - $11.00 in monthly Fund-related charges for an average ratepayer (compared to a current $2.50</a:t>
            </a:r>
            <a:r>
              <a:rPr lang="en-US" sz="1600" b="0">
                <a:solidFill>
                  <a:schemeClr val="tx1"/>
                </a:solidFill>
              </a:rPr>
              <a:t>); </a:t>
            </a:r>
            <a:r>
              <a:rPr lang="en-US" sz="1400" b="0">
                <a:solidFill>
                  <a:schemeClr val="tx1"/>
                </a:solidFill>
              </a:rPr>
              <a:t>Additional $8.50 surcharge per month if replenishment were required</a:t>
            </a:r>
          </a:p>
          <a:p>
            <a:r>
              <a:rPr lang="en-US" sz="1400" b="0" u="sng">
                <a:solidFill>
                  <a:schemeClr val="tx1"/>
                </a:solidFill>
              </a:rPr>
              <a:t>With Risk Transfer</a:t>
            </a:r>
            <a:r>
              <a:rPr lang="en-US" sz="1400" b="0">
                <a:solidFill>
                  <a:schemeClr val="tx1"/>
                </a:solidFill>
              </a:rPr>
              <a:t> - $14.75 in monthly Fund-related charges for an average ratepayer (compared to a current $2.50); protects against replenishment surcharge</a:t>
            </a:r>
          </a:p>
        </p:txBody>
      </p:sp>
      <p:sp>
        <p:nvSpPr>
          <p:cNvPr id="5" name="Content Placeholder 4">
            <a:extLst>
              <a:ext uri="{FF2B5EF4-FFF2-40B4-BE49-F238E27FC236}">
                <a16:creationId xmlns:a16="http://schemas.microsoft.com/office/drawing/2014/main" id="{599FD561-4CEF-35C1-E59F-BD52DF75E6F3}"/>
              </a:ext>
            </a:extLst>
          </p:cNvPr>
          <p:cNvSpPr>
            <a:spLocks noGrp="1"/>
          </p:cNvSpPr>
          <p:nvPr>
            <p:ph idx="11"/>
          </p:nvPr>
        </p:nvSpPr>
        <p:spPr>
          <a:xfrm>
            <a:off x="6096000" y="685801"/>
            <a:ext cx="5480134" cy="5955963"/>
          </a:xfrm>
        </p:spPr>
        <p:txBody>
          <a:bodyPr>
            <a:normAutofit/>
          </a:bodyPr>
          <a:lstStyle/>
          <a:p>
            <a:pPr marL="0" indent="0">
              <a:buNone/>
            </a:pPr>
            <a:r>
              <a:rPr lang="en-US">
                <a:latin typeface="Aptos Display" panose="020B0004020202020204" pitchFamily="34" charset="0"/>
              </a:rPr>
              <a:t>Option 2.4.3: Establish a more durable Wildfire Fund along with liability reforms.</a:t>
            </a:r>
            <a:br>
              <a:rPr lang="en-US" sz="1800">
                <a:solidFill>
                  <a:schemeClr val="tx1"/>
                </a:solidFill>
                <a:latin typeface="Aptos Display" panose="020B0004020202020204" pitchFamily="34" charset="0"/>
              </a:rPr>
            </a:br>
            <a:r>
              <a:rPr lang="en-US" sz="1400" b="0">
                <a:solidFill>
                  <a:schemeClr val="tx1"/>
                </a:solidFill>
                <a:latin typeface="Aptos Display" panose="020B0004020202020204" pitchFamily="34" charset="0"/>
              </a:rPr>
              <a:t>Capitalizes the Wildfire Fund to $29 billion </a:t>
            </a:r>
            <a:r>
              <a:rPr lang="en-US" sz="1400" b="0">
                <a:solidFill>
                  <a:schemeClr val="tx1"/>
                </a:solidFill>
              </a:rPr>
              <a:t>- projected to last for 20 years with 75% probability.</a:t>
            </a:r>
            <a:endParaRPr lang="en-US" sz="1400" b="0">
              <a:solidFill>
                <a:schemeClr val="tx1"/>
              </a:solidFill>
              <a:latin typeface="Aptos Display" panose="020B0004020202020204" pitchFamily="34" charset="0"/>
            </a:endParaRPr>
          </a:p>
          <a:p>
            <a:r>
              <a:rPr lang="en-US" sz="1400" b="0">
                <a:solidFill>
                  <a:schemeClr val="tx1"/>
                </a:solidFill>
                <a:latin typeface="Aptos Display" panose="020B0004020202020204" pitchFamily="34" charset="0"/>
              </a:rPr>
              <a:t>Eliminates punitive damages, caps non-economic damages, public entity property damage recovers diminution in value, eliminates public entity non-property recovery, limits additional living expenses recovery</a:t>
            </a:r>
          </a:p>
          <a:p>
            <a:r>
              <a:rPr lang="en-US" sz="1400" b="0">
                <a:solidFill>
                  <a:schemeClr val="tx1"/>
                </a:solidFill>
                <a:latin typeface="Aptos Display" panose="020B0004020202020204" pitchFamily="34" charset="0"/>
              </a:rPr>
              <a:t>$7.00 in monthly Fund-related charges for an average ratepayer (compared to a current $2.50); additional replenishment may be required</a:t>
            </a:r>
          </a:p>
          <a:p>
            <a:pPr marL="0" indent="0">
              <a:buNone/>
            </a:pPr>
            <a:endParaRPr lang="en-US" sz="1800">
              <a:latin typeface="Aptos Display" panose="020B0004020202020204" pitchFamily="34" charset="0"/>
            </a:endParaRPr>
          </a:p>
        </p:txBody>
      </p:sp>
      <p:sp>
        <p:nvSpPr>
          <p:cNvPr id="6" name="Content Placeholder 2">
            <a:extLst>
              <a:ext uri="{FF2B5EF4-FFF2-40B4-BE49-F238E27FC236}">
                <a16:creationId xmlns:a16="http://schemas.microsoft.com/office/drawing/2014/main" id="{ED9BB4CE-6979-8E83-04E6-EC78704D2333}"/>
              </a:ext>
            </a:extLst>
          </p:cNvPr>
          <p:cNvSpPr txBox="1">
            <a:spLocks/>
          </p:cNvSpPr>
          <p:nvPr/>
        </p:nvSpPr>
        <p:spPr>
          <a:xfrm>
            <a:off x="695335" y="1511800"/>
            <a:ext cx="5169138" cy="5855335"/>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lang="en-US" sz="2000" b="1" kern="100" dirty="0">
                <a:solidFill>
                  <a:srgbClr val="215F9A"/>
                </a:solidFill>
                <a:latin typeface="+mn-lt"/>
                <a:ea typeface="+mn-ea"/>
                <a:cs typeface="Times New Roman"/>
              </a:defRPr>
            </a:lvl1pPr>
            <a:lvl2pPr marL="685800" indent="-228600" algn="l" defTabSz="914400" rtl="0" eaLnBrk="1" latinLnBrk="0" hangingPunct="1">
              <a:lnSpc>
                <a:spcPct val="90000"/>
              </a:lnSpc>
              <a:spcBef>
                <a:spcPts val="500"/>
              </a:spcBef>
              <a:buFont typeface="Arial" panose="020B0604020202020204" pitchFamily="34" charset="0"/>
              <a:buChar char="•"/>
              <a:defRPr lang="en-US" sz="1800" kern="100" dirty="0">
                <a:solidFill>
                  <a:schemeClr val="tx1"/>
                </a:solidFill>
                <a:latin typeface="Aptos"/>
                <a:ea typeface="+mn-ea"/>
                <a:cs typeface="Times New Roman"/>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500" b="0" i="0" u="none" strike="noStrike" kern="100" cap="none" spc="0" normalizeH="0" baseline="0" noProof="0">
              <a:ln>
                <a:noFill/>
              </a:ln>
              <a:solidFill>
                <a:srgbClr val="215F9A"/>
              </a:solidFill>
              <a:effectLst/>
              <a:uLnTx/>
              <a:uFillTx/>
              <a:latin typeface="Aptos" panose="02110004020202020204"/>
              <a:ea typeface="+mn-ea"/>
              <a:cs typeface="Times New Roman"/>
            </a:endParaRPr>
          </a:p>
        </p:txBody>
      </p:sp>
      <p:grpSp>
        <p:nvGrpSpPr>
          <p:cNvPr id="9" name="Group 8">
            <a:extLst>
              <a:ext uri="{FF2B5EF4-FFF2-40B4-BE49-F238E27FC236}">
                <a16:creationId xmlns:a16="http://schemas.microsoft.com/office/drawing/2014/main" id="{684D5E24-860D-2C95-06A6-25E34871B68F}"/>
              </a:ext>
            </a:extLst>
          </p:cNvPr>
          <p:cNvGrpSpPr/>
          <p:nvPr/>
        </p:nvGrpSpPr>
        <p:grpSpPr>
          <a:xfrm>
            <a:off x="693112" y="3196374"/>
            <a:ext cx="4622715" cy="3373395"/>
            <a:chOff x="5221115" y="1819532"/>
            <a:chExt cx="6486525" cy="4495800"/>
          </a:xfrm>
        </p:grpSpPr>
        <p:pic>
          <p:nvPicPr>
            <p:cNvPr id="7" name="Picture 6">
              <a:extLst>
                <a:ext uri="{FF2B5EF4-FFF2-40B4-BE49-F238E27FC236}">
                  <a16:creationId xmlns:a16="http://schemas.microsoft.com/office/drawing/2014/main" id="{5EFC2F87-C211-B3D0-9DFC-CC3818ECECBB}"/>
                </a:ext>
              </a:extLst>
            </p:cNvPr>
            <p:cNvPicPr>
              <a:picLocks noChangeAspect="1"/>
            </p:cNvPicPr>
            <p:nvPr/>
          </p:nvPicPr>
          <p:blipFill>
            <a:blip r:embed="rId3"/>
            <a:stretch>
              <a:fillRect/>
            </a:stretch>
          </p:blipFill>
          <p:spPr>
            <a:xfrm>
              <a:off x="5221115" y="1819532"/>
              <a:ext cx="6486525" cy="4495800"/>
            </a:xfrm>
            <a:prstGeom prst="rect">
              <a:avLst/>
            </a:prstGeom>
          </p:spPr>
        </p:pic>
        <p:sp>
          <p:nvSpPr>
            <p:cNvPr id="8" name="Rectangle 7">
              <a:extLst>
                <a:ext uri="{FF2B5EF4-FFF2-40B4-BE49-F238E27FC236}">
                  <a16:creationId xmlns:a16="http://schemas.microsoft.com/office/drawing/2014/main" id="{D5250660-26D2-CCE2-B3AA-0C888BC37978}"/>
                </a:ext>
              </a:extLst>
            </p:cNvPr>
            <p:cNvSpPr/>
            <p:nvPr/>
          </p:nvSpPr>
          <p:spPr>
            <a:xfrm>
              <a:off x="5231026" y="1832919"/>
              <a:ext cx="586945" cy="22654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11" name="Group 10">
            <a:extLst>
              <a:ext uri="{FF2B5EF4-FFF2-40B4-BE49-F238E27FC236}">
                <a16:creationId xmlns:a16="http://schemas.microsoft.com/office/drawing/2014/main" id="{F52F1644-254E-36A3-F917-18BC984B1F21}"/>
              </a:ext>
            </a:extLst>
          </p:cNvPr>
          <p:cNvGrpSpPr/>
          <p:nvPr/>
        </p:nvGrpSpPr>
        <p:grpSpPr>
          <a:xfrm>
            <a:off x="6309925" y="3196374"/>
            <a:ext cx="4500949" cy="3373395"/>
            <a:chOff x="3233351" y="2388972"/>
            <a:chExt cx="5466113" cy="3782910"/>
          </a:xfrm>
        </p:grpSpPr>
        <p:pic>
          <p:nvPicPr>
            <p:cNvPr id="12" name="Picture 11">
              <a:extLst>
                <a:ext uri="{FF2B5EF4-FFF2-40B4-BE49-F238E27FC236}">
                  <a16:creationId xmlns:a16="http://schemas.microsoft.com/office/drawing/2014/main" id="{7DB09370-C3AB-3E5E-E4C6-674FCD5D895C}"/>
                </a:ext>
              </a:extLst>
            </p:cNvPr>
            <p:cNvPicPr>
              <a:picLocks noChangeAspect="1"/>
            </p:cNvPicPr>
            <p:nvPr/>
          </p:nvPicPr>
          <p:blipFill>
            <a:blip r:embed="rId4"/>
            <a:stretch>
              <a:fillRect/>
            </a:stretch>
          </p:blipFill>
          <p:spPr>
            <a:xfrm>
              <a:off x="3233351" y="2388972"/>
              <a:ext cx="5466113" cy="3782910"/>
            </a:xfrm>
            <a:prstGeom prst="rect">
              <a:avLst/>
            </a:prstGeom>
          </p:spPr>
        </p:pic>
        <p:sp>
          <p:nvSpPr>
            <p:cNvPr id="13" name="Rectangle 12">
              <a:extLst>
                <a:ext uri="{FF2B5EF4-FFF2-40B4-BE49-F238E27FC236}">
                  <a16:creationId xmlns:a16="http://schemas.microsoft.com/office/drawing/2014/main" id="{F6236653-1842-5702-1969-846D29DC16C8}"/>
                </a:ext>
              </a:extLst>
            </p:cNvPr>
            <p:cNvSpPr/>
            <p:nvPr/>
          </p:nvSpPr>
          <p:spPr>
            <a:xfrm>
              <a:off x="3233351" y="2388972"/>
              <a:ext cx="514864" cy="24713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5" name="TextBox 14">
            <a:extLst>
              <a:ext uri="{FF2B5EF4-FFF2-40B4-BE49-F238E27FC236}">
                <a16:creationId xmlns:a16="http://schemas.microsoft.com/office/drawing/2014/main" id="{92946257-A560-C897-152E-40622E3B183B}"/>
              </a:ext>
            </a:extLst>
          </p:cNvPr>
          <p:cNvSpPr txBox="1"/>
          <p:nvPr/>
        </p:nvSpPr>
        <p:spPr>
          <a:xfrm>
            <a:off x="0" y="29329"/>
            <a:ext cx="1137920" cy="400110"/>
          </a:xfrm>
          <a:prstGeom prst="rect">
            <a:avLst/>
          </a:prstGeom>
          <a:noFill/>
        </p:spPr>
        <p:txBody>
          <a:bodyPr wrap="square" lIns="91440" tIns="45720" rIns="91440" bIns="45720" rtlCol="0" anchor="t">
            <a:spAutoFit/>
          </a:bodyPr>
          <a:lstStyle/>
          <a:p>
            <a:pPr algn="ctr"/>
            <a:r>
              <a:rPr lang="en-US" sz="2000">
                <a:solidFill>
                  <a:schemeClr val="bg1"/>
                </a:solidFill>
                <a:latin typeface="Aptos ExtraBold"/>
                <a:ea typeface="Meiryo"/>
                <a:cs typeface="DokChampa"/>
              </a:rPr>
              <a:t>SB 254</a:t>
            </a:r>
            <a:endParaRPr lang="en-US" sz="2000">
              <a:solidFill>
                <a:srgbClr val="163E64"/>
              </a:solidFill>
              <a:latin typeface="Aptos" panose="020B0004020202020204" pitchFamily="34" charset="0"/>
              <a:ea typeface="Meiryo" panose="020B0400000000000000" pitchFamily="34" charset="-128"/>
              <a:cs typeface="DokChampa" panose="020B0502040204020203" pitchFamily="34" charset="-34"/>
            </a:endParaRPr>
          </a:p>
        </p:txBody>
      </p:sp>
    </p:spTree>
    <p:extLst>
      <p:ext uri="{BB962C8B-B14F-4D97-AF65-F5344CB8AC3E}">
        <p14:creationId xmlns:p14="http://schemas.microsoft.com/office/powerpoint/2010/main" val="16564126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07D10A-BAF8-C9D3-5382-ED9C1883A24B}"/>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E8510CD-5FD5-34FE-AA1C-CED8AB48DF45}"/>
              </a:ext>
            </a:extLst>
          </p:cNvPr>
          <p:cNvSpPr>
            <a:spLocks noGrp="1"/>
          </p:cNvSpPr>
          <p:nvPr>
            <p:ph type="title"/>
          </p:nvPr>
        </p:nvSpPr>
        <p:spPr>
          <a:xfrm>
            <a:off x="1193800" y="40640"/>
            <a:ext cx="10515600" cy="399020"/>
          </a:xfrm>
        </p:spPr>
        <p:txBody>
          <a:bodyPr/>
          <a:lstStyle/>
          <a:p>
            <a:r>
              <a:rPr lang="en-US"/>
              <a:t>Pathway 3 – State Roles for Addressing Catastrophe Resiliency</a:t>
            </a:r>
          </a:p>
        </p:txBody>
      </p:sp>
      <p:graphicFrame>
        <p:nvGraphicFramePr>
          <p:cNvPr id="7" name="Table 6">
            <a:extLst>
              <a:ext uri="{FF2B5EF4-FFF2-40B4-BE49-F238E27FC236}">
                <a16:creationId xmlns:a16="http://schemas.microsoft.com/office/drawing/2014/main" id="{DB5478B4-801F-4679-BEB3-C06BA2554175}"/>
              </a:ext>
            </a:extLst>
          </p:cNvPr>
          <p:cNvGraphicFramePr>
            <a:graphicFrameLocks noGrp="1"/>
          </p:cNvGraphicFramePr>
          <p:nvPr>
            <p:extLst>
              <p:ext uri="{D42A27DB-BD31-4B8C-83A1-F6EECF244321}">
                <p14:modId xmlns:p14="http://schemas.microsoft.com/office/powerpoint/2010/main" val="3389506867"/>
              </p:ext>
            </p:extLst>
          </p:nvPr>
        </p:nvGraphicFramePr>
        <p:xfrm>
          <a:off x="975412" y="1579055"/>
          <a:ext cx="9654489" cy="3657974"/>
        </p:xfrm>
        <a:graphic>
          <a:graphicData uri="http://schemas.openxmlformats.org/drawingml/2006/table">
            <a:tbl>
              <a:tblPr firstRow="1" firstCol="1" bandRow="1">
                <a:tableStyleId>{69012ECD-51FC-41F1-AA8D-1B2483CD663E}</a:tableStyleId>
              </a:tblPr>
              <a:tblGrid>
                <a:gridCol w="2933371">
                  <a:extLst>
                    <a:ext uri="{9D8B030D-6E8A-4147-A177-3AD203B41FA5}">
                      <a16:colId xmlns:a16="http://schemas.microsoft.com/office/drawing/2014/main" val="3293476825"/>
                    </a:ext>
                  </a:extLst>
                </a:gridCol>
                <a:gridCol w="6721118">
                  <a:extLst>
                    <a:ext uri="{9D8B030D-6E8A-4147-A177-3AD203B41FA5}">
                      <a16:colId xmlns:a16="http://schemas.microsoft.com/office/drawing/2014/main" val="2116230854"/>
                    </a:ext>
                  </a:extLst>
                </a:gridCol>
              </a:tblGrid>
              <a:tr h="300318">
                <a:tc>
                  <a:txBody>
                    <a:bodyPr/>
                    <a:lstStyle/>
                    <a:p>
                      <a:pPr marL="0" marR="0">
                        <a:lnSpc>
                          <a:spcPct val="115000"/>
                        </a:lnSpc>
                        <a:spcAft>
                          <a:spcPts val="800"/>
                        </a:spcAft>
                        <a:buNone/>
                      </a:pPr>
                      <a:r>
                        <a:rPr lang="en-US" sz="1600" kern="100">
                          <a:effectLst/>
                        </a:rPr>
                        <a:t>Strategies</a:t>
                      </a:r>
                      <a:endParaRPr lang="en-US" sz="1600" kern="100">
                        <a:effectLst/>
                        <a:latin typeface="Aptos" panose="020B0004020202020204" pitchFamily="34" charset="0"/>
                        <a:ea typeface="Aptos" panose="020B0004020202020204" pitchFamily="34" charset="0"/>
                        <a:cs typeface="Times New Roman" panose="02020603050405020304" pitchFamily="18" charset="0"/>
                      </a:endParaRPr>
                    </a:p>
                  </a:txBody>
                  <a:tcPr marL="23312" marR="23312" marT="5627" marB="5627">
                    <a:lnL w="12700" cap="flat" cmpd="sng" algn="ctr">
                      <a:noFill/>
                      <a:prstDash val="solid"/>
                      <a:miter lim="800000"/>
                    </a:lnL>
                    <a:lnR w="12700" cap="flat" cmpd="sng" algn="ctr">
                      <a:solidFill>
                        <a:schemeClr val="bg1"/>
                      </a:solidFill>
                      <a:prstDash val="solid"/>
                      <a:round/>
                      <a:headEnd type="none" w="med" len="med"/>
                      <a:tailEnd type="none" w="med" len="med"/>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19422C"/>
                    </a:solidFill>
                  </a:tcPr>
                </a:tc>
                <a:tc>
                  <a:txBody>
                    <a:bodyPr/>
                    <a:lstStyle/>
                    <a:p>
                      <a:pPr marL="0" marR="0" indent="0">
                        <a:lnSpc>
                          <a:spcPct val="115000"/>
                        </a:lnSpc>
                        <a:spcAft>
                          <a:spcPts val="100"/>
                        </a:spcAft>
                        <a:buFont typeface="Arial" panose="020B0604020202020204" pitchFamily="34" charset="0"/>
                        <a:buNone/>
                      </a:pPr>
                      <a:r>
                        <a:rPr lang="en-US" sz="1600" kern="100">
                          <a:effectLst/>
                        </a:rPr>
                        <a:t>Options</a:t>
                      </a:r>
                      <a:endParaRPr lang="en-US" sz="1600" kern="100">
                        <a:effectLst/>
                        <a:latin typeface="Aptos" panose="020B0004020202020204" pitchFamily="34" charset="0"/>
                        <a:ea typeface="Aptos" panose="020B0004020202020204" pitchFamily="34" charset="0"/>
                        <a:cs typeface="Times New Roman" panose="02020603050405020304" pitchFamily="18" charset="0"/>
                      </a:endParaRPr>
                    </a:p>
                  </a:txBody>
                  <a:tcPr marL="23312" marR="23312" marT="5627" marB="5627">
                    <a:lnL w="12700" cap="flat" cmpd="sng" algn="ctr">
                      <a:solidFill>
                        <a:schemeClr val="bg1"/>
                      </a:solidFill>
                      <a:prstDash val="solid"/>
                      <a:round/>
                      <a:headEnd type="none" w="med" len="med"/>
                      <a:tailEnd type="none" w="med" len="med"/>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19422C"/>
                    </a:solidFill>
                  </a:tcPr>
                </a:tc>
                <a:extLst>
                  <a:ext uri="{0D108BD9-81ED-4DB2-BD59-A6C34878D82A}">
                    <a16:rowId xmlns:a16="http://schemas.microsoft.com/office/drawing/2014/main" val="4057295758"/>
                  </a:ext>
                </a:extLst>
              </a:tr>
              <a:tr h="845349">
                <a:tc>
                  <a:txBody>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lang="en-US" sz="1800" kern="0" spc="-30">
                          <a:effectLst/>
                        </a:rPr>
                        <a:t>3.1: </a:t>
                      </a:r>
                      <a:r>
                        <a:rPr lang="en-US" sz="1800"/>
                        <a:t>State Roles to Finance Catastrophe Risk</a:t>
                      </a:r>
                    </a:p>
                    <a:p>
                      <a:pPr marL="0" marR="0">
                        <a:lnSpc>
                          <a:spcPct val="115000"/>
                        </a:lnSpc>
                        <a:spcAft>
                          <a:spcPts val="800"/>
                        </a:spcAft>
                        <a:buNone/>
                      </a:pP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txBody>
                  <a:tcPr marL="23312" marR="23312" marT="5627" marB="5627">
                    <a:lnL w="12700" cap="flat" cmpd="sng" algn="ctr">
                      <a:noFill/>
                      <a:prstDash val="solid"/>
                      <a:miter lim="800000"/>
                    </a:lnL>
                    <a:lnR w="12700" cap="flat" cmpd="sng" algn="ctr">
                      <a:solidFill>
                        <a:schemeClr val="tx1"/>
                      </a:solidFill>
                      <a:prstDash val="solid"/>
                      <a:round/>
                      <a:headEnd type="none" w="med" len="med"/>
                      <a:tailEnd type="none" w="med" len="med"/>
                    </a:lnR>
                    <a:lnT w="12700" cap="flat" cmpd="sng" algn="ctr">
                      <a:noFill/>
                      <a:prstDash val="solid"/>
                      <a:miter lim="800000"/>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28600" marR="0" indent="-161925">
                        <a:lnSpc>
                          <a:spcPct val="115000"/>
                        </a:lnSpc>
                        <a:spcAft>
                          <a:spcPts val="100"/>
                        </a:spcAft>
                        <a:buFont typeface="Arial" panose="020B0604020202020204" pitchFamily="34" charset="0"/>
                        <a:buChar char="•"/>
                        <a:tabLst/>
                      </a:pPr>
                      <a:r>
                        <a:rPr lang="en-US" sz="1600" kern="0" spc="-30">
                          <a:solidFill>
                            <a:schemeClr val="tx1"/>
                          </a:solidFill>
                          <a:effectLst/>
                          <a:latin typeface="+mn-lt"/>
                          <a:ea typeface="+mn-ea"/>
                          <a:cs typeface="+mn-cs"/>
                        </a:rPr>
                        <a:t>3.1.1: Establish a State-administered wildfire liability insurance program for electric utilities.</a:t>
                      </a:r>
                    </a:p>
                    <a:p>
                      <a:pPr marL="228600" marR="0" indent="-161925">
                        <a:lnSpc>
                          <a:spcPct val="115000"/>
                        </a:lnSpc>
                        <a:spcAft>
                          <a:spcPts val="100"/>
                        </a:spcAft>
                        <a:buFont typeface="Arial" panose="020B0604020202020204" pitchFamily="34" charset="0"/>
                        <a:buChar char="•"/>
                        <a:tabLst/>
                      </a:pPr>
                      <a:r>
                        <a:rPr lang="en-US" sz="1600" kern="0" spc="-30">
                          <a:solidFill>
                            <a:schemeClr val="tx1"/>
                          </a:solidFill>
                          <a:effectLst/>
                          <a:latin typeface="+mn-lt"/>
                          <a:ea typeface="+mn-ea"/>
                          <a:cs typeface="+mn-cs"/>
                        </a:rPr>
                        <a:t>3.1.2: Establish a State-backstop for electric utility wildfire liability with a residual utility self-insurance pool. </a:t>
                      </a:r>
                    </a:p>
                    <a:p>
                      <a:pPr marL="228600" marR="0" indent="-161925">
                        <a:lnSpc>
                          <a:spcPct val="115000"/>
                        </a:lnSpc>
                        <a:spcAft>
                          <a:spcPts val="100"/>
                        </a:spcAft>
                        <a:buFont typeface="Arial" panose="020B0604020202020204" pitchFamily="34" charset="0"/>
                        <a:buChar char="•"/>
                        <a:tabLst/>
                      </a:pPr>
                      <a:r>
                        <a:rPr lang="en-US" sz="1600" kern="0" spc="-30">
                          <a:solidFill>
                            <a:schemeClr val="tx1"/>
                          </a:solidFill>
                          <a:effectLst/>
                          <a:latin typeface="+mn-lt"/>
                          <a:ea typeface="+mn-ea"/>
                          <a:cs typeface="+mn-cs"/>
                        </a:rPr>
                        <a:t>3.1.3: Establish a State-backed catastrophe reinsurance layer for the residential property insurance market.</a:t>
                      </a:r>
                    </a:p>
                    <a:p>
                      <a:pPr marL="228600" marR="0" indent="-161925">
                        <a:lnSpc>
                          <a:spcPct val="115000"/>
                        </a:lnSpc>
                        <a:spcAft>
                          <a:spcPts val="100"/>
                        </a:spcAft>
                        <a:buFont typeface="Arial" panose="020B0604020202020204" pitchFamily="34" charset="0"/>
                        <a:buChar char="•"/>
                        <a:tabLst/>
                      </a:pPr>
                      <a:r>
                        <a:rPr lang="en-US" sz="1600" kern="0" spc="-30">
                          <a:solidFill>
                            <a:schemeClr val="tx1"/>
                          </a:solidFill>
                          <a:effectLst/>
                          <a:latin typeface="+mn-lt"/>
                          <a:ea typeface="+mn-ea"/>
                          <a:cs typeface="+mn-cs"/>
                        </a:rPr>
                        <a:t>3.1.4: Create a State-sponsored wildfire insurer.</a:t>
                      </a:r>
                    </a:p>
                  </a:txBody>
                  <a:tcPr marL="23312" marR="23312" marT="5627" marB="5627">
                    <a:lnL w="12700" cap="flat" cmpd="sng" algn="ctr">
                      <a:solidFill>
                        <a:schemeClr val="tx1"/>
                      </a:solidFill>
                      <a:prstDash val="solid"/>
                      <a:round/>
                      <a:headEnd type="none" w="med" len="med"/>
                      <a:tailEnd type="none" w="med" len="med"/>
                    </a:lnL>
                    <a:lnR w="12700" cap="flat" cmpd="sng" algn="ctr">
                      <a:noFill/>
                      <a:prstDash val="solid"/>
                      <a:miter lim="800000"/>
                    </a:lnR>
                    <a:lnT w="12700" cap="flat" cmpd="sng" algn="ctr">
                      <a:noFill/>
                      <a:prstDash val="solid"/>
                      <a:miter lim="800000"/>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79414696"/>
                  </a:ext>
                </a:extLst>
              </a:tr>
              <a:tr h="426391">
                <a:tc>
                  <a:txBody>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lang="en-US" sz="1800" kern="0" spc="-30">
                          <a:effectLst/>
                        </a:rPr>
                        <a:t>3.2: </a:t>
                      </a:r>
                      <a:r>
                        <a:rPr lang="en-US" sz="1800"/>
                        <a:t>Statewide Funding for Community Wildfire Mitigation</a:t>
                      </a:r>
                    </a:p>
                    <a:p>
                      <a:pPr marL="0" marR="0">
                        <a:lnSpc>
                          <a:spcPct val="115000"/>
                        </a:lnSpc>
                        <a:spcAft>
                          <a:spcPts val="800"/>
                        </a:spcAft>
                        <a:buNone/>
                      </a:pP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txBody>
                  <a:tcPr marL="23312" marR="23312" marT="5627" marB="5627">
                    <a:lnL w="12700" cap="flat" cmpd="sng" algn="ctr">
                      <a:noFill/>
                      <a:prstDash val="solid"/>
                      <a:miter lim="800000"/>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228600" marR="0" indent="-161925">
                        <a:lnSpc>
                          <a:spcPct val="115000"/>
                        </a:lnSpc>
                        <a:spcAft>
                          <a:spcPts val="100"/>
                        </a:spcAft>
                        <a:buFont typeface="Arial" panose="020B0604020202020204" pitchFamily="34" charset="0"/>
                        <a:buChar char="•"/>
                        <a:tabLst/>
                      </a:pPr>
                      <a:r>
                        <a:rPr lang="en-US" sz="1600" kern="0" spc="-30">
                          <a:solidFill>
                            <a:schemeClr val="tx1"/>
                          </a:solidFill>
                          <a:effectLst/>
                          <a:latin typeface="+mn-lt"/>
                          <a:ea typeface="+mn-ea"/>
                          <a:cs typeface="+mn-cs"/>
                        </a:rPr>
                        <a:t>3.2.1: Develop a long-term funding and financing strategy for statewide community wildfire mitigation.</a:t>
                      </a:r>
                    </a:p>
                  </a:txBody>
                  <a:tcPr marL="23312" marR="23312" marT="5627" marB="5627">
                    <a:lnL w="12700" cap="flat" cmpd="sng" algn="ctr">
                      <a:solidFill>
                        <a:schemeClr val="tx1"/>
                      </a:solidFill>
                      <a:prstDash val="solid"/>
                      <a:round/>
                      <a:headEnd type="none" w="med" len="med"/>
                      <a:tailEnd type="none" w="med" len="med"/>
                    </a:lnL>
                    <a:lnR w="12700" cap="flat" cmpd="sng" algn="ctr">
                      <a:noFill/>
                      <a:prstDash val="solid"/>
                      <a:miter lim="800000"/>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4011265"/>
                  </a:ext>
                </a:extLst>
              </a:tr>
            </a:tbl>
          </a:graphicData>
        </a:graphic>
      </p:graphicFrame>
      <p:sp>
        <p:nvSpPr>
          <p:cNvPr id="4" name="TextBox 3">
            <a:extLst>
              <a:ext uri="{FF2B5EF4-FFF2-40B4-BE49-F238E27FC236}">
                <a16:creationId xmlns:a16="http://schemas.microsoft.com/office/drawing/2014/main" id="{C8A00D8C-CD8B-5F2D-3A9F-2BEA60C2474B}"/>
              </a:ext>
            </a:extLst>
          </p:cNvPr>
          <p:cNvSpPr txBox="1"/>
          <p:nvPr/>
        </p:nvSpPr>
        <p:spPr>
          <a:xfrm>
            <a:off x="975411" y="528222"/>
            <a:ext cx="9654490" cy="877163"/>
          </a:xfrm>
          <a:prstGeom prst="rect">
            <a:avLst/>
          </a:prstGeom>
          <a:noFill/>
        </p:spPr>
        <p:txBody>
          <a:bodyPr wrap="square">
            <a:spAutoFit/>
          </a:bodyPr>
          <a:lstStyle/>
          <a:p>
            <a:r>
              <a:rPr lang="en-US" sz="1700" b="1">
                <a:solidFill>
                  <a:srgbClr val="215F9A"/>
                </a:solidFill>
              </a:rPr>
              <a:t>Considers potential State roles to fill property insurance and utility liability coverage gaps, stabilize interconnected systems, and build long-term fiscal capacity for catastrophe risk financing and statewide risk reduction.</a:t>
            </a:r>
          </a:p>
        </p:txBody>
      </p:sp>
      <p:sp>
        <p:nvSpPr>
          <p:cNvPr id="8" name="TextBox 7">
            <a:extLst>
              <a:ext uri="{FF2B5EF4-FFF2-40B4-BE49-F238E27FC236}">
                <a16:creationId xmlns:a16="http://schemas.microsoft.com/office/drawing/2014/main" id="{B4841B82-4E34-663D-AA31-1B7041CF41E8}"/>
              </a:ext>
            </a:extLst>
          </p:cNvPr>
          <p:cNvSpPr txBox="1"/>
          <p:nvPr/>
        </p:nvSpPr>
        <p:spPr>
          <a:xfrm>
            <a:off x="0" y="29329"/>
            <a:ext cx="1137920" cy="400110"/>
          </a:xfrm>
          <a:prstGeom prst="rect">
            <a:avLst/>
          </a:prstGeom>
          <a:noFill/>
        </p:spPr>
        <p:txBody>
          <a:bodyPr wrap="square" lIns="91440" tIns="45720" rIns="91440" bIns="45720" rtlCol="0" anchor="t">
            <a:spAutoFit/>
          </a:bodyPr>
          <a:lstStyle/>
          <a:p>
            <a:pPr algn="ctr"/>
            <a:r>
              <a:rPr lang="en-US" sz="2000">
                <a:solidFill>
                  <a:schemeClr val="bg1"/>
                </a:solidFill>
                <a:latin typeface="Aptos ExtraBold"/>
                <a:ea typeface="Meiryo"/>
                <a:cs typeface="DokChampa"/>
              </a:rPr>
              <a:t>SB 254</a:t>
            </a:r>
            <a:endParaRPr lang="en-US" sz="2000">
              <a:solidFill>
                <a:srgbClr val="163E64"/>
              </a:solidFill>
              <a:latin typeface="Aptos" panose="020B0004020202020204" pitchFamily="34" charset="0"/>
              <a:ea typeface="Meiryo" panose="020B0400000000000000" pitchFamily="34" charset="-128"/>
              <a:cs typeface="DokChampa" panose="020B0502040204020203" pitchFamily="34" charset="-34"/>
            </a:endParaRPr>
          </a:p>
        </p:txBody>
      </p:sp>
    </p:spTree>
    <p:extLst>
      <p:ext uri="{BB962C8B-B14F-4D97-AF65-F5344CB8AC3E}">
        <p14:creationId xmlns:p14="http://schemas.microsoft.com/office/powerpoint/2010/main" val="33050204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8362024-1232-7DE0-C93E-F70B0172E081}"/>
              </a:ext>
            </a:extLst>
          </p:cNvPr>
          <p:cNvSpPr>
            <a:spLocks noGrp="1"/>
          </p:cNvSpPr>
          <p:nvPr>
            <p:ph type="title"/>
          </p:nvPr>
        </p:nvSpPr>
        <p:spPr/>
        <p:txBody>
          <a:bodyPr/>
          <a:lstStyle/>
          <a:p>
            <a:r>
              <a:rPr lang="en-US"/>
              <a:t>Pathway 3 – Strategy 3.1 State Roles to Finance Catastrophe Risk</a:t>
            </a:r>
          </a:p>
        </p:txBody>
      </p:sp>
      <p:sp>
        <p:nvSpPr>
          <p:cNvPr id="3" name="Content Placeholder 2">
            <a:extLst>
              <a:ext uri="{FF2B5EF4-FFF2-40B4-BE49-F238E27FC236}">
                <a16:creationId xmlns:a16="http://schemas.microsoft.com/office/drawing/2014/main" id="{EAEA696F-A8CB-3AF6-80D3-412720FC7EBB}"/>
              </a:ext>
            </a:extLst>
          </p:cNvPr>
          <p:cNvSpPr>
            <a:spLocks noGrp="1"/>
          </p:cNvSpPr>
          <p:nvPr>
            <p:ph idx="1"/>
          </p:nvPr>
        </p:nvSpPr>
        <p:spPr>
          <a:xfrm>
            <a:off x="402107" y="681867"/>
            <a:ext cx="5486400" cy="5855335"/>
          </a:xfrm>
        </p:spPr>
        <p:txBody>
          <a:bodyPr>
            <a:normAutofit/>
          </a:bodyPr>
          <a:lstStyle/>
          <a:p>
            <a:pPr marL="0" indent="0">
              <a:spcBef>
                <a:spcPts val="600"/>
              </a:spcBef>
              <a:buNone/>
            </a:pPr>
            <a:r>
              <a:rPr lang="en-US" sz="2200">
                <a:latin typeface="Aptos Display" panose="020B0004020202020204" pitchFamily="34" charset="0"/>
              </a:rPr>
              <a:t>Option 3.1.1: Establish a State-administered wildfire liability insurance program for electric utilities.</a:t>
            </a:r>
          </a:p>
          <a:p>
            <a:pPr>
              <a:lnSpc>
                <a:spcPct val="80000"/>
              </a:lnSpc>
              <a:spcBef>
                <a:spcPts val="600"/>
              </a:spcBef>
            </a:pPr>
            <a:r>
              <a:rPr lang="en-US" sz="1700" b="0">
                <a:solidFill>
                  <a:schemeClr val="tx1"/>
                </a:solidFill>
              </a:rPr>
              <a:t>Each participating utility pays a premium for coverage and passes these costs on to ratepayers.</a:t>
            </a:r>
          </a:p>
          <a:p>
            <a:pPr>
              <a:lnSpc>
                <a:spcPct val="80000"/>
              </a:lnSpc>
              <a:spcBef>
                <a:spcPts val="600"/>
              </a:spcBef>
            </a:pPr>
            <a:r>
              <a:rPr lang="en-US" sz="1700" b="0">
                <a:solidFill>
                  <a:schemeClr val="tx1"/>
                </a:solidFill>
              </a:rPr>
              <a:t>Program provides coverage for utility payouts above a per-event deductible(i.e., $1 billion for large IOUs) and subject to a utility co-pay (i.e., 20%) above the deductible. </a:t>
            </a:r>
          </a:p>
          <a:p>
            <a:pPr>
              <a:lnSpc>
                <a:spcPct val="80000"/>
              </a:lnSpc>
              <a:spcBef>
                <a:spcPts val="600"/>
              </a:spcBef>
            </a:pPr>
            <a:r>
              <a:rPr lang="en-US" sz="1700" b="0">
                <a:solidFill>
                  <a:schemeClr val="tx1"/>
                </a:solidFill>
              </a:rPr>
              <a:t>Overall utility outlays capped at 20% of the Transmission and Distribution Equity Rate Base (e.g., would be ~$4 billion for SCE).</a:t>
            </a:r>
          </a:p>
          <a:p>
            <a:pPr>
              <a:lnSpc>
                <a:spcPct val="80000"/>
              </a:lnSpc>
              <a:spcBef>
                <a:spcPts val="600"/>
              </a:spcBef>
            </a:pPr>
            <a:r>
              <a:rPr lang="en-US" sz="1700" b="0">
                <a:solidFill>
                  <a:schemeClr val="tx1"/>
                </a:solidFill>
              </a:rPr>
              <a:t>If accumulated premiums are insufficient to cover losses, State provides a backstop, funded by bond issuances against utility premiums or other State-level sources.</a:t>
            </a:r>
          </a:p>
          <a:p>
            <a:pPr>
              <a:lnSpc>
                <a:spcPct val="80000"/>
              </a:lnSpc>
              <a:spcBef>
                <a:spcPts val="600"/>
              </a:spcBef>
            </a:pPr>
            <a:r>
              <a:rPr lang="en-US" sz="1700" b="0">
                <a:solidFill>
                  <a:schemeClr val="tx1"/>
                </a:solidFill>
              </a:rPr>
              <a:t>Small shortfalls could be structured as State loans to the program. Assessments could also be imposed up front to build fund capital. </a:t>
            </a:r>
          </a:p>
        </p:txBody>
      </p:sp>
      <p:sp>
        <p:nvSpPr>
          <p:cNvPr id="8" name="Content Placeholder 7">
            <a:extLst>
              <a:ext uri="{FF2B5EF4-FFF2-40B4-BE49-F238E27FC236}">
                <a16:creationId xmlns:a16="http://schemas.microsoft.com/office/drawing/2014/main" id="{FF01FC10-D929-789A-7C76-C880EAF5AC1C}"/>
              </a:ext>
            </a:extLst>
          </p:cNvPr>
          <p:cNvSpPr>
            <a:spLocks noGrp="1"/>
          </p:cNvSpPr>
          <p:nvPr>
            <p:ph idx="11"/>
          </p:nvPr>
        </p:nvSpPr>
        <p:spPr>
          <a:xfrm>
            <a:off x="6223000" y="681867"/>
            <a:ext cx="5486400" cy="5855335"/>
          </a:xfrm>
        </p:spPr>
        <p:txBody>
          <a:bodyPr>
            <a:normAutofit fontScale="92500" lnSpcReduction="10000"/>
          </a:bodyPr>
          <a:lstStyle/>
          <a:p>
            <a:pPr marL="0" indent="0">
              <a:lnSpc>
                <a:spcPct val="100000"/>
              </a:lnSpc>
              <a:spcBef>
                <a:spcPts val="600"/>
              </a:spcBef>
              <a:buNone/>
            </a:pPr>
            <a:r>
              <a:rPr lang="en-US" sz="2400">
                <a:latin typeface="Aptos Display" panose="020B0004020202020204" pitchFamily="34" charset="0"/>
              </a:rPr>
              <a:t>Option 3.1.2: Establish a State-backstop for electric utility wildfire liability with a residual utility self-insurance pool. </a:t>
            </a:r>
          </a:p>
          <a:p>
            <a:pPr lvl="0"/>
            <a:r>
              <a:rPr lang="en-US" sz="1800" b="0">
                <a:solidFill>
                  <a:schemeClr val="tx1"/>
                </a:solidFill>
              </a:rPr>
              <a:t>A package of utility liability cost-containment measures are adopted.</a:t>
            </a:r>
          </a:p>
          <a:p>
            <a:pPr lvl="0"/>
            <a:r>
              <a:rPr lang="en-US" sz="1800" b="0">
                <a:solidFill>
                  <a:schemeClr val="tx1"/>
                </a:solidFill>
              </a:rPr>
              <a:t>State-sponsored backstop is triggered once aggregate wildfire losses exceed the capacity of the fund up to a known limit.</a:t>
            </a:r>
          </a:p>
          <a:p>
            <a:pPr lvl="0"/>
            <a:r>
              <a:rPr lang="en-US" sz="1800" b="0">
                <a:solidFill>
                  <a:schemeClr val="tx1"/>
                </a:solidFill>
              </a:rPr>
              <a:t>Attachment point for the State-sponsored backstop  determined by actuarially modelled loss amounts that would be periodically re-evaluated as the risk landscape changes. </a:t>
            </a:r>
          </a:p>
          <a:p>
            <a:pPr marL="568325" lvl="1"/>
            <a:r>
              <a:rPr lang="en-US" sz="1500">
                <a:latin typeface="+mn-lt"/>
              </a:rPr>
              <a:t>Example: </a:t>
            </a:r>
            <a:r>
              <a:rPr lang="en-US" sz="1500"/>
              <a:t>$4 billion attachment point estimated for </a:t>
            </a:r>
            <a:r>
              <a:rPr lang="en-US" sz="1500" b="0">
                <a:solidFill>
                  <a:schemeClr val="tx1"/>
                </a:solidFill>
                <a:latin typeface="+mn-lt"/>
              </a:rPr>
              <a:t>1-in-10-year loss level. Utilities self-insure losses below, and State-backstop covers losses above that point.</a:t>
            </a:r>
          </a:p>
          <a:p>
            <a:pPr lvl="0"/>
            <a:r>
              <a:rPr lang="en-US" sz="1800" b="0">
                <a:solidFill>
                  <a:schemeClr val="tx1"/>
                </a:solidFill>
              </a:rPr>
              <a:t>State funding could come from a temporary post-event sales tax or other broad-based assessment.</a:t>
            </a:r>
          </a:p>
          <a:p>
            <a:pPr marL="568325" lvl="1"/>
            <a:r>
              <a:rPr lang="en-US" sz="1600"/>
              <a:t>Example:  For a 1-in-100-year loss estimated at $25 billion, utilities would self-insure losses below $4 billion and State backstop would cover $21 billion. A ½-cent sales tax would yield ~$3.5 billion; a 1-cent sales tax would yield ~$7 billion. Losses to the fund could be paid through a 6- to 7-year temporary ½-cent sales tax, or a 3-to-4-year 1-cent temporary sales tax.</a:t>
            </a:r>
            <a:endParaRPr lang="en-US" sz="1600" b="0">
              <a:solidFill>
                <a:schemeClr val="tx1"/>
              </a:solidFill>
            </a:endParaRPr>
          </a:p>
        </p:txBody>
      </p:sp>
      <p:sp>
        <p:nvSpPr>
          <p:cNvPr id="9" name="TextBox 8">
            <a:extLst>
              <a:ext uri="{FF2B5EF4-FFF2-40B4-BE49-F238E27FC236}">
                <a16:creationId xmlns:a16="http://schemas.microsoft.com/office/drawing/2014/main" id="{F2ED5DAD-B9D3-915E-8C32-99CA6ADC9EF9}"/>
              </a:ext>
            </a:extLst>
          </p:cNvPr>
          <p:cNvSpPr txBox="1"/>
          <p:nvPr/>
        </p:nvSpPr>
        <p:spPr>
          <a:xfrm>
            <a:off x="0" y="29329"/>
            <a:ext cx="1137920" cy="400110"/>
          </a:xfrm>
          <a:prstGeom prst="rect">
            <a:avLst/>
          </a:prstGeom>
          <a:noFill/>
        </p:spPr>
        <p:txBody>
          <a:bodyPr wrap="square" lIns="91440" tIns="45720" rIns="91440" bIns="45720" rtlCol="0" anchor="t">
            <a:spAutoFit/>
          </a:bodyPr>
          <a:lstStyle/>
          <a:p>
            <a:pPr algn="ctr"/>
            <a:r>
              <a:rPr lang="en-US" sz="2000">
                <a:solidFill>
                  <a:schemeClr val="bg1"/>
                </a:solidFill>
                <a:latin typeface="Aptos ExtraBold"/>
                <a:ea typeface="Meiryo"/>
                <a:cs typeface="DokChampa"/>
              </a:rPr>
              <a:t>SB 254</a:t>
            </a:r>
            <a:endParaRPr lang="en-US" sz="2000">
              <a:solidFill>
                <a:srgbClr val="163E64"/>
              </a:solidFill>
              <a:latin typeface="Aptos" panose="020B0004020202020204" pitchFamily="34" charset="0"/>
              <a:ea typeface="Meiryo" panose="020B0400000000000000" pitchFamily="34" charset="-128"/>
              <a:cs typeface="DokChampa" panose="020B0502040204020203" pitchFamily="34" charset="-34"/>
            </a:endParaRPr>
          </a:p>
        </p:txBody>
      </p:sp>
      <p:sp>
        <p:nvSpPr>
          <p:cNvPr id="2" name="TextBox 1">
            <a:extLst>
              <a:ext uri="{FF2B5EF4-FFF2-40B4-BE49-F238E27FC236}">
                <a16:creationId xmlns:a16="http://schemas.microsoft.com/office/drawing/2014/main" id="{F3BB7B1F-BB9B-5486-2CBC-373FC101008F}"/>
              </a:ext>
            </a:extLst>
          </p:cNvPr>
          <p:cNvSpPr txBox="1"/>
          <p:nvPr/>
        </p:nvSpPr>
        <p:spPr>
          <a:xfrm>
            <a:off x="666750" y="6432639"/>
            <a:ext cx="11042650" cy="430887"/>
          </a:xfrm>
          <a:prstGeom prst="rect">
            <a:avLst/>
          </a:prstGeom>
          <a:noFill/>
        </p:spPr>
        <p:txBody>
          <a:bodyPr wrap="square" rtlCol="0">
            <a:spAutoFit/>
          </a:bodyPr>
          <a:lstStyle/>
          <a:p>
            <a:r>
              <a:rPr lang="en-US" sz="2200" b="1" kern="100">
                <a:solidFill>
                  <a:srgbClr val="215F9A"/>
                </a:solidFill>
                <a:latin typeface="Aptos Display" panose="020B0004020202020204" pitchFamily="34" charset="0"/>
                <a:cs typeface="Times New Roman"/>
              </a:rPr>
              <a:t>Both</a:t>
            </a:r>
            <a:r>
              <a:rPr lang="en-US"/>
              <a:t> </a:t>
            </a:r>
            <a:r>
              <a:rPr lang="en-US" sz="2200" b="1" kern="100">
                <a:solidFill>
                  <a:srgbClr val="215F9A"/>
                </a:solidFill>
                <a:latin typeface="Aptos Display" panose="020B0004020202020204" pitchFamily="34" charset="0"/>
                <a:cs typeface="Times New Roman"/>
              </a:rPr>
              <a:t>could be available to all electric utilities in the state, including IOUs, POUs, and SMJUs.</a:t>
            </a:r>
          </a:p>
        </p:txBody>
      </p:sp>
    </p:spTree>
    <p:extLst>
      <p:ext uri="{BB962C8B-B14F-4D97-AF65-F5344CB8AC3E}">
        <p14:creationId xmlns:p14="http://schemas.microsoft.com/office/powerpoint/2010/main" val="22841748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31291C-4423-FBE7-E951-3424F05CCEF0}"/>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CA8FBD04-94E1-4036-E020-16C7C31DE4A4}"/>
              </a:ext>
            </a:extLst>
          </p:cNvPr>
          <p:cNvSpPr>
            <a:spLocks noGrp="1"/>
          </p:cNvSpPr>
          <p:nvPr>
            <p:ph type="title"/>
          </p:nvPr>
        </p:nvSpPr>
        <p:spPr/>
        <p:txBody>
          <a:bodyPr/>
          <a:lstStyle/>
          <a:p>
            <a:r>
              <a:rPr lang="en-US"/>
              <a:t>Pathway 3 – Strategy 3.1 State Roles to Finance Catastrophe Risk</a:t>
            </a:r>
          </a:p>
        </p:txBody>
      </p:sp>
      <p:sp>
        <p:nvSpPr>
          <p:cNvPr id="3" name="Content Placeholder 2">
            <a:extLst>
              <a:ext uri="{FF2B5EF4-FFF2-40B4-BE49-F238E27FC236}">
                <a16:creationId xmlns:a16="http://schemas.microsoft.com/office/drawing/2014/main" id="{ECBB8E68-F8FC-EB2B-6F09-D9DE26139E15}"/>
              </a:ext>
            </a:extLst>
          </p:cNvPr>
          <p:cNvSpPr>
            <a:spLocks noGrp="1"/>
          </p:cNvSpPr>
          <p:nvPr>
            <p:ph idx="1"/>
          </p:nvPr>
        </p:nvSpPr>
        <p:spPr>
          <a:xfrm>
            <a:off x="393870" y="679337"/>
            <a:ext cx="5486400" cy="5855335"/>
          </a:xfrm>
        </p:spPr>
        <p:txBody>
          <a:bodyPr>
            <a:normAutofit/>
          </a:bodyPr>
          <a:lstStyle/>
          <a:p>
            <a:pPr marL="0" indent="0">
              <a:spcBef>
                <a:spcPts val="600"/>
              </a:spcBef>
              <a:buNone/>
            </a:pPr>
            <a:r>
              <a:rPr lang="en-US" sz="2200">
                <a:latin typeface="Aptos Display" panose="020B0004020202020204" pitchFamily="34" charset="0"/>
              </a:rPr>
              <a:t>Option 3.1.3: Establish a State-backed catastrophe reinsurance layer for the residential property insurance market.</a:t>
            </a:r>
          </a:p>
          <a:p>
            <a:r>
              <a:rPr lang="en-US" sz="1700" b="0">
                <a:solidFill>
                  <a:schemeClr val="tx1"/>
                </a:solidFill>
              </a:rPr>
              <a:t>Voluntary State-established reinsurance program to offer quota share coverage to insurers for geographic areas where they have high concentrations of risk.</a:t>
            </a:r>
          </a:p>
          <a:p>
            <a:r>
              <a:rPr lang="en-US" sz="1700" b="0">
                <a:solidFill>
                  <a:schemeClr val="tx1"/>
                </a:solidFill>
              </a:rPr>
              <a:t>Provides a level of post-catastrophe insolvency protection for home insurers who have concentration risk is high-fire-risk areas of California. </a:t>
            </a:r>
          </a:p>
          <a:p>
            <a:r>
              <a:rPr lang="en-US" sz="1700" b="0">
                <a:solidFill>
                  <a:schemeClr val="tx1"/>
                </a:solidFill>
              </a:rPr>
              <a:t>Reinsurance priced actuarially and cost passed through to policyholders (i.e., included in premium rates). Different quota share coverages could be available (e.g., share in 25%, 50% or 75% of insured wildfire losses).</a:t>
            </a:r>
          </a:p>
          <a:p>
            <a:r>
              <a:rPr lang="en-US" sz="1700" b="0">
                <a:solidFill>
                  <a:schemeClr val="tx1"/>
                </a:solidFill>
              </a:rPr>
              <a:t>To address utility wildfire liability, this option could be combined with 3.1.1 (State-administered wildfire liability insurance program for utilities). </a:t>
            </a:r>
          </a:p>
        </p:txBody>
      </p:sp>
      <p:sp>
        <p:nvSpPr>
          <p:cNvPr id="8" name="Content Placeholder 7">
            <a:extLst>
              <a:ext uri="{FF2B5EF4-FFF2-40B4-BE49-F238E27FC236}">
                <a16:creationId xmlns:a16="http://schemas.microsoft.com/office/drawing/2014/main" id="{33FA32D4-6E1B-CCA4-5DB4-3BB73522E9D8}"/>
              </a:ext>
            </a:extLst>
          </p:cNvPr>
          <p:cNvSpPr>
            <a:spLocks noGrp="1"/>
          </p:cNvSpPr>
          <p:nvPr>
            <p:ph idx="11"/>
          </p:nvPr>
        </p:nvSpPr>
        <p:spPr>
          <a:xfrm>
            <a:off x="6205862" y="679337"/>
            <a:ext cx="5486400" cy="5855335"/>
          </a:xfrm>
        </p:spPr>
        <p:txBody>
          <a:bodyPr>
            <a:normAutofit/>
          </a:bodyPr>
          <a:lstStyle/>
          <a:p>
            <a:pPr marL="0" indent="0">
              <a:spcBef>
                <a:spcPts val="600"/>
              </a:spcBef>
              <a:buNone/>
            </a:pPr>
            <a:r>
              <a:rPr lang="en-US" sz="2200">
                <a:latin typeface="Aptos Display" panose="020B0004020202020204" pitchFamily="34" charset="0"/>
              </a:rPr>
              <a:t>Option 3.1.4: Create a State-sponsored wildfire insurer. </a:t>
            </a:r>
          </a:p>
          <a:p>
            <a:pPr marL="0" indent="0">
              <a:buNone/>
            </a:pPr>
            <a:r>
              <a:rPr lang="en-US" sz="1700" b="0">
                <a:solidFill>
                  <a:schemeClr val="tx1"/>
                </a:solidFill>
              </a:rPr>
              <a:t>A State-sponsored insurance program for wildfire property losses separates catastrophic wildfire risk from the standard homeowners policy and insures it through a mandatory, State‑backed wildfire policy. Wildfire would be defined as a wildfire or conflagration over a certain level of insured loss and excluded from all homeowners policies.</a:t>
            </a:r>
          </a:p>
          <a:p>
            <a:r>
              <a:rPr lang="en-US" sz="1700" b="0">
                <a:solidFill>
                  <a:schemeClr val="tx1"/>
                </a:solidFill>
              </a:rPr>
              <a:t>Homeowners insurer would provide policy and wildfire claims administration (with costs reimbursed) but with funding from the State-sponsored insurer’s assets.</a:t>
            </a:r>
          </a:p>
          <a:p>
            <a:r>
              <a:rPr lang="en-US" sz="1700" b="0">
                <a:solidFill>
                  <a:schemeClr val="tx1"/>
                </a:solidFill>
              </a:rPr>
              <a:t>Concept contemplates a waiver of subrogation rights against utilities after utility-caused wildfires, relieving ratepayers of a portion of wildfire costs.</a:t>
            </a:r>
          </a:p>
          <a:p>
            <a:r>
              <a:rPr lang="en-US" sz="1700" b="0">
                <a:solidFill>
                  <a:schemeClr val="tx1"/>
                </a:solidFill>
              </a:rPr>
              <a:t>Creates high-concentration of wildfire risk on a single balance-sheet, making risk diversification challenging.</a:t>
            </a:r>
          </a:p>
          <a:p>
            <a:r>
              <a:rPr lang="en-US" sz="1700" b="0">
                <a:solidFill>
                  <a:schemeClr val="tx1"/>
                </a:solidFill>
              </a:rPr>
              <a:t>Expected to expand insurance availability in the WUI, and lead to a smaller CA FAIR Plan.</a:t>
            </a:r>
          </a:p>
          <a:p>
            <a:pPr>
              <a:lnSpc>
                <a:spcPct val="110000"/>
              </a:lnSpc>
            </a:pPr>
            <a:endParaRPr lang="en-US" sz="1600" b="0">
              <a:solidFill>
                <a:schemeClr val="tx1"/>
              </a:solidFill>
            </a:endParaRPr>
          </a:p>
          <a:p>
            <a:pPr>
              <a:lnSpc>
                <a:spcPct val="110000"/>
              </a:lnSpc>
            </a:pPr>
            <a:endParaRPr lang="en-US" sz="1600" b="0">
              <a:solidFill>
                <a:schemeClr val="tx1"/>
              </a:solidFill>
            </a:endParaRPr>
          </a:p>
        </p:txBody>
      </p:sp>
      <p:sp>
        <p:nvSpPr>
          <p:cNvPr id="9" name="TextBox 8">
            <a:extLst>
              <a:ext uri="{FF2B5EF4-FFF2-40B4-BE49-F238E27FC236}">
                <a16:creationId xmlns:a16="http://schemas.microsoft.com/office/drawing/2014/main" id="{376C8243-68BA-7E2E-0196-32F3586F59D8}"/>
              </a:ext>
            </a:extLst>
          </p:cNvPr>
          <p:cNvSpPr txBox="1"/>
          <p:nvPr/>
        </p:nvSpPr>
        <p:spPr>
          <a:xfrm>
            <a:off x="0" y="29329"/>
            <a:ext cx="1137920" cy="400110"/>
          </a:xfrm>
          <a:prstGeom prst="rect">
            <a:avLst/>
          </a:prstGeom>
          <a:noFill/>
        </p:spPr>
        <p:txBody>
          <a:bodyPr wrap="square" lIns="91440" tIns="45720" rIns="91440" bIns="45720" rtlCol="0" anchor="t">
            <a:spAutoFit/>
          </a:bodyPr>
          <a:lstStyle/>
          <a:p>
            <a:pPr algn="ctr"/>
            <a:r>
              <a:rPr lang="en-US" sz="2000">
                <a:solidFill>
                  <a:schemeClr val="bg1"/>
                </a:solidFill>
                <a:latin typeface="Aptos ExtraBold"/>
                <a:ea typeface="Meiryo"/>
                <a:cs typeface="DokChampa"/>
              </a:rPr>
              <a:t>SB 254</a:t>
            </a:r>
            <a:endParaRPr lang="en-US" sz="2000">
              <a:solidFill>
                <a:srgbClr val="163E64"/>
              </a:solidFill>
              <a:latin typeface="Aptos" panose="020B0004020202020204" pitchFamily="34" charset="0"/>
              <a:ea typeface="Meiryo" panose="020B0400000000000000" pitchFamily="34" charset="-128"/>
              <a:cs typeface="DokChampa" panose="020B0502040204020203" pitchFamily="34" charset="-34"/>
            </a:endParaRPr>
          </a:p>
        </p:txBody>
      </p:sp>
    </p:spTree>
    <p:extLst>
      <p:ext uri="{BB962C8B-B14F-4D97-AF65-F5344CB8AC3E}">
        <p14:creationId xmlns:p14="http://schemas.microsoft.com/office/powerpoint/2010/main" val="8253252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E4E29D-8EBC-523E-733C-A39734B443D1}"/>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2104FE96-0441-B02C-FB40-291F37522418}"/>
              </a:ext>
            </a:extLst>
          </p:cNvPr>
          <p:cNvPicPr>
            <a:picLocks noChangeAspect="1"/>
          </p:cNvPicPr>
          <p:nvPr/>
        </p:nvPicPr>
        <p:blipFill>
          <a:blip r:embed="rId3">
            <a:extLst>
              <a:ext uri="{28A0092B-C50C-407E-A947-70E740481C1C}">
                <a14:useLocalDpi xmlns:a14="http://schemas.microsoft.com/office/drawing/2010/main" val="0"/>
              </a:ext>
            </a:extLst>
          </a:blip>
          <a:srcRect l="21132" b="13616"/>
          <a:stretch>
            <a:fillRect/>
          </a:stretch>
        </p:blipFill>
        <p:spPr>
          <a:xfrm>
            <a:off x="1" y="0"/>
            <a:ext cx="12192000" cy="6858000"/>
          </a:xfrm>
          <a:prstGeom prst="rect">
            <a:avLst/>
          </a:prstGeom>
        </p:spPr>
      </p:pic>
      <p:sp>
        <p:nvSpPr>
          <p:cNvPr id="23" name="Rectangle 22">
            <a:extLst>
              <a:ext uri="{FF2B5EF4-FFF2-40B4-BE49-F238E27FC236}">
                <a16:creationId xmlns:a16="http://schemas.microsoft.com/office/drawing/2014/main" id="{84FD4A15-59CC-8F23-6A8B-08EAEC97A1F1}"/>
              </a:ext>
            </a:extLst>
          </p:cNvPr>
          <p:cNvSpPr/>
          <p:nvPr/>
        </p:nvSpPr>
        <p:spPr>
          <a:xfrm>
            <a:off x="0" y="1"/>
            <a:ext cx="3408680" cy="6857999"/>
          </a:xfrm>
          <a:prstGeom prst="rect">
            <a:avLst/>
          </a:prstGeom>
          <a:gradFill>
            <a:gsLst>
              <a:gs pos="0">
                <a:schemeClr val="accent1">
                  <a:lumMod val="5000"/>
                  <a:lumOff val="95000"/>
                  <a:alpha val="0"/>
                </a:schemeClr>
              </a:gs>
              <a:gs pos="63000">
                <a:srgbClr val="215F9A"/>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9F9F9"/>
              </a:solidFill>
              <a:effectLst/>
              <a:uLnTx/>
              <a:uFillTx/>
              <a:latin typeface="Aptos" panose="02110004020202020204"/>
              <a:ea typeface="+mn-ea"/>
              <a:cs typeface="+mn-cs"/>
            </a:endParaRPr>
          </a:p>
        </p:txBody>
      </p:sp>
      <p:sp>
        <p:nvSpPr>
          <p:cNvPr id="24" name="Rectangle 23">
            <a:extLst>
              <a:ext uri="{FF2B5EF4-FFF2-40B4-BE49-F238E27FC236}">
                <a16:creationId xmlns:a16="http://schemas.microsoft.com/office/drawing/2014/main" id="{F3423847-D42C-7799-02BA-437CB5486B8C}"/>
              </a:ext>
            </a:extLst>
          </p:cNvPr>
          <p:cNvSpPr/>
          <p:nvPr/>
        </p:nvSpPr>
        <p:spPr>
          <a:xfrm>
            <a:off x="0" y="702355"/>
            <a:ext cx="3408680" cy="860248"/>
          </a:xfrm>
          <a:prstGeom prst="rect">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5" name="Rectangle 24">
            <a:extLst>
              <a:ext uri="{FF2B5EF4-FFF2-40B4-BE49-F238E27FC236}">
                <a16:creationId xmlns:a16="http://schemas.microsoft.com/office/drawing/2014/main" id="{FC6B2B76-2F82-0E2B-4819-EB2F0EDF09BA}"/>
              </a:ext>
            </a:extLst>
          </p:cNvPr>
          <p:cNvSpPr/>
          <p:nvPr/>
        </p:nvSpPr>
        <p:spPr>
          <a:xfrm>
            <a:off x="3408680" y="690157"/>
            <a:ext cx="8783320" cy="884644"/>
          </a:xfrm>
          <a:prstGeom prst="rect">
            <a:avLst/>
          </a:prstGeom>
          <a:solidFill>
            <a:srgbClr val="F9F9F9">
              <a:alpha val="8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9F9F9"/>
              </a:solidFill>
            </a:endParaRPr>
          </a:p>
        </p:txBody>
      </p:sp>
      <p:sp>
        <p:nvSpPr>
          <p:cNvPr id="21" name="Title 4">
            <a:extLst>
              <a:ext uri="{FF2B5EF4-FFF2-40B4-BE49-F238E27FC236}">
                <a16:creationId xmlns:a16="http://schemas.microsoft.com/office/drawing/2014/main" id="{7338E921-DC5E-398D-E428-C5D634B4575F}"/>
              </a:ext>
            </a:extLst>
          </p:cNvPr>
          <p:cNvSpPr txBox="1">
            <a:spLocks/>
          </p:cNvSpPr>
          <p:nvPr/>
        </p:nvSpPr>
        <p:spPr>
          <a:xfrm>
            <a:off x="0" y="918940"/>
            <a:ext cx="3267075" cy="42684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400">
                <a:solidFill>
                  <a:schemeClr val="bg1"/>
                </a:solidFill>
                <a:latin typeface="Aptos ExtraBold" panose="020B0004020202020204" pitchFamily="34" charset="0"/>
              </a:rPr>
              <a:t>Next Steps</a:t>
            </a:r>
          </a:p>
        </p:txBody>
      </p:sp>
      <p:sp>
        <p:nvSpPr>
          <p:cNvPr id="22" name="Text Placeholder 1">
            <a:extLst>
              <a:ext uri="{FF2B5EF4-FFF2-40B4-BE49-F238E27FC236}">
                <a16:creationId xmlns:a16="http://schemas.microsoft.com/office/drawing/2014/main" id="{EABBAE5D-40DA-DED6-E209-7540A72B5D69}"/>
              </a:ext>
            </a:extLst>
          </p:cNvPr>
          <p:cNvSpPr txBox="1">
            <a:spLocks/>
          </p:cNvSpPr>
          <p:nvPr/>
        </p:nvSpPr>
        <p:spPr>
          <a:xfrm>
            <a:off x="161925" y="1430339"/>
            <a:ext cx="3136900" cy="4167822"/>
          </a:xfrm>
          <a:prstGeom prst="rect">
            <a:avLst/>
          </a:prstGeom>
        </p:spPr>
        <p:txBody>
          <a:bodyPr vert="horz" lIns="91440" tIns="45720" rIns="91440" bIns="45720" rtlCol="0" anchor="ctr">
            <a:normAutofit/>
          </a:bodyP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2400" b="1" i="1">
                <a:solidFill>
                  <a:schemeClr val="bg1"/>
                </a:solidFill>
              </a:rPr>
              <a:t>The Study &amp; Report </a:t>
            </a:r>
          </a:p>
          <a:p>
            <a:pPr algn="r"/>
            <a:endParaRPr lang="en-US" sz="2400" b="1" i="1">
              <a:solidFill>
                <a:schemeClr val="bg1"/>
              </a:solidFill>
            </a:endParaRPr>
          </a:p>
          <a:p>
            <a:pPr algn="r"/>
            <a:r>
              <a:rPr lang="en-US" sz="2400" b="1" i="1">
                <a:solidFill>
                  <a:schemeClr val="bg1"/>
                </a:solidFill>
              </a:rPr>
              <a:t>Tools to Aid Policymakers in the Balancing Between Competing Objectives</a:t>
            </a:r>
          </a:p>
        </p:txBody>
      </p:sp>
      <p:sp>
        <p:nvSpPr>
          <p:cNvPr id="26" name="Isosceles Triangle 31">
            <a:extLst>
              <a:ext uri="{FF2B5EF4-FFF2-40B4-BE49-F238E27FC236}">
                <a16:creationId xmlns:a16="http://schemas.microsoft.com/office/drawing/2014/main" id="{C84BB932-8CCF-6E5F-1F79-1A084C06F3FD}"/>
              </a:ext>
            </a:extLst>
          </p:cNvPr>
          <p:cNvSpPr/>
          <p:nvPr/>
        </p:nvSpPr>
        <p:spPr>
          <a:xfrm rot="5400000">
            <a:off x="-113791" y="998315"/>
            <a:ext cx="461264" cy="233682"/>
          </a:xfrm>
          <a:prstGeom prst="triangle">
            <a:avLst/>
          </a:prstGeom>
          <a:solidFill>
            <a:srgbClr val="3F872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ext Placeholder 10">
            <a:extLst>
              <a:ext uri="{FF2B5EF4-FFF2-40B4-BE49-F238E27FC236}">
                <a16:creationId xmlns:a16="http://schemas.microsoft.com/office/drawing/2014/main" id="{44278A2E-B566-AD92-3681-7F6934D9670A}"/>
              </a:ext>
            </a:extLst>
          </p:cNvPr>
          <p:cNvSpPr txBox="1">
            <a:spLocks/>
          </p:cNvSpPr>
          <p:nvPr/>
        </p:nvSpPr>
        <p:spPr>
          <a:xfrm>
            <a:off x="3814763" y="918940"/>
            <a:ext cx="8377237" cy="5441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a:solidFill>
                  <a:srgbClr val="215F9A"/>
                </a:solidFill>
              </a:rPr>
              <a:t>Legislative Focus on Catastrophe Resiliency</a:t>
            </a:r>
          </a:p>
        </p:txBody>
      </p:sp>
      <p:sp>
        <p:nvSpPr>
          <p:cNvPr id="3" name="TextBox 2">
            <a:extLst>
              <a:ext uri="{FF2B5EF4-FFF2-40B4-BE49-F238E27FC236}">
                <a16:creationId xmlns:a16="http://schemas.microsoft.com/office/drawing/2014/main" id="{86C4BD19-1268-0459-77D4-AB456256FDA8}"/>
              </a:ext>
            </a:extLst>
          </p:cNvPr>
          <p:cNvSpPr txBox="1"/>
          <p:nvPr/>
        </p:nvSpPr>
        <p:spPr>
          <a:xfrm>
            <a:off x="11601874" y="6613472"/>
            <a:ext cx="545253" cy="246221"/>
          </a:xfrm>
          <a:prstGeom prst="rect">
            <a:avLst/>
          </a:prstGeom>
          <a:noFill/>
        </p:spPr>
        <p:txBody>
          <a:bodyPr wrap="square" lIns="91440" tIns="45720" rIns="91440" bIns="45720" rtlCol="0" anchor="t">
            <a:spAutoFit/>
          </a:bodyPr>
          <a:lstStyle/>
          <a:p>
            <a:pPr algn="r"/>
            <a:r>
              <a:rPr lang="en-US" sz="1000" b="1">
                <a:solidFill>
                  <a:schemeClr val="bg1"/>
                </a:solidFill>
                <a:latin typeface="JUST Sans"/>
              </a:rPr>
              <a:t>19</a:t>
            </a:r>
            <a:endParaRPr lang="en-US" sz="1000" b="1">
              <a:solidFill>
                <a:schemeClr val="bg1"/>
              </a:solidFill>
              <a:latin typeface="JUST Sans" panose="00000500000000000000" pitchFamily="50" charset="0"/>
            </a:endParaRPr>
          </a:p>
        </p:txBody>
      </p:sp>
    </p:spTree>
    <p:extLst>
      <p:ext uri="{BB962C8B-B14F-4D97-AF65-F5344CB8AC3E}">
        <p14:creationId xmlns:p14="http://schemas.microsoft.com/office/powerpoint/2010/main" val="23449328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D3FF93-D64A-5C48-C1B7-BC708F2AD17E}"/>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A9F89FD3-5717-66F3-85ED-B51A68BCC2E4}"/>
              </a:ext>
            </a:extLst>
          </p:cNvPr>
          <p:cNvSpPr/>
          <p:nvPr/>
        </p:nvSpPr>
        <p:spPr>
          <a:xfrm>
            <a:off x="3408680" y="1074386"/>
            <a:ext cx="8783320" cy="1203068"/>
          </a:xfrm>
          <a:prstGeom prst="rect">
            <a:avLst/>
          </a:prstGeom>
          <a:solidFill>
            <a:srgbClr val="F9F9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9" name="Rectangle 28">
            <a:extLst>
              <a:ext uri="{FF2B5EF4-FFF2-40B4-BE49-F238E27FC236}">
                <a16:creationId xmlns:a16="http://schemas.microsoft.com/office/drawing/2014/main" id="{B03B4537-3ECE-8BA5-685B-0013B234766F}"/>
              </a:ext>
            </a:extLst>
          </p:cNvPr>
          <p:cNvSpPr/>
          <p:nvPr/>
        </p:nvSpPr>
        <p:spPr>
          <a:xfrm>
            <a:off x="0" y="1074386"/>
            <a:ext cx="3408680" cy="1948214"/>
          </a:xfrm>
          <a:prstGeom prst="rect">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2" name="Isosceles Triangle 31">
            <a:extLst>
              <a:ext uri="{FF2B5EF4-FFF2-40B4-BE49-F238E27FC236}">
                <a16:creationId xmlns:a16="http://schemas.microsoft.com/office/drawing/2014/main" id="{4ECBC320-9ADB-FD44-D864-727524CE5087}"/>
              </a:ext>
            </a:extLst>
          </p:cNvPr>
          <p:cNvSpPr/>
          <p:nvPr/>
        </p:nvSpPr>
        <p:spPr>
          <a:xfrm rot="5400000">
            <a:off x="-113791" y="1534067"/>
            <a:ext cx="461264" cy="233682"/>
          </a:xfrm>
          <a:prstGeom prst="triangle">
            <a:avLst/>
          </a:prstGeom>
          <a:solidFill>
            <a:srgbClr val="3F872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Text Placeholder 9">
            <a:extLst>
              <a:ext uri="{FF2B5EF4-FFF2-40B4-BE49-F238E27FC236}">
                <a16:creationId xmlns:a16="http://schemas.microsoft.com/office/drawing/2014/main" id="{C2C5C588-B6AC-F807-E397-D493F05273A8}"/>
              </a:ext>
            </a:extLst>
          </p:cNvPr>
          <p:cNvSpPr>
            <a:spLocks noGrp="1"/>
          </p:cNvSpPr>
          <p:nvPr>
            <p:ph type="body" idx="10"/>
          </p:nvPr>
        </p:nvSpPr>
        <p:spPr>
          <a:xfrm>
            <a:off x="3776508" y="1305020"/>
            <a:ext cx="4008592" cy="828298"/>
          </a:xfrm>
        </p:spPr>
        <p:txBody>
          <a:bodyPr/>
          <a:lstStyle/>
          <a:p>
            <a:r>
              <a:rPr lang="en-US"/>
              <a:t>Overview of the Report</a:t>
            </a:r>
          </a:p>
        </p:txBody>
      </p:sp>
      <p:sp>
        <p:nvSpPr>
          <p:cNvPr id="9" name="Content Placeholder 8">
            <a:extLst>
              <a:ext uri="{FF2B5EF4-FFF2-40B4-BE49-F238E27FC236}">
                <a16:creationId xmlns:a16="http://schemas.microsoft.com/office/drawing/2014/main" id="{EA73BAB2-1E7D-636E-1AC1-14317DCDA655}"/>
              </a:ext>
            </a:extLst>
          </p:cNvPr>
          <p:cNvSpPr>
            <a:spLocks noGrp="1"/>
          </p:cNvSpPr>
          <p:nvPr>
            <p:ph idx="1"/>
          </p:nvPr>
        </p:nvSpPr>
        <p:spPr>
          <a:xfrm>
            <a:off x="3776508" y="2520956"/>
            <a:ext cx="4405467" cy="4067533"/>
          </a:xfrm>
        </p:spPr>
        <p:txBody>
          <a:bodyPr>
            <a:normAutofit/>
          </a:bodyPr>
          <a:lstStyle/>
          <a:p>
            <a:pPr>
              <a:lnSpc>
                <a:spcPct val="100000"/>
              </a:lnSpc>
              <a:spcBef>
                <a:spcPts val="600"/>
              </a:spcBef>
              <a:spcAft>
                <a:spcPts val="600"/>
              </a:spcAft>
            </a:pPr>
            <a:r>
              <a:rPr lang="en-US" sz="2000"/>
              <a:t>Study Background</a:t>
            </a:r>
          </a:p>
          <a:p>
            <a:pPr>
              <a:lnSpc>
                <a:spcPct val="100000"/>
              </a:lnSpc>
              <a:spcBef>
                <a:spcPts val="600"/>
              </a:spcBef>
              <a:spcAft>
                <a:spcPts val="600"/>
              </a:spcAft>
            </a:pPr>
            <a:r>
              <a:rPr lang="en-US" sz="2000"/>
              <a:t>Study Scope and Process</a:t>
            </a:r>
          </a:p>
          <a:p>
            <a:pPr>
              <a:lnSpc>
                <a:spcPct val="100000"/>
              </a:lnSpc>
              <a:spcBef>
                <a:spcPts val="600"/>
              </a:spcBef>
              <a:spcAft>
                <a:spcPts val="600"/>
              </a:spcAft>
            </a:pPr>
            <a:r>
              <a:rPr lang="en-US" sz="2000"/>
              <a:t>Study Recommendations </a:t>
            </a:r>
            <a:br>
              <a:rPr lang="en-US" sz="2000"/>
            </a:br>
            <a:r>
              <a:rPr lang="en-US" sz="2000"/>
              <a:t>Related to the Utility Sector</a:t>
            </a:r>
            <a:endParaRPr lang="en-US" sz="1600" kern="100">
              <a:cs typeface="Times New Roman"/>
            </a:endParaRPr>
          </a:p>
          <a:p>
            <a:endParaRPr lang="en-US"/>
          </a:p>
        </p:txBody>
      </p:sp>
      <p:pic>
        <p:nvPicPr>
          <p:cNvPr id="7" name="Picture 6">
            <a:extLst>
              <a:ext uri="{FF2B5EF4-FFF2-40B4-BE49-F238E27FC236}">
                <a16:creationId xmlns:a16="http://schemas.microsoft.com/office/drawing/2014/main" id="{945F98FB-2DB0-6430-C924-6B00AB65BC62}"/>
              </a:ext>
            </a:extLst>
          </p:cNvPr>
          <p:cNvPicPr>
            <a:picLocks noChangeAspect="1"/>
          </p:cNvPicPr>
          <p:nvPr/>
        </p:nvPicPr>
        <p:blipFill>
          <a:blip r:embed="rId3">
            <a:extLst>
              <a:ext uri="{28A0092B-C50C-407E-A947-70E740481C1C}">
                <a14:useLocalDpi xmlns:a14="http://schemas.microsoft.com/office/drawing/2010/main" val="0"/>
              </a:ext>
            </a:extLst>
          </a:blip>
          <a:srcRect l="14544" t="3363" r="3574"/>
          <a:stretch>
            <a:fillRect/>
          </a:stretch>
        </p:blipFill>
        <p:spPr>
          <a:xfrm>
            <a:off x="7979858" y="679061"/>
            <a:ext cx="4876800" cy="5104553"/>
          </a:xfrm>
          <a:prstGeom prst="rect">
            <a:avLst/>
          </a:prstGeom>
        </p:spPr>
      </p:pic>
      <p:sp>
        <p:nvSpPr>
          <p:cNvPr id="2" name="TextBox 1">
            <a:extLst>
              <a:ext uri="{FF2B5EF4-FFF2-40B4-BE49-F238E27FC236}">
                <a16:creationId xmlns:a16="http://schemas.microsoft.com/office/drawing/2014/main" id="{EB36A07C-4933-081C-35AF-860C4756FABD}"/>
              </a:ext>
            </a:extLst>
          </p:cNvPr>
          <p:cNvSpPr txBox="1"/>
          <p:nvPr/>
        </p:nvSpPr>
        <p:spPr>
          <a:xfrm>
            <a:off x="162558" y="1395223"/>
            <a:ext cx="3031762" cy="1384995"/>
          </a:xfrm>
          <a:prstGeom prst="rect">
            <a:avLst/>
          </a:prstGeom>
          <a:noFill/>
        </p:spPr>
        <p:txBody>
          <a:bodyPr wrap="square" rtlCol="0">
            <a:spAutoFit/>
          </a:bodyPr>
          <a:lstStyle/>
          <a:p>
            <a:pPr algn="r"/>
            <a:r>
              <a:rPr lang="en-US" sz="2800" b="1">
                <a:solidFill>
                  <a:schemeClr val="bg1"/>
                </a:solidFill>
                <a:latin typeface="Aptos ExtraBold" panose="020B0004020202020204" pitchFamily="34" charset="0"/>
                <a:ea typeface="Meiryo" panose="020B0400000000000000" pitchFamily="34" charset="-128"/>
                <a:cs typeface="DokChampa" panose="020B0502040204020203" pitchFamily="34" charset="-34"/>
              </a:rPr>
              <a:t>SB 254 Catastrophe Resiliency Study</a:t>
            </a:r>
          </a:p>
        </p:txBody>
      </p:sp>
    </p:spTree>
    <p:extLst>
      <p:ext uri="{BB962C8B-B14F-4D97-AF65-F5344CB8AC3E}">
        <p14:creationId xmlns:p14="http://schemas.microsoft.com/office/powerpoint/2010/main" val="38888989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64490-C0F0-CC34-0E4A-BC370216C6DA}"/>
              </a:ext>
            </a:extLst>
          </p:cNvPr>
          <p:cNvSpPr>
            <a:spLocks noGrp="1"/>
          </p:cNvSpPr>
          <p:nvPr>
            <p:ph type="title"/>
          </p:nvPr>
        </p:nvSpPr>
        <p:spPr>
          <a:xfrm>
            <a:off x="1178560" y="49133"/>
            <a:ext cx="10515600" cy="371127"/>
          </a:xfrm>
        </p:spPr>
        <p:txBody>
          <a:bodyPr/>
          <a:lstStyle/>
          <a:p>
            <a:r>
              <a:rPr lang="en-US" sz="2000"/>
              <a:t>The Context for SB 254 and the Study</a:t>
            </a:r>
          </a:p>
        </p:txBody>
      </p:sp>
      <p:sp>
        <p:nvSpPr>
          <p:cNvPr id="3" name="Content Placeholder 2">
            <a:extLst>
              <a:ext uri="{FF2B5EF4-FFF2-40B4-BE49-F238E27FC236}">
                <a16:creationId xmlns:a16="http://schemas.microsoft.com/office/drawing/2014/main" id="{F0049B8E-6DCA-58A0-1457-8CDF3C0A326D}"/>
              </a:ext>
            </a:extLst>
          </p:cNvPr>
          <p:cNvSpPr>
            <a:spLocks noGrp="1"/>
          </p:cNvSpPr>
          <p:nvPr>
            <p:ph idx="1"/>
          </p:nvPr>
        </p:nvSpPr>
        <p:spPr>
          <a:xfrm>
            <a:off x="723020" y="1151311"/>
            <a:ext cx="10586720" cy="5855335"/>
          </a:xfrm>
        </p:spPr>
        <p:txBody>
          <a:bodyPr lIns="91440" tIns="45720" rIns="91440" bIns="45720" anchor="t"/>
          <a:lstStyle/>
          <a:p>
            <a:pPr marL="0" indent="0">
              <a:buNone/>
            </a:pPr>
            <a:r>
              <a:rPr lang="en-US">
                <a:ea typeface="+mn-lt"/>
                <a:cs typeface="+mn-lt"/>
              </a:rPr>
              <a:t>Context of SB 254 (2025, Senator Becker, Assemblymember Petrie-Norris)</a:t>
            </a:r>
          </a:p>
          <a:p>
            <a:pPr lvl="1">
              <a:lnSpc>
                <a:spcPct val="150000"/>
              </a:lnSpc>
              <a:buFont typeface="Courier New" panose="02070309020205020404" pitchFamily="49" charset="0"/>
              <a:buChar char="o"/>
            </a:pPr>
            <a:r>
              <a:rPr lang="en-US" sz="2000" b="0">
                <a:solidFill>
                  <a:schemeClr val="tx1"/>
                </a:solidFill>
                <a:ea typeface="+mn-lt"/>
                <a:cs typeface="+mn-lt"/>
              </a:rPr>
              <a:t>2017-18 Wildfire Season</a:t>
            </a:r>
          </a:p>
          <a:p>
            <a:pPr lvl="1">
              <a:lnSpc>
                <a:spcPct val="150000"/>
              </a:lnSpc>
              <a:buFont typeface="Courier New" panose="02070309020205020404" pitchFamily="49" charset="0"/>
              <a:buChar char="o"/>
            </a:pPr>
            <a:r>
              <a:rPr lang="en-US" sz="2000" b="0">
                <a:solidFill>
                  <a:schemeClr val="tx1"/>
                </a:solidFill>
                <a:ea typeface="+mn-lt"/>
                <a:cs typeface="+mn-lt"/>
              </a:rPr>
              <a:t>PG&amp;E Bankruptcy</a:t>
            </a:r>
          </a:p>
          <a:p>
            <a:pPr lvl="1">
              <a:lnSpc>
                <a:spcPct val="150000"/>
              </a:lnSpc>
              <a:buFont typeface="Courier New" panose="02070309020205020404" pitchFamily="49" charset="0"/>
              <a:buChar char="o"/>
            </a:pPr>
            <a:r>
              <a:rPr lang="en-US" sz="2000" b="0">
                <a:solidFill>
                  <a:schemeClr val="tx1"/>
                </a:solidFill>
                <a:ea typeface="+mn-lt"/>
                <a:cs typeface="+mn-lt"/>
              </a:rPr>
              <a:t>Downgrades of IOUs</a:t>
            </a:r>
          </a:p>
          <a:p>
            <a:pPr lvl="1">
              <a:lnSpc>
                <a:spcPct val="150000"/>
              </a:lnSpc>
              <a:buFont typeface="Courier New" panose="02070309020205020404" pitchFamily="49" charset="0"/>
              <a:buChar char="o"/>
            </a:pPr>
            <a:r>
              <a:rPr lang="en-US" sz="2000" b="0">
                <a:solidFill>
                  <a:schemeClr val="tx1"/>
                </a:solidFill>
                <a:ea typeface="+mn-lt"/>
                <a:cs typeface="+mn-lt"/>
              </a:rPr>
              <a:t>Crisis Solution – AB 1054 (2019) &amp; the California Wildfire Fund</a:t>
            </a:r>
          </a:p>
          <a:p>
            <a:pPr lvl="1">
              <a:lnSpc>
                <a:spcPct val="150000"/>
              </a:lnSpc>
              <a:buFont typeface="Courier New" panose="02070309020205020404" pitchFamily="49" charset="0"/>
              <a:buChar char="o"/>
            </a:pPr>
            <a:r>
              <a:rPr lang="en-US" sz="2000">
                <a:ea typeface="+mn-lt"/>
                <a:cs typeface="+mn-lt"/>
              </a:rPr>
              <a:t>January 2025 LA Wildfires</a:t>
            </a:r>
            <a:endParaRPr lang="en-US">
              <a:ea typeface="+mn-lt"/>
              <a:cs typeface="+mn-lt"/>
            </a:endParaRPr>
          </a:p>
          <a:p>
            <a:pPr marL="0" indent="0">
              <a:buNone/>
            </a:pPr>
            <a:r>
              <a:rPr lang="en-US">
                <a:ea typeface="+mn-lt"/>
                <a:cs typeface="+mn-lt"/>
              </a:rPr>
              <a:t>SB 254 – Key Provisions Relevant to the Wildfire Fund</a:t>
            </a:r>
          </a:p>
          <a:p>
            <a:pPr lvl="1">
              <a:lnSpc>
                <a:spcPct val="150000"/>
              </a:lnSpc>
              <a:buFont typeface="Courier New" panose="02070309020205020404" pitchFamily="49" charset="0"/>
              <a:buChar char="o"/>
            </a:pPr>
            <a:r>
              <a:rPr lang="en-US" sz="2000">
                <a:ea typeface="+mn-lt"/>
                <a:cs typeface="+mn-lt"/>
              </a:rPr>
              <a:t>“Continuation Account” – Created within the Wildfire Fund a new, segregated account with up to $18 billion in capacity for IOU-linked wildfires ignited after September 19, 2025</a:t>
            </a:r>
          </a:p>
          <a:p>
            <a:pPr lvl="1">
              <a:lnSpc>
                <a:spcPct val="150000"/>
              </a:lnSpc>
              <a:buFont typeface="Courier New" panose="02070309020205020404" pitchFamily="49" charset="0"/>
              <a:buChar char="o"/>
            </a:pPr>
            <a:r>
              <a:rPr lang="en-US" sz="2000">
                <a:ea typeface="+mn-lt"/>
                <a:cs typeface="+mn-lt"/>
              </a:rPr>
              <a:t>“The Study” – Enacted Public Utilities Code section 719 – Requiring CEA to undertake the SB 254 Study</a:t>
            </a:r>
          </a:p>
          <a:p>
            <a:pPr lvl="1">
              <a:lnSpc>
                <a:spcPct val="150000"/>
              </a:lnSpc>
              <a:buFont typeface="Courier New" panose="02070309020205020404" pitchFamily="49" charset="0"/>
              <a:buChar char="o"/>
            </a:pPr>
            <a:endParaRPr lang="en-US" sz="2000">
              <a:ea typeface="+mn-lt"/>
              <a:cs typeface="+mn-lt"/>
            </a:endParaRPr>
          </a:p>
          <a:p>
            <a:pPr marL="0" indent="0">
              <a:buNone/>
            </a:pPr>
            <a:endParaRPr lang="en-US">
              <a:solidFill>
                <a:schemeClr val="tx1"/>
              </a:solidFill>
              <a:latin typeface="Aptos"/>
              <a:ea typeface="+mn-lt"/>
              <a:cs typeface="+mn-lt"/>
            </a:endParaRPr>
          </a:p>
          <a:p>
            <a:pPr marL="0" indent="0">
              <a:buNone/>
            </a:pPr>
            <a:endParaRPr lang="en-US">
              <a:ea typeface="+mn-lt"/>
              <a:cs typeface="+mn-lt"/>
            </a:endParaRPr>
          </a:p>
        </p:txBody>
      </p:sp>
      <p:pic>
        <p:nvPicPr>
          <p:cNvPr id="5" name="Graphic 4">
            <a:extLst>
              <a:ext uri="{FF2B5EF4-FFF2-40B4-BE49-F238E27FC236}">
                <a16:creationId xmlns:a16="http://schemas.microsoft.com/office/drawing/2014/main" id="{12267082-B83B-D06F-3625-1A206C668A8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401041" y="1213811"/>
            <a:ext cx="286807" cy="161807"/>
          </a:xfrm>
          <a:prstGeom prst="rect">
            <a:avLst/>
          </a:prstGeom>
        </p:spPr>
      </p:pic>
      <p:pic>
        <p:nvPicPr>
          <p:cNvPr id="10" name="Graphic 9">
            <a:extLst>
              <a:ext uri="{FF2B5EF4-FFF2-40B4-BE49-F238E27FC236}">
                <a16:creationId xmlns:a16="http://schemas.microsoft.com/office/drawing/2014/main" id="{7BDAF0BB-9DB9-12F4-40FE-07E8007E594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401041" y="4272523"/>
            <a:ext cx="286807" cy="161807"/>
          </a:xfrm>
          <a:prstGeom prst="rect">
            <a:avLst/>
          </a:prstGeom>
        </p:spPr>
      </p:pic>
      <p:sp>
        <p:nvSpPr>
          <p:cNvPr id="12" name="TextBox 11">
            <a:extLst>
              <a:ext uri="{FF2B5EF4-FFF2-40B4-BE49-F238E27FC236}">
                <a16:creationId xmlns:a16="http://schemas.microsoft.com/office/drawing/2014/main" id="{9123CF96-713C-2A69-E169-F6A977134CFA}"/>
              </a:ext>
            </a:extLst>
          </p:cNvPr>
          <p:cNvSpPr txBox="1"/>
          <p:nvPr/>
        </p:nvSpPr>
        <p:spPr>
          <a:xfrm>
            <a:off x="0" y="29329"/>
            <a:ext cx="1137920" cy="400110"/>
          </a:xfrm>
          <a:prstGeom prst="rect">
            <a:avLst/>
          </a:prstGeom>
          <a:noFill/>
        </p:spPr>
        <p:txBody>
          <a:bodyPr wrap="square" lIns="91440" tIns="45720" rIns="91440" bIns="45720" rtlCol="0" anchor="t">
            <a:spAutoFit/>
          </a:bodyPr>
          <a:lstStyle/>
          <a:p>
            <a:pPr algn="ctr"/>
            <a:r>
              <a:rPr lang="en-US" sz="2000">
                <a:solidFill>
                  <a:schemeClr val="bg1"/>
                </a:solidFill>
                <a:latin typeface="Aptos ExtraBold"/>
                <a:ea typeface="Meiryo"/>
                <a:cs typeface="DokChampa"/>
              </a:rPr>
              <a:t>SB 254</a:t>
            </a:r>
            <a:endParaRPr lang="en-US" sz="2000">
              <a:solidFill>
                <a:srgbClr val="163E64"/>
              </a:solidFill>
              <a:latin typeface="Aptos" panose="020B0004020202020204" pitchFamily="34" charset="0"/>
              <a:ea typeface="Meiryo" panose="020B0400000000000000" pitchFamily="34" charset="-128"/>
              <a:cs typeface="DokChampa" panose="020B0502040204020203" pitchFamily="34" charset="-34"/>
            </a:endParaRPr>
          </a:p>
        </p:txBody>
      </p:sp>
    </p:spTree>
    <p:extLst>
      <p:ext uri="{BB962C8B-B14F-4D97-AF65-F5344CB8AC3E}">
        <p14:creationId xmlns:p14="http://schemas.microsoft.com/office/powerpoint/2010/main" val="24823127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1DCE06-24D1-4C88-DE26-815408BD14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40789D-FAF0-33E4-0937-07451FDFF493}"/>
              </a:ext>
            </a:extLst>
          </p:cNvPr>
          <p:cNvSpPr>
            <a:spLocks noGrp="1"/>
          </p:cNvSpPr>
          <p:nvPr>
            <p:ph type="title"/>
          </p:nvPr>
        </p:nvSpPr>
        <p:spPr>
          <a:xfrm>
            <a:off x="1178560" y="49133"/>
            <a:ext cx="10515600" cy="371127"/>
          </a:xfrm>
        </p:spPr>
        <p:txBody>
          <a:bodyPr/>
          <a:lstStyle/>
          <a:p>
            <a:r>
              <a:rPr lang="en-US" sz="2000"/>
              <a:t>Study Scope &amp; Process</a:t>
            </a:r>
          </a:p>
        </p:txBody>
      </p:sp>
      <p:sp>
        <p:nvSpPr>
          <p:cNvPr id="3" name="Content Placeholder 2">
            <a:extLst>
              <a:ext uri="{FF2B5EF4-FFF2-40B4-BE49-F238E27FC236}">
                <a16:creationId xmlns:a16="http://schemas.microsoft.com/office/drawing/2014/main" id="{B5CCECA2-6077-EA1A-7D3C-9AD162C2FEDF}"/>
              </a:ext>
            </a:extLst>
          </p:cNvPr>
          <p:cNvSpPr>
            <a:spLocks noGrp="1"/>
          </p:cNvSpPr>
          <p:nvPr>
            <p:ph idx="1"/>
          </p:nvPr>
        </p:nvSpPr>
        <p:spPr>
          <a:xfrm>
            <a:off x="673593" y="1139142"/>
            <a:ext cx="10586720" cy="5855335"/>
          </a:xfrm>
        </p:spPr>
        <p:txBody>
          <a:bodyPr lIns="91440" tIns="45720" rIns="91440" bIns="45720" anchor="t"/>
          <a:lstStyle/>
          <a:p>
            <a:pPr marL="0" indent="0">
              <a:buNone/>
            </a:pPr>
            <a:r>
              <a:rPr lang="en-US">
                <a:ea typeface="+mn-lt"/>
                <a:cs typeface="+mn-lt"/>
              </a:rPr>
              <a:t>Broad Scope of the Study </a:t>
            </a:r>
          </a:p>
          <a:p>
            <a:pPr marL="0" indent="0">
              <a:buNone/>
            </a:pPr>
            <a:endParaRPr lang="en-US">
              <a:ea typeface="+mn-lt"/>
              <a:cs typeface="+mn-lt"/>
            </a:endParaRPr>
          </a:p>
          <a:p>
            <a:pPr marL="0" indent="0">
              <a:buNone/>
            </a:pPr>
            <a:r>
              <a:rPr lang="en-US">
                <a:ea typeface="+mn-lt"/>
                <a:cs typeface="+mn-lt"/>
              </a:rPr>
              <a:t>Key Stated Objectives:</a:t>
            </a:r>
          </a:p>
          <a:p>
            <a:pPr marL="687388" indent="-342900"/>
            <a:r>
              <a:rPr lang="en-US">
                <a:ea typeface="+mn-lt"/>
                <a:cs typeface="+mn-lt"/>
              </a:rPr>
              <a:t>Accelerate Recovery</a:t>
            </a:r>
          </a:p>
          <a:p>
            <a:pPr marL="687388" indent="-342900"/>
            <a:r>
              <a:rPr lang="en-US">
                <a:ea typeface="+mn-lt"/>
                <a:cs typeface="+mn-lt"/>
              </a:rPr>
              <a:t>Responsibly and Equitably </a:t>
            </a:r>
            <a:br>
              <a:rPr lang="en-US">
                <a:ea typeface="+mn-lt"/>
                <a:cs typeface="+mn-lt"/>
              </a:rPr>
            </a:br>
            <a:r>
              <a:rPr lang="en-US">
                <a:ea typeface="+mn-lt"/>
                <a:cs typeface="+mn-lt"/>
              </a:rPr>
              <a:t>Allocate the Burdens and Costs of</a:t>
            </a:r>
            <a:br>
              <a:rPr lang="en-US">
                <a:ea typeface="+mn-lt"/>
                <a:cs typeface="+mn-lt"/>
              </a:rPr>
            </a:br>
            <a:r>
              <a:rPr lang="en-US">
                <a:ea typeface="+mn-lt"/>
                <a:cs typeface="+mn-lt"/>
              </a:rPr>
              <a:t>Catastrophes</a:t>
            </a:r>
          </a:p>
          <a:p>
            <a:pPr marL="687388" indent="-342900"/>
            <a:r>
              <a:rPr lang="en-US">
                <a:ea typeface="+mn-lt"/>
                <a:cs typeface="+mn-lt"/>
              </a:rPr>
              <a:t>Mitigate Damage</a:t>
            </a:r>
          </a:p>
          <a:p>
            <a:pPr marL="0" indent="0">
              <a:buNone/>
            </a:pPr>
            <a:r>
              <a:rPr lang="en-US"/>
              <a:t>“Whole of Government Approach” – With</a:t>
            </a:r>
            <a:br>
              <a:rPr lang="en-US"/>
            </a:br>
            <a:r>
              <a:rPr lang="en-US"/>
              <a:t>leadership from Governor Newsom through</a:t>
            </a:r>
            <a:br>
              <a:rPr lang="en-US"/>
            </a:br>
            <a:r>
              <a:rPr lang="en-US"/>
              <a:t>Executive Order N-34-25</a:t>
            </a:r>
          </a:p>
          <a:p>
            <a:pPr marL="0" indent="0">
              <a:buNone/>
            </a:pPr>
            <a:endParaRPr lang="en-US"/>
          </a:p>
          <a:p>
            <a:pPr marL="0" indent="0">
              <a:buNone/>
            </a:pPr>
            <a:r>
              <a:rPr lang="en-US"/>
              <a:t>“Whole of Society” Research Study Process</a:t>
            </a:r>
          </a:p>
        </p:txBody>
      </p:sp>
      <p:pic>
        <p:nvPicPr>
          <p:cNvPr id="6" name="Picture 5">
            <a:extLst>
              <a:ext uri="{FF2B5EF4-FFF2-40B4-BE49-F238E27FC236}">
                <a16:creationId xmlns:a16="http://schemas.microsoft.com/office/drawing/2014/main" id="{EFC6C7DE-2950-C183-D58D-EAA6C6C01E96}"/>
              </a:ext>
            </a:extLst>
          </p:cNvPr>
          <p:cNvPicPr>
            <a:picLocks noChangeAspect="1"/>
          </p:cNvPicPr>
          <p:nvPr/>
        </p:nvPicPr>
        <p:blipFill>
          <a:blip r:embed="rId3"/>
          <a:stretch>
            <a:fillRect/>
          </a:stretch>
        </p:blipFill>
        <p:spPr>
          <a:xfrm>
            <a:off x="5966954" y="550065"/>
            <a:ext cx="4749100" cy="5909458"/>
          </a:xfrm>
          <a:prstGeom prst="rect">
            <a:avLst/>
          </a:prstGeom>
        </p:spPr>
      </p:pic>
      <p:sp>
        <p:nvSpPr>
          <p:cNvPr id="7" name="Arrow: Right 6">
            <a:extLst>
              <a:ext uri="{FF2B5EF4-FFF2-40B4-BE49-F238E27FC236}">
                <a16:creationId xmlns:a16="http://schemas.microsoft.com/office/drawing/2014/main" id="{84025043-BEE6-7570-2328-E2720B0AAC76}"/>
              </a:ext>
            </a:extLst>
          </p:cNvPr>
          <p:cNvSpPr/>
          <p:nvPr/>
        </p:nvSpPr>
        <p:spPr>
          <a:xfrm>
            <a:off x="4203872" y="910747"/>
            <a:ext cx="1537828" cy="886312"/>
          </a:xfrm>
          <a:prstGeom prst="rightArrow">
            <a:avLst/>
          </a:prstGeom>
          <a:solidFill>
            <a:srgbClr val="1942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F2A48D3F-67DB-957C-4B70-EC01B3D6863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a:off x="401041" y="1213811"/>
            <a:ext cx="286807" cy="161807"/>
          </a:xfrm>
          <a:prstGeom prst="rect">
            <a:avLst/>
          </a:prstGeom>
        </p:spPr>
      </p:pic>
      <p:pic>
        <p:nvPicPr>
          <p:cNvPr id="8" name="Graphic 7">
            <a:extLst>
              <a:ext uri="{FF2B5EF4-FFF2-40B4-BE49-F238E27FC236}">
                <a16:creationId xmlns:a16="http://schemas.microsoft.com/office/drawing/2014/main" id="{FE6DD95A-85E9-60D6-C227-B4C60E910A4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a:off x="401041" y="2030881"/>
            <a:ext cx="286807" cy="161807"/>
          </a:xfrm>
          <a:prstGeom prst="rect">
            <a:avLst/>
          </a:prstGeom>
        </p:spPr>
      </p:pic>
      <p:pic>
        <p:nvPicPr>
          <p:cNvPr id="10" name="Graphic 9">
            <a:extLst>
              <a:ext uri="{FF2B5EF4-FFF2-40B4-BE49-F238E27FC236}">
                <a16:creationId xmlns:a16="http://schemas.microsoft.com/office/drawing/2014/main" id="{110ABC16-3C92-9B73-1C1A-8320BFE6591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a:off x="401042" y="4129308"/>
            <a:ext cx="286807" cy="161808"/>
          </a:xfrm>
          <a:prstGeom prst="rect">
            <a:avLst/>
          </a:prstGeom>
        </p:spPr>
      </p:pic>
      <p:sp>
        <p:nvSpPr>
          <p:cNvPr id="13" name="TextBox 12">
            <a:extLst>
              <a:ext uri="{FF2B5EF4-FFF2-40B4-BE49-F238E27FC236}">
                <a16:creationId xmlns:a16="http://schemas.microsoft.com/office/drawing/2014/main" id="{F308703A-BD12-F240-5CE5-D18F22401CB0}"/>
              </a:ext>
            </a:extLst>
          </p:cNvPr>
          <p:cNvSpPr txBox="1"/>
          <p:nvPr/>
        </p:nvSpPr>
        <p:spPr>
          <a:xfrm>
            <a:off x="0" y="29329"/>
            <a:ext cx="1137920" cy="400110"/>
          </a:xfrm>
          <a:prstGeom prst="rect">
            <a:avLst/>
          </a:prstGeom>
          <a:noFill/>
        </p:spPr>
        <p:txBody>
          <a:bodyPr wrap="square" lIns="91440" tIns="45720" rIns="91440" bIns="45720" rtlCol="0" anchor="t">
            <a:spAutoFit/>
          </a:bodyPr>
          <a:lstStyle/>
          <a:p>
            <a:pPr algn="ctr"/>
            <a:r>
              <a:rPr lang="en-US" sz="2000">
                <a:solidFill>
                  <a:schemeClr val="bg1"/>
                </a:solidFill>
                <a:latin typeface="Aptos ExtraBold"/>
                <a:ea typeface="Meiryo"/>
                <a:cs typeface="DokChampa"/>
              </a:rPr>
              <a:t>SB 254</a:t>
            </a:r>
            <a:endParaRPr lang="en-US" sz="2000">
              <a:solidFill>
                <a:srgbClr val="163E64"/>
              </a:solidFill>
              <a:latin typeface="Aptos" panose="020B0004020202020204" pitchFamily="34" charset="0"/>
              <a:ea typeface="Meiryo" panose="020B0400000000000000" pitchFamily="34" charset="-128"/>
              <a:cs typeface="DokChampa" panose="020B0502040204020203" pitchFamily="34" charset="-34"/>
            </a:endParaRPr>
          </a:p>
        </p:txBody>
      </p:sp>
      <p:pic>
        <p:nvPicPr>
          <p:cNvPr id="11" name="Graphic 10">
            <a:extLst>
              <a:ext uri="{FF2B5EF4-FFF2-40B4-BE49-F238E27FC236}">
                <a16:creationId xmlns:a16="http://schemas.microsoft.com/office/drawing/2014/main" id="{CED07F21-76E7-7F9E-9152-D4D98520843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a:off x="401042" y="5482381"/>
            <a:ext cx="286807" cy="161808"/>
          </a:xfrm>
          <a:prstGeom prst="rect">
            <a:avLst/>
          </a:prstGeom>
        </p:spPr>
      </p:pic>
    </p:spTree>
    <p:extLst>
      <p:ext uri="{BB962C8B-B14F-4D97-AF65-F5344CB8AC3E}">
        <p14:creationId xmlns:p14="http://schemas.microsoft.com/office/powerpoint/2010/main" val="41298591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E33D7C-E635-89B7-0AFA-ACDD45A224DD}"/>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0898A562-23F6-C8B3-6DA0-359146E1A924}"/>
              </a:ext>
            </a:extLst>
          </p:cNvPr>
          <p:cNvSpPr>
            <a:spLocks noGrp="1"/>
          </p:cNvSpPr>
          <p:nvPr>
            <p:ph type="title"/>
          </p:nvPr>
        </p:nvSpPr>
        <p:spPr>
          <a:xfrm>
            <a:off x="1193800" y="40640"/>
            <a:ext cx="10515600" cy="371127"/>
          </a:xfrm>
        </p:spPr>
        <p:txBody>
          <a:bodyPr/>
          <a:lstStyle/>
          <a:p>
            <a:r>
              <a:rPr lang="en-US">
                <a:latin typeface="Aptos SemiBold" panose="020B0004020202020204" pitchFamily="34" charset="0"/>
              </a:rPr>
              <a:t>Stakeholder Engagement – Open Call for Submissions</a:t>
            </a:r>
          </a:p>
        </p:txBody>
      </p:sp>
      <p:sp>
        <p:nvSpPr>
          <p:cNvPr id="10" name="Text Placeholder 9">
            <a:extLst>
              <a:ext uri="{FF2B5EF4-FFF2-40B4-BE49-F238E27FC236}">
                <a16:creationId xmlns:a16="http://schemas.microsoft.com/office/drawing/2014/main" id="{48F210EE-00CD-926E-E6D0-5C2AF4A34C8D}"/>
              </a:ext>
            </a:extLst>
          </p:cNvPr>
          <p:cNvSpPr>
            <a:spLocks noGrp="1"/>
          </p:cNvSpPr>
          <p:nvPr>
            <p:ph type="body" idx="10"/>
          </p:nvPr>
        </p:nvSpPr>
        <p:spPr>
          <a:xfrm>
            <a:off x="13252" y="39758"/>
            <a:ext cx="1113183" cy="371127"/>
          </a:xfrm>
        </p:spPr>
        <p:txBody>
          <a:bodyPr/>
          <a:lstStyle/>
          <a:p>
            <a:r>
              <a:rPr lang="en-US"/>
              <a:t>SB 254</a:t>
            </a:r>
          </a:p>
        </p:txBody>
      </p:sp>
      <p:graphicFrame>
        <p:nvGraphicFramePr>
          <p:cNvPr id="3" name="Table 2">
            <a:extLst>
              <a:ext uri="{FF2B5EF4-FFF2-40B4-BE49-F238E27FC236}">
                <a16:creationId xmlns:a16="http://schemas.microsoft.com/office/drawing/2014/main" id="{D7898414-3E8B-5419-61C8-91D4B2219DF5}"/>
              </a:ext>
            </a:extLst>
          </p:cNvPr>
          <p:cNvGraphicFramePr>
            <a:graphicFrameLocks noGrp="1"/>
          </p:cNvGraphicFramePr>
          <p:nvPr/>
        </p:nvGraphicFramePr>
        <p:xfrm>
          <a:off x="222985" y="1241882"/>
          <a:ext cx="11746029" cy="5394960"/>
        </p:xfrm>
        <a:graphic>
          <a:graphicData uri="http://schemas.openxmlformats.org/drawingml/2006/table">
            <a:tbl>
              <a:tblPr firstRow="1" bandRow="1">
                <a:tableStyleId>{5C22544A-7EE6-4342-B048-85BDC9FD1C3A}</a:tableStyleId>
              </a:tblPr>
              <a:tblGrid>
                <a:gridCol w="2252586">
                  <a:extLst>
                    <a:ext uri="{9D8B030D-6E8A-4147-A177-3AD203B41FA5}">
                      <a16:colId xmlns:a16="http://schemas.microsoft.com/office/drawing/2014/main" val="263404473"/>
                    </a:ext>
                  </a:extLst>
                </a:gridCol>
                <a:gridCol w="1642437">
                  <a:extLst>
                    <a:ext uri="{9D8B030D-6E8A-4147-A177-3AD203B41FA5}">
                      <a16:colId xmlns:a16="http://schemas.microsoft.com/office/drawing/2014/main" val="1023390648"/>
                    </a:ext>
                  </a:extLst>
                </a:gridCol>
                <a:gridCol w="1737360">
                  <a:extLst>
                    <a:ext uri="{9D8B030D-6E8A-4147-A177-3AD203B41FA5}">
                      <a16:colId xmlns:a16="http://schemas.microsoft.com/office/drawing/2014/main" val="1753791601"/>
                    </a:ext>
                  </a:extLst>
                </a:gridCol>
                <a:gridCol w="1737360">
                  <a:extLst>
                    <a:ext uri="{9D8B030D-6E8A-4147-A177-3AD203B41FA5}">
                      <a16:colId xmlns:a16="http://schemas.microsoft.com/office/drawing/2014/main" val="2829030341"/>
                    </a:ext>
                  </a:extLst>
                </a:gridCol>
                <a:gridCol w="1737360">
                  <a:extLst>
                    <a:ext uri="{9D8B030D-6E8A-4147-A177-3AD203B41FA5}">
                      <a16:colId xmlns:a16="http://schemas.microsoft.com/office/drawing/2014/main" val="931909282"/>
                    </a:ext>
                  </a:extLst>
                </a:gridCol>
                <a:gridCol w="2638926">
                  <a:extLst>
                    <a:ext uri="{9D8B030D-6E8A-4147-A177-3AD203B41FA5}">
                      <a16:colId xmlns:a16="http://schemas.microsoft.com/office/drawing/2014/main" val="2534258151"/>
                    </a:ext>
                  </a:extLst>
                </a:gridCol>
              </a:tblGrid>
              <a:tr h="0">
                <a:tc>
                  <a:txBody>
                    <a:bodyPr/>
                    <a:lstStyle/>
                    <a:p>
                      <a:pPr algn="ctr"/>
                      <a:r>
                        <a:rPr lang="en-US" sz="1400"/>
                        <a:t>Utilities &amp; </a:t>
                      </a:r>
                      <a:br>
                        <a:rPr lang="en-US" sz="1400"/>
                      </a:br>
                      <a:r>
                        <a:rPr lang="en-US" sz="1400"/>
                        <a:t>Energy Sector</a:t>
                      </a:r>
                    </a:p>
                  </a:txBody>
                  <a:tcPr anchor="ctr"/>
                </a:tc>
                <a:tc>
                  <a:txBody>
                    <a:bodyPr/>
                    <a:lstStyle/>
                    <a:p>
                      <a:pPr algn="ctr"/>
                      <a:r>
                        <a:rPr lang="en-US" sz="1400"/>
                        <a:t>Insurance &amp; Financial Sectors</a:t>
                      </a:r>
                    </a:p>
                  </a:txBody>
                  <a:tcPr anchor="ctr"/>
                </a:tc>
                <a:tc>
                  <a:txBody>
                    <a:bodyPr/>
                    <a:lstStyle/>
                    <a:p>
                      <a:pPr algn="ctr"/>
                      <a:r>
                        <a:rPr lang="en-US" sz="1400"/>
                        <a:t>Consumer &amp; Survivor Advocates &amp; Attorneys</a:t>
                      </a:r>
                    </a:p>
                  </a:txBody>
                  <a:tcPr anchor="ctr"/>
                </a:tc>
                <a:tc>
                  <a:txBody>
                    <a:bodyPr/>
                    <a:lstStyle/>
                    <a:p>
                      <a:pPr algn="ctr"/>
                      <a:r>
                        <a:rPr lang="en-US" sz="1400"/>
                        <a:t>Mitigation Technology &amp; Advisory</a:t>
                      </a:r>
                    </a:p>
                  </a:txBody>
                  <a:tcPr anchor="ctr"/>
                </a:tc>
                <a:tc>
                  <a:txBody>
                    <a:bodyPr/>
                    <a:lstStyle/>
                    <a:p>
                      <a:pPr algn="ctr"/>
                      <a:r>
                        <a:rPr lang="en-US" sz="1400"/>
                        <a:t>Local Government</a:t>
                      </a:r>
                    </a:p>
                  </a:txBody>
                  <a:tcPr anchor="ctr"/>
                </a:tc>
                <a:tc>
                  <a:txBody>
                    <a:bodyPr/>
                    <a:lstStyle/>
                    <a:p>
                      <a:pPr algn="ctr"/>
                      <a:r>
                        <a:rPr lang="en-US" sz="1400"/>
                        <a:t>Environmental, Policy &amp; Academic</a:t>
                      </a:r>
                    </a:p>
                  </a:txBody>
                  <a:tcPr anchor="ctr"/>
                </a:tc>
                <a:extLst>
                  <a:ext uri="{0D108BD9-81ED-4DB2-BD59-A6C34878D82A}">
                    <a16:rowId xmlns:a16="http://schemas.microsoft.com/office/drawing/2014/main" val="512995573"/>
                  </a:ext>
                </a:extLst>
              </a:tr>
              <a:tr h="370840">
                <a:tc>
                  <a:txBody>
                    <a:bodyPr/>
                    <a:lstStyle/>
                    <a:p>
                      <a:pPr marL="173038" marR="0" lvl="0" indent="-1730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t>American Clean Power Network</a:t>
                      </a:r>
                    </a:p>
                    <a:p>
                      <a:pPr marL="173038" indent="-173038">
                        <a:buFont typeface="Arial" panose="020B0604020202020204" pitchFamily="34" charset="0"/>
                        <a:buChar char="•"/>
                      </a:pPr>
                      <a:r>
                        <a:rPr lang="en-US" sz="1200"/>
                        <a:t>California Municipal Utilities Association (CMUA)</a:t>
                      </a:r>
                    </a:p>
                    <a:p>
                      <a:pPr marL="173038" indent="-173038">
                        <a:buFont typeface="Arial" panose="020B0604020202020204" pitchFamily="34" charset="0"/>
                        <a:buChar char="•"/>
                      </a:pPr>
                      <a:r>
                        <a:rPr lang="en-US" sz="1200"/>
                        <a:t>California Water Association (CWA) and Association of California Water Agencies (ACWA)</a:t>
                      </a:r>
                    </a:p>
                    <a:p>
                      <a:pPr marL="173038" indent="-173038">
                        <a:buFont typeface="Arial" panose="020B0604020202020204" pitchFamily="34" charset="0"/>
                        <a:buChar char="•"/>
                      </a:pPr>
                      <a:r>
                        <a:rPr lang="en-US" sz="1200"/>
                        <a:t>California Association of Mutual Water Companies (CalMutuals) JPRIMA</a:t>
                      </a:r>
                    </a:p>
                    <a:p>
                      <a:pPr marL="173038" indent="-173038">
                        <a:buFont typeface="Arial" panose="020B0604020202020204" pitchFamily="34" charset="0"/>
                        <a:buChar char="•"/>
                      </a:pPr>
                      <a:r>
                        <a:rPr lang="en-US" sz="1200"/>
                        <a:t>Golden State Power Cooperative</a:t>
                      </a:r>
                    </a:p>
                    <a:p>
                      <a:pPr marL="173038" indent="-173038">
                        <a:buFont typeface="Arial" panose="020B0604020202020204" pitchFamily="34" charset="0"/>
                        <a:buChar char="•"/>
                      </a:pPr>
                      <a:r>
                        <a:rPr lang="en-US" sz="1200"/>
                        <a:t>Los Angeles Department of Water and Power (LADWP)</a:t>
                      </a:r>
                    </a:p>
                    <a:p>
                      <a:pPr marL="173038" marR="0" lvl="0" indent="-1730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t>Liberty Utilities (CalPeco Electric)</a:t>
                      </a:r>
                    </a:p>
                    <a:p>
                      <a:pPr marL="173038" indent="-173038">
                        <a:buFont typeface="Arial" panose="020B0604020202020204" pitchFamily="34" charset="0"/>
                        <a:buChar char="•"/>
                      </a:pPr>
                      <a:r>
                        <a:rPr lang="en-US" sz="1200"/>
                        <a:t>NextEra Energy Transmission</a:t>
                      </a:r>
                    </a:p>
                    <a:p>
                      <a:pPr marL="173038" marR="0" lvl="0" indent="-1730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t>Paradise Irrigation District (PID)</a:t>
                      </a:r>
                    </a:p>
                    <a:p>
                      <a:pPr marL="173038" indent="-173038">
                        <a:buFont typeface="Arial" panose="020B0604020202020204" pitchFamily="34" charset="0"/>
                        <a:buChar char="•"/>
                      </a:pPr>
                      <a:r>
                        <a:rPr lang="en-US" sz="1200"/>
                        <a:t>PG&amp;E</a:t>
                      </a:r>
                    </a:p>
                    <a:p>
                      <a:pPr marL="173038" indent="-173038">
                        <a:buFont typeface="Arial" panose="020B0604020202020204" pitchFamily="34" charset="0"/>
                        <a:buChar char="•"/>
                      </a:pPr>
                      <a:r>
                        <a:rPr lang="en-US" sz="1200"/>
                        <a:t>SDG&amp;E/Sempra</a:t>
                      </a:r>
                    </a:p>
                    <a:p>
                      <a:pPr marL="173038" indent="-173038">
                        <a:buFont typeface="Arial" panose="020B0604020202020204" pitchFamily="34" charset="0"/>
                        <a:buChar char="•"/>
                      </a:pPr>
                      <a:r>
                        <a:rPr lang="en-US" sz="1200"/>
                        <a:t>Southern California Edison (SCE)</a:t>
                      </a:r>
                    </a:p>
                  </a:txBody>
                  <a:tcPr>
                    <a:solidFill>
                      <a:schemeClr val="bg1">
                        <a:lumMod val="85000"/>
                      </a:schemeClr>
                    </a:solidFill>
                  </a:tcPr>
                </a:tc>
                <a:tc>
                  <a:txBody>
                    <a:bodyPr/>
                    <a:lstStyle/>
                    <a:p>
                      <a:pPr marL="171450" indent="-171450">
                        <a:buFont typeface="Arial" panose="020B0604020202020204" pitchFamily="34" charset="0"/>
                        <a:buChar char="•"/>
                      </a:pPr>
                      <a:r>
                        <a:rPr lang="en-US" sz="1200"/>
                        <a:t>APCIA-PADIC-RAA</a:t>
                      </a:r>
                    </a:p>
                    <a:p>
                      <a:pPr marL="171450" indent="-171450">
                        <a:buFont typeface="Arial" panose="020B0604020202020204" pitchFamily="34" charset="0"/>
                        <a:buChar char="•"/>
                      </a:pPr>
                      <a:r>
                        <a:rPr lang="en-US" sz="1200"/>
                        <a:t>BofA Securities</a:t>
                      </a:r>
                    </a:p>
                    <a:p>
                      <a:pPr marL="171450" indent="-171450">
                        <a:buFont typeface="Arial" panose="020B0604020202020204" pitchFamily="34" charset="0"/>
                        <a:buChar char="•"/>
                      </a:pPr>
                      <a:r>
                        <a:rPr lang="en-US" sz="1200"/>
                        <a:t>Coalition for Sustainable Flood Insurance (CSFI)</a:t>
                      </a:r>
                    </a:p>
                    <a:p>
                      <a:pPr marL="171450" indent="-171450">
                        <a:buFont typeface="Arial" panose="020B0604020202020204" pitchFamily="34" charset="0"/>
                        <a:buChar char="•"/>
                      </a:pPr>
                      <a:r>
                        <a:rPr lang="en-US" sz="1200"/>
                        <a:t>Insurance Institute for Business &amp; Home Safety (IBHS)</a:t>
                      </a:r>
                    </a:p>
                    <a:p>
                      <a:pPr marL="171450" indent="-171450">
                        <a:buFont typeface="Arial" panose="020B0604020202020204" pitchFamily="34" charset="0"/>
                        <a:buChar char="•"/>
                      </a:pPr>
                      <a:r>
                        <a:rPr lang="en-US" sz="1200"/>
                        <a:t>McKinsey &amp; Company</a:t>
                      </a:r>
                    </a:p>
                    <a:p>
                      <a:pPr marL="171450" indent="-171450">
                        <a:buFont typeface="Arial" panose="020B0604020202020204" pitchFamily="34" charset="0"/>
                        <a:buChar char="•"/>
                      </a:pPr>
                      <a:r>
                        <a:rPr lang="en-US" sz="1200"/>
                        <a:t>Milliman</a:t>
                      </a:r>
                    </a:p>
                    <a:p>
                      <a:pPr marL="171450" indent="-171450">
                        <a:buFont typeface="Arial" panose="020B0604020202020204" pitchFamily="34" charset="0"/>
                        <a:buChar char="•"/>
                      </a:pPr>
                      <a:r>
                        <a:rPr lang="en-US" sz="1200"/>
                        <a:t>PIFC-NAMIC</a:t>
                      </a:r>
                    </a:p>
                  </a:txBody>
                  <a:tcPr>
                    <a:solidFill>
                      <a:schemeClr val="bg1">
                        <a:lumMod val="85000"/>
                      </a:schemeClr>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t>Affordable Energy Campaign</a:t>
                      </a:r>
                    </a:p>
                    <a:p>
                      <a:pPr marL="171450" indent="-171450">
                        <a:buFont typeface="Arial" panose="020B0604020202020204" pitchFamily="34" charset="0"/>
                        <a:buChar char="•"/>
                      </a:pPr>
                      <a:r>
                        <a:rPr lang="en-US" sz="1200"/>
                        <a:t>C. Brown</a:t>
                      </a:r>
                    </a:p>
                    <a:p>
                      <a:pPr marL="171450" indent="-171450">
                        <a:buFont typeface="Arial" panose="020B0604020202020204" pitchFamily="34" charset="0"/>
                        <a:buChar char="•"/>
                      </a:pPr>
                      <a:r>
                        <a:rPr lang="en-US" sz="1200"/>
                        <a:t>Claimant Attorneys of California (CAOC)</a:t>
                      </a:r>
                    </a:p>
                    <a:p>
                      <a:pPr marL="171450" indent="-171450">
                        <a:buFont typeface="Arial" panose="020B0604020202020204" pitchFamily="34" charset="0"/>
                        <a:buChar char="•"/>
                      </a:pPr>
                      <a:r>
                        <a:rPr lang="en-US" sz="1200"/>
                        <a:t>Consumer Watchdog</a:t>
                      </a:r>
                    </a:p>
                    <a:p>
                      <a:pPr marL="171450" indent="-171450">
                        <a:buFont typeface="Arial" panose="020B0604020202020204" pitchFamily="34" charset="0"/>
                        <a:buChar char="•"/>
                      </a:pPr>
                      <a:r>
                        <a:rPr lang="en-US" sz="1200"/>
                        <a:t>Eaton Fire Residents United</a:t>
                      </a:r>
                    </a:p>
                    <a:p>
                      <a:pPr marL="171450" indent="-171450">
                        <a:buFont typeface="Arial" panose="020B0604020202020204" pitchFamily="34" charset="0"/>
                        <a:buChar char="•"/>
                      </a:pPr>
                      <a:r>
                        <a:rPr lang="en-US" sz="1200"/>
                        <a:t>Eaton Fire Survivors Network </a:t>
                      </a:r>
                    </a:p>
                    <a:p>
                      <a:pPr marL="171450" indent="-171450">
                        <a:buFont typeface="Arial" panose="020B0604020202020204" pitchFamily="34" charset="0"/>
                        <a:buChar char="•"/>
                      </a:pPr>
                      <a:r>
                        <a:rPr lang="en-US" sz="1200"/>
                        <a:t>K. Girard, PhD</a:t>
                      </a:r>
                    </a:p>
                    <a:p>
                      <a:pPr marL="171450" indent="-171450">
                        <a:buFont typeface="Arial" panose="020B0604020202020204" pitchFamily="34" charset="0"/>
                        <a:buChar char="•"/>
                      </a:pPr>
                      <a:r>
                        <a:rPr lang="en-US" sz="1200"/>
                        <a:t>M.J. Lee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t>M. Szarama</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t>The Utility Reform Network (TURN)</a:t>
                      </a:r>
                    </a:p>
                    <a:p>
                      <a:pPr marL="171450" indent="-171450">
                        <a:buFont typeface="Arial" panose="020B0604020202020204" pitchFamily="34" charset="0"/>
                        <a:buChar char="•"/>
                      </a:pPr>
                      <a:r>
                        <a:rPr lang="en-US" sz="1200"/>
                        <a:t>Utility Wildfire Survivor Coalition</a:t>
                      </a:r>
                    </a:p>
                  </a:txBody>
                  <a:tcPr>
                    <a:solidFill>
                      <a:schemeClr val="bg1">
                        <a:lumMod val="85000"/>
                      </a:schemeClr>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t>ASTM Task Group</a:t>
                      </a:r>
                    </a:p>
                    <a:p>
                      <a:pPr marL="171450" indent="-171450">
                        <a:buFont typeface="Arial" panose="020B0604020202020204" pitchFamily="34" charset="0"/>
                        <a:buChar char="•"/>
                      </a:pPr>
                      <a:r>
                        <a:rPr lang="en-US" sz="1200"/>
                        <a:t>California Conservation Corps Foundation</a:t>
                      </a:r>
                    </a:p>
                    <a:p>
                      <a:pPr marL="171450" indent="-171450">
                        <a:buFont typeface="Arial" panose="020B0604020202020204" pitchFamily="34" charset="0"/>
                        <a:buChar char="•"/>
                      </a:pPr>
                      <a:r>
                        <a:rPr lang="en-US" sz="1200"/>
                        <a:t>California Farm Bureau</a:t>
                      </a:r>
                    </a:p>
                    <a:p>
                      <a:pPr marL="171450" indent="-171450">
                        <a:buFont typeface="Arial" panose="020B0604020202020204" pitchFamily="34" charset="0"/>
                        <a:buChar char="•"/>
                      </a:pPr>
                      <a:r>
                        <a:rPr lang="en-US" sz="1200"/>
                        <a:t>Filsinger Energy Partners </a:t>
                      </a:r>
                    </a:p>
                    <a:p>
                      <a:pPr marL="171450" indent="-171450">
                        <a:buFont typeface="Arial" panose="020B0604020202020204" pitchFamily="34" charset="0"/>
                        <a:buChar char="•"/>
                      </a:pPr>
                      <a:r>
                        <a:rPr lang="en-US" sz="1200"/>
                        <a:t>FireAside</a:t>
                      </a:r>
                    </a:p>
                    <a:p>
                      <a:pPr marL="171450" indent="-171450">
                        <a:buFont typeface="Arial" panose="020B0604020202020204" pitchFamily="34" charset="0"/>
                        <a:buChar char="•"/>
                      </a:pPr>
                      <a:r>
                        <a:rPr lang="en-US" sz="1200"/>
                        <a:t>Firescape Inc.</a:t>
                      </a:r>
                    </a:p>
                    <a:p>
                      <a:pPr marL="171450" indent="-171450">
                        <a:buFont typeface="Arial" panose="020B0604020202020204" pitchFamily="34" charset="0"/>
                        <a:buChar char="•"/>
                      </a:pPr>
                      <a:r>
                        <a:rPr lang="en-US" sz="1200"/>
                        <a:t>Frontline Wildfire Defense</a:t>
                      </a:r>
                    </a:p>
                    <a:p>
                      <a:pPr marL="171450" indent="-171450">
                        <a:buFont typeface="Arial" panose="020B0604020202020204" pitchFamily="34" charset="0"/>
                        <a:buChar char="•"/>
                      </a:pPr>
                      <a:r>
                        <a:rPr lang="en-US" sz="1200"/>
                        <a:t>IND Technology</a:t>
                      </a:r>
                    </a:p>
                    <a:p>
                      <a:pPr marL="171450" indent="-171450">
                        <a:buFont typeface="Arial" panose="020B0604020202020204" pitchFamily="34" charset="0"/>
                        <a:buChar char="•"/>
                      </a:pPr>
                      <a:r>
                        <a:rPr lang="en-US" sz="1200"/>
                        <a:t>Mariposa Resource Conservation District</a:t>
                      </a:r>
                    </a:p>
                    <a:p>
                      <a:pPr marL="171450" indent="-171450">
                        <a:buFont typeface="Arial" panose="020B0604020202020204" pitchFamily="34" charset="0"/>
                        <a:buChar char="•"/>
                      </a:pPr>
                      <a:r>
                        <a:rPr lang="en-US" sz="1200"/>
                        <a:t>Matador Fire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t>Megafire Action</a:t>
                      </a:r>
                    </a:p>
                    <a:p>
                      <a:pPr marL="171450" indent="-171450">
                        <a:buFont typeface="Arial" panose="020B0604020202020204" pitchFamily="34" charset="0"/>
                        <a:buChar char="•"/>
                      </a:pPr>
                      <a:r>
                        <a:rPr lang="en-US" sz="1200"/>
                        <a:t>ROCKWOOL</a:t>
                      </a:r>
                    </a:p>
                    <a:p>
                      <a:pPr marL="171450" indent="-171450">
                        <a:buFont typeface="Arial" panose="020B0604020202020204" pitchFamily="34" charset="0"/>
                        <a:buChar char="•"/>
                      </a:pPr>
                      <a:r>
                        <a:rPr lang="en-US" sz="1200"/>
                        <a:t>Vibrant Planet</a:t>
                      </a:r>
                    </a:p>
                  </a:txBody>
                  <a:tcPr>
                    <a:solidFill>
                      <a:schemeClr val="bg1">
                        <a:lumMod val="85000"/>
                      </a:schemeClr>
                    </a:solidFill>
                  </a:tcPr>
                </a:tc>
                <a:tc>
                  <a:txBody>
                    <a:bodyPr/>
                    <a:lstStyle/>
                    <a:p>
                      <a:pPr marL="171450" indent="-171450">
                        <a:buFont typeface="Arial" panose="020B0604020202020204" pitchFamily="34" charset="0"/>
                        <a:buChar char="•"/>
                      </a:pPr>
                      <a:r>
                        <a:rPr lang="en-US" sz="1200"/>
                        <a:t>California State Association of Counties (CSAC)</a:t>
                      </a:r>
                    </a:p>
                    <a:p>
                      <a:pPr marL="171450" indent="-171450">
                        <a:buFont typeface="Arial" panose="020B0604020202020204" pitchFamily="34" charset="0"/>
                        <a:buChar char="•"/>
                      </a:pPr>
                      <a:r>
                        <a:rPr lang="en-US" sz="1200"/>
                        <a:t>Rural County Representatives of California (RCRC)</a:t>
                      </a:r>
                    </a:p>
                    <a:p>
                      <a:pPr marL="171450" indent="-171450">
                        <a:buFont typeface="Arial" panose="020B0604020202020204" pitchFamily="34" charset="0"/>
                        <a:buChar char="•"/>
                      </a:pPr>
                      <a:r>
                        <a:rPr lang="en-US" sz="1200"/>
                        <a:t>League of California Cities (Cal Cities)</a:t>
                      </a:r>
                    </a:p>
                    <a:p>
                      <a:pPr marL="171450" indent="-171450">
                        <a:buFont typeface="Arial" panose="020B0604020202020204" pitchFamily="34" charset="0"/>
                        <a:buChar char="•"/>
                      </a:pPr>
                      <a:r>
                        <a:rPr lang="en-US" sz="1200"/>
                        <a:t>Town of Los Gatos</a:t>
                      </a:r>
                    </a:p>
                  </a:txBody>
                  <a:tcPr>
                    <a:solidFill>
                      <a:schemeClr val="bg1">
                        <a:lumMod val="85000"/>
                      </a:schemeClr>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t>Allotrope Cellulosic Development Company</a:t>
                      </a:r>
                    </a:p>
                    <a:p>
                      <a:pPr marL="171450" indent="-171450">
                        <a:buFont typeface="Arial" panose="020B0604020202020204" pitchFamily="34" charset="0"/>
                        <a:buChar char="•"/>
                      </a:pPr>
                      <a:r>
                        <a:rPr lang="en-US" sz="1200"/>
                        <a:t>Blue Forest</a:t>
                      </a:r>
                    </a:p>
                    <a:p>
                      <a:pPr marL="171450" indent="-171450">
                        <a:buFont typeface="Arial" panose="020B0604020202020204" pitchFamily="34" charset="0"/>
                        <a:buChar char="•"/>
                      </a:pPr>
                      <a:r>
                        <a:rPr lang="en-US" sz="1200"/>
                        <a:t>California Alliance for Community Energy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t>Climate &amp;  Community Institute (CCI)</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t>Darwin Fund</a:t>
                      </a:r>
                    </a:p>
                    <a:p>
                      <a:pPr marL="171450" indent="-171450">
                        <a:buFont typeface="Arial" panose="020B0604020202020204" pitchFamily="34" charset="0"/>
                        <a:buChar char="•"/>
                      </a:pPr>
                      <a:r>
                        <a:rPr lang="en-US" sz="1200"/>
                        <a:t>Environmental Defense Fund (EDF)</a:t>
                      </a:r>
                    </a:p>
                    <a:p>
                      <a:pPr marL="171450" indent="-171450">
                        <a:buFont typeface="Arial" panose="020B0604020202020204" pitchFamily="34" charset="0"/>
                        <a:buChar char="•"/>
                      </a:pPr>
                      <a:r>
                        <a:rPr lang="en-US" sz="1200"/>
                        <a:t>Greenthread and Resilience Investments</a:t>
                      </a:r>
                    </a:p>
                    <a:p>
                      <a:pPr marL="171450" indent="-171450">
                        <a:buFont typeface="Arial" panose="020B0604020202020204" pitchFamily="34" charset="0"/>
                        <a:buChar char="•"/>
                      </a:pPr>
                      <a:r>
                        <a:rPr lang="en-US" sz="1200"/>
                        <a:t>Independent Institute</a:t>
                      </a:r>
                    </a:p>
                    <a:p>
                      <a:pPr marL="171450" indent="-171450">
                        <a:buFont typeface="Arial" panose="020B0604020202020204" pitchFamily="34" charset="0"/>
                        <a:buChar char="•"/>
                      </a:pPr>
                      <a:r>
                        <a:rPr lang="en-US" sz="1200"/>
                        <a:t>Natural Resources Defense Council</a:t>
                      </a:r>
                    </a:p>
                    <a:p>
                      <a:pPr marL="171450" indent="-171450">
                        <a:buFont typeface="Arial" panose="020B0604020202020204" pitchFamily="34" charset="0"/>
                        <a:buChar char="•"/>
                      </a:pPr>
                      <a:r>
                        <a:rPr lang="en-US" sz="1200"/>
                        <a:t>Putting California's Assets to Work</a:t>
                      </a:r>
                    </a:p>
                    <a:p>
                      <a:pPr marL="171450" indent="-171450">
                        <a:buFont typeface="Arial" panose="020B0604020202020204" pitchFamily="34" charset="0"/>
                        <a:buChar char="•"/>
                      </a:pPr>
                      <a:r>
                        <a:rPr lang="en-US" sz="1200">
                          <a:solidFill>
                            <a:schemeClr val="tx1"/>
                          </a:solidFill>
                        </a:rPr>
                        <a:t>Reclaim Our Power! Utility Justice Campaign</a:t>
                      </a:r>
                    </a:p>
                    <a:p>
                      <a:pPr marL="171450" indent="-171450">
                        <a:buFont typeface="Arial" panose="020B0604020202020204" pitchFamily="34" charset="0"/>
                        <a:buChar char="•"/>
                      </a:pPr>
                      <a:r>
                        <a:rPr lang="en-US" sz="1200"/>
                        <a:t>Sierra Business Council (SBC)</a:t>
                      </a:r>
                    </a:p>
                    <a:p>
                      <a:pPr marL="171450" indent="-171450">
                        <a:buFont typeface="Arial" panose="020B0604020202020204" pitchFamily="34" charset="0"/>
                        <a:buChar char="•"/>
                      </a:pPr>
                      <a:r>
                        <a:rPr lang="en-US" sz="1200"/>
                        <a:t>Southern California Ignition Reduction Program (SCIRP)</a:t>
                      </a:r>
                    </a:p>
                    <a:p>
                      <a:pPr marL="171450" indent="-171450">
                        <a:buFont typeface="Arial" panose="020B0604020202020204" pitchFamily="34" charset="0"/>
                        <a:buChar char="•"/>
                      </a:pPr>
                      <a:r>
                        <a:rPr lang="en-US" sz="1200"/>
                        <a:t>The Nature Conservancy (TNC)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t>UC Berkeley, Goldman School of Public Policy</a:t>
                      </a:r>
                    </a:p>
                    <a:p>
                      <a:pPr marL="171450" indent="-171450">
                        <a:buFont typeface="Arial" panose="020B0604020202020204" pitchFamily="34" charset="0"/>
                        <a:buChar char="•"/>
                      </a:pPr>
                      <a:r>
                        <a:rPr lang="en-US" sz="1200"/>
                        <a:t>UCLA Luskin Center for Innovation</a:t>
                      </a:r>
                    </a:p>
                  </a:txBody>
                  <a:tcPr>
                    <a:solidFill>
                      <a:schemeClr val="bg1">
                        <a:lumMod val="85000"/>
                      </a:schemeClr>
                    </a:solidFill>
                  </a:tcPr>
                </a:tc>
                <a:extLst>
                  <a:ext uri="{0D108BD9-81ED-4DB2-BD59-A6C34878D82A}">
                    <a16:rowId xmlns:a16="http://schemas.microsoft.com/office/drawing/2014/main" val="746349672"/>
                  </a:ext>
                </a:extLst>
              </a:tr>
            </a:tbl>
          </a:graphicData>
        </a:graphic>
      </p:graphicFrame>
      <p:sp>
        <p:nvSpPr>
          <p:cNvPr id="11" name="TextBox 10">
            <a:extLst>
              <a:ext uri="{FF2B5EF4-FFF2-40B4-BE49-F238E27FC236}">
                <a16:creationId xmlns:a16="http://schemas.microsoft.com/office/drawing/2014/main" id="{B475B6DC-4FCB-FF45-DD02-B530E7CAAB6C}"/>
              </a:ext>
            </a:extLst>
          </p:cNvPr>
          <p:cNvSpPr txBox="1"/>
          <p:nvPr/>
        </p:nvSpPr>
        <p:spPr>
          <a:xfrm>
            <a:off x="304800" y="410885"/>
            <a:ext cx="11887200" cy="830997"/>
          </a:xfrm>
          <a:prstGeom prst="rect">
            <a:avLst/>
          </a:prstGeom>
          <a:noFill/>
        </p:spPr>
        <p:txBody>
          <a:bodyPr wrap="square" lIns="91440" tIns="45720" rIns="91440" bIns="45720" anchor="t">
            <a:spAutoFit/>
          </a:bodyPr>
          <a:lstStyle/>
          <a:p>
            <a:pPr marL="285750" indent="-285750">
              <a:buFont typeface="Arial" panose="020B0604020202020204" pitchFamily="34" charset="0"/>
              <a:buChar char="•"/>
            </a:pPr>
            <a:r>
              <a:rPr lang="en-US" sz="1600" b="1">
                <a:ea typeface="Meiryo"/>
                <a:cs typeface="DokChampa"/>
              </a:rPr>
              <a:t>83 responses from 65 unique organizations/individuals, all available on CWF website</a:t>
            </a:r>
            <a:endParaRPr lang="en-US" sz="1600" b="1">
              <a:solidFill>
                <a:schemeClr val="accent1">
                  <a:lumMod val="60000"/>
                  <a:lumOff val="40000"/>
                </a:schemeClr>
              </a:solidFill>
              <a:ea typeface="Meiryo"/>
              <a:cs typeface="DokChampa"/>
            </a:endParaRPr>
          </a:p>
          <a:p>
            <a:pPr marL="285750" indent="-285750">
              <a:buFont typeface="Arial" panose="020B0604020202020204" pitchFamily="34" charset="0"/>
              <a:buChar char="•"/>
            </a:pPr>
            <a:r>
              <a:rPr lang="en-US" sz="1600">
                <a:ea typeface="Meiryo"/>
                <a:cs typeface="DokChampa"/>
              </a:rPr>
              <a:t>Includes all SB 254 mandated stakeholder groups (ratepayer advocates, insurance policyholder advocates, electrical corporations, insurance companies, and claimant attorneys)</a:t>
            </a:r>
            <a:endParaRPr lang="en-US" sz="1600"/>
          </a:p>
        </p:txBody>
      </p:sp>
    </p:spTree>
    <p:extLst>
      <p:ext uri="{BB962C8B-B14F-4D97-AF65-F5344CB8AC3E}">
        <p14:creationId xmlns:p14="http://schemas.microsoft.com/office/powerpoint/2010/main" val="329104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3632F-5DFF-A4EF-ADC2-64C35DEDDA60}"/>
              </a:ext>
            </a:extLst>
          </p:cNvPr>
          <p:cNvSpPr>
            <a:spLocks noGrp="1"/>
          </p:cNvSpPr>
          <p:nvPr>
            <p:ph type="title"/>
          </p:nvPr>
        </p:nvSpPr>
        <p:spPr>
          <a:xfrm>
            <a:off x="1193800" y="40640"/>
            <a:ext cx="10515600" cy="399020"/>
          </a:xfrm>
        </p:spPr>
        <p:txBody>
          <a:bodyPr/>
          <a:lstStyle/>
          <a:p>
            <a:r>
              <a:rPr lang="en-US" b="0">
                <a:latin typeface="Aptos SemiBold" panose="020B0004020202020204" pitchFamily="34" charset="0"/>
                <a:ea typeface="Meiryo" panose="020B0400000000000000" pitchFamily="34" charset="-128"/>
                <a:cs typeface="DokChampa" panose="020B0502040204020203" pitchFamily="34" charset="-34"/>
              </a:rPr>
              <a:t>Study Process - Stakeholder Engagement</a:t>
            </a:r>
            <a:endParaRPr lang="en-US"/>
          </a:p>
        </p:txBody>
      </p:sp>
      <p:graphicFrame>
        <p:nvGraphicFramePr>
          <p:cNvPr id="12" name="Content Placeholder 11">
            <a:extLst>
              <a:ext uri="{FF2B5EF4-FFF2-40B4-BE49-F238E27FC236}">
                <a16:creationId xmlns:a16="http://schemas.microsoft.com/office/drawing/2014/main" id="{080691E4-7E0E-C944-CE85-7474E107C796}"/>
              </a:ext>
            </a:extLst>
          </p:cNvPr>
          <p:cNvGraphicFramePr>
            <a:graphicFrameLocks noGrp="1"/>
          </p:cNvGraphicFramePr>
          <p:nvPr>
            <p:ph idx="1"/>
            <p:extLst>
              <p:ext uri="{D42A27DB-BD31-4B8C-83A1-F6EECF244321}">
                <p14:modId xmlns:p14="http://schemas.microsoft.com/office/powerpoint/2010/main" val="809844625"/>
              </p:ext>
            </p:extLst>
          </p:nvPr>
        </p:nvGraphicFramePr>
        <p:xfrm>
          <a:off x="898524" y="1305540"/>
          <a:ext cx="9540875" cy="1427480"/>
        </p:xfrm>
        <a:graphic>
          <a:graphicData uri="http://schemas.openxmlformats.org/drawingml/2006/table">
            <a:tbl>
              <a:tblPr firstRow="1" firstCol="1" bandRow="1"/>
              <a:tblGrid>
                <a:gridCol w="2976791">
                  <a:extLst>
                    <a:ext uri="{9D8B030D-6E8A-4147-A177-3AD203B41FA5}">
                      <a16:colId xmlns:a16="http://schemas.microsoft.com/office/drawing/2014/main" val="1317854325"/>
                    </a:ext>
                  </a:extLst>
                </a:gridCol>
                <a:gridCol w="1192609">
                  <a:extLst>
                    <a:ext uri="{9D8B030D-6E8A-4147-A177-3AD203B41FA5}">
                      <a16:colId xmlns:a16="http://schemas.microsoft.com/office/drawing/2014/main" val="390368010"/>
                    </a:ext>
                  </a:extLst>
                </a:gridCol>
                <a:gridCol w="1533355">
                  <a:extLst>
                    <a:ext uri="{9D8B030D-6E8A-4147-A177-3AD203B41FA5}">
                      <a16:colId xmlns:a16="http://schemas.microsoft.com/office/drawing/2014/main" val="946062977"/>
                    </a:ext>
                  </a:extLst>
                </a:gridCol>
                <a:gridCol w="1362982">
                  <a:extLst>
                    <a:ext uri="{9D8B030D-6E8A-4147-A177-3AD203B41FA5}">
                      <a16:colId xmlns:a16="http://schemas.microsoft.com/office/drawing/2014/main" val="3553865320"/>
                    </a:ext>
                  </a:extLst>
                </a:gridCol>
                <a:gridCol w="1277796">
                  <a:extLst>
                    <a:ext uri="{9D8B030D-6E8A-4147-A177-3AD203B41FA5}">
                      <a16:colId xmlns:a16="http://schemas.microsoft.com/office/drawing/2014/main" val="3993020526"/>
                    </a:ext>
                  </a:extLst>
                </a:gridCol>
                <a:gridCol w="1197342">
                  <a:extLst>
                    <a:ext uri="{9D8B030D-6E8A-4147-A177-3AD203B41FA5}">
                      <a16:colId xmlns:a16="http://schemas.microsoft.com/office/drawing/2014/main" val="3503409868"/>
                    </a:ext>
                  </a:extLst>
                </a:gridCol>
              </a:tblGrid>
              <a:tr h="0">
                <a:tc>
                  <a:txBody>
                    <a:bodyPr/>
                    <a:lstStyle/>
                    <a:p>
                      <a:pPr marL="0" marR="0" algn="ctr">
                        <a:buNone/>
                      </a:pPr>
                      <a:r>
                        <a:rPr lang="en-US" sz="1200" b="1" kern="100" spc="-10">
                          <a:solidFill>
                            <a:srgbClr val="FFFFFF"/>
                          </a:solidFill>
                          <a:effectLst/>
                          <a:latin typeface="Aptos" panose="020B0004020202020204" pitchFamily="34" charset="0"/>
                          <a:ea typeface="Calibri" panose="020F0502020204030204" pitchFamily="34" charset="0"/>
                          <a:cs typeface="Arial" panose="020B0604020202020204" pitchFamily="34" charset="0"/>
                        </a:rPr>
                        <a:t>Engagement Type</a:t>
                      </a:r>
                      <a:endParaRPr lang="en-US" sz="1200" b="1" kern="100">
                        <a:solidFill>
                          <a:srgbClr val="FFFFFF"/>
                        </a:solidFill>
                        <a:effectLst/>
                        <a:latin typeface="Aptos" panose="020B0004020202020204" pitchFamily="34" charset="0"/>
                        <a:ea typeface="Calibri" panose="020F0502020204030204" pitchFamily="34" charset="0"/>
                        <a:cs typeface="Arial" panose="020B0604020202020204" pitchFamily="34" charset="0"/>
                      </a:endParaRPr>
                    </a:p>
                  </a:txBody>
                  <a:tcPr marL="45720" marR="45720" marT="18415" marB="18415" anchor="ctr">
                    <a:lnL w="12700" cap="flat" cmpd="sng" algn="ctr">
                      <a:solidFill>
                        <a:srgbClr val="5B9BD5"/>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19422C"/>
                      </a:solidFill>
                      <a:prstDash val="solid"/>
                      <a:round/>
                      <a:headEnd type="none" w="med" len="med"/>
                      <a:tailEnd type="none" w="med" len="med"/>
                    </a:lnB>
                    <a:solidFill>
                      <a:srgbClr val="19422C"/>
                    </a:solidFill>
                  </a:tcPr>
                </a:tc>
                <a:tc>
                  <a:txBody>
                    <a:bodyPr/>
                    <a:lstStyle/>
                    <a:p>
                      <a:pPr marL="0" marR="0" algn="ctr">
                        <a:buNone/>
                      </a:pPr>
                      <a:r>
                        <a:rPr lang="en-US" sz="1200" b="1" kern="100" spc="-10">
                          <a:solidFill>
                            <a:srgbClr val="FFFFFF"/>
                          </a:solidFill>
                          <a:effectLst/>
                          <a:latin typeface="Aptos" panose="020B0004020202020204" pitchFamily="34" charset="0"/>
                          <a:ea typeface="Calibri" panose="020F0502020204030204" pitchFamily="34" charset="0"/>
                          <a:cs typeface="Arial" panose="020B0604020202020204" pitchFamily="34" charset="0"/>
                        </a:rPr>
                        <a:t>Ratepayer Advocates</a:t>
                      </a:r>
                      <a:endParaRPr lang="en-US" sz="1200" b="1" kern="100">
                        <a:solidFill>
                          <a:srgbClr val="FFFFFF"/>
                        </a:solidFill>
                        <a:effectLst/>
                        <a:latin typeface="Aptos" panose="020B0004020202020204" pitchFamily="34" charset="0"/>
                        <a:ea typeface="Calibri" panose="020F0502020204030204" pitchFamily="34" charset="0"/>
                        <a:cs typeface="Arial" panose="020B0604020202020204" pitchFamily="34" charset="0"/>
                      </a:endParaRPr>
                    </a:p>
                  </a:txBody>
                  <a:tcPr marL="45720" marR="45720" marT="18415" marB="1841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19422C"/>
                      </a:solidFill>
                      <a:prstDash val="solid"/>
                      <a:round/>
                      <a:headEnd type="none" w="med" len="med"/>
                      <a:tailEnd type="none" w="med" len="med"/>
                    </a:lnB>
                    <a:solidFill>
                      <a:srgbClr val="19422C"/>
                    </a:solidFill>
                  </a:tcPr>
                </a:tc>
                <a:tc>
                  <a:txBody>
                    <a:bodyPr/>
                    <a:lstStyle/>
                    <a:p>
                      <a:pPr marL="0" marR="0" algn="ctr">
                        <a:buNone/>
                      </a:pPr>
                      <a:r>
                        <a:rPr lang="en-US" sz="1200" b="1" kern="100" spc="-10">
                          <a:solidFill>
                            <a:srgbClr val="FFFFFF"/>
                          </a:solidFill>
                          <a:effectLst/>
                          <a:latin typeface="Aptos" panose="020B0004020202020204" pitchFamily="34" charset="0"/>
                          <a:ea typeface="Calibri" panose="020F0502020204030204" pitchFamily="34" charset="0"/>
                          <a:cs typeface="Arial" panose="020B0604020202020204" pitchFamily="34" charset="0"/>
                        </a:rPr>
                        <a:t>Insurance Policyholder Advocates</a:t>
                      </a:r>
                      <a:endParaRPr lang="en-US" sz="1200" b="1" kern="100">
                        <a:solidFill>
                          <a:srgbClr val="FFFFFF"/>
                        </a:solidFill>
                        <a:effectLst/>
                        <a:latin typeface="Aptos" panose="020B0004020202020204" pitchFamily="34" charset="0"/>
                        <a:ea typeface="Calibri" panose="020F0502020204030204" pitchFamily="34" charset="0"/>
                        <a:cs typeface="Arial" panose="020B0604020202020204" pitchFamily="34" charset="0"/>
                      </a:endParaRPr>
                    </a:p>
                  </a:txBody>
                  <a:tcPr marL="45720" marR="45720" marT="18415" marB="1841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19422C"/>
                      </a:solidFill>
                      <a:prstDash val="solid"/>
                      <a:round/>
                      <a:headEnd type="none" w="med" len="med"/>
                      <a:tailEnd type="none" w="med" len="med"/>
                    </a:lnB>
                    <a:solidFill>
                      <a:srgbClr val="19422C"/>
                    </a:solidFill>
                  </a:tcPr>
                </a:tc>
                <a:tc>
                  <a:txBody>
                    <a:bodyPr/>
                    <a:lstStyle/>
                    <a:p>
                      <a:pPr marL="0" marR="0" algn="ctr">
                        <a:buNone/>
                      </a:pPr>
                      <a:r>
                        <a:rPr lang="en-US" sz="1200" b="1" kern="100" spc="-10">
                          <a:solidFill>
                            <a:srgbClr val="FFFFFF"/>
                          </a:solidFill>
                          <a:effectLst/>
                          <a:latin typeface="Aptos" panose="020B0004020202020204" pitchFamily="34" charset="0"/>
                          <a:ea typeface="Calibri" panose="020F0502020204030204" pitchFamily="34" charset="0"/>
                          <a:cs typeface="Arial" panose="020B0604020202020204" pitchFamily="34" charset="0"/>
                        </a:rPr>
                        <a:t>Electric Corporations</a:t>
                      </a:r>
                      <a:endParaRPr lang="en-US" sz="1200" b="1" kern="100">
                        <a:solidFill>
                          <a:srgbClr val="FFFFFF"/>
                        </a:solidFill>
                        <a:effectLst/>
                        <a:latin typeface="Aptos" panose="020B0004020202020204" pitchFamily="34" charset="0"/>
                        <a:ea typeface="Calibri" panose="020F0502020204030204" pitchFamily="34" charset="0"/>
                        <a:cs typeface="Arial" panose="020B0604020202020204" pitchFamily="34" charset="0"/>
                      </a:endParaRPr>
                    </a:p>
                  </a:txBody>
                  <a:tcPr marL="45720" marR="45720" marT="18415" marB="1841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19422C"/>
                      </a:solidFill>
                      <a:prstDash val="solid"/>
                      <a:round/>
                      <a:headEnd type="none" w="med" len="med"/>
                      <a:tailEnd type="none" w="med" len="med"/>
                    </a:lnB>
                    <a:solidFill>
                      <a:srgbClr val="19422C"/>
                    </a:solidFill>
                  </a:tcPr>
                </a:tc>
                <a:tc>
                  <a:txBody>
                    <a:bodyPr/>
                    <a:lstStyle/>
                    <a:p>
                      <a:pPr marL="0" marR="0" algn="ctr">
                        <a:buNone/>
                      </a:pPr>
                      <a:r>
                        <a:rPr lang="en-US" sz="1200" b="1" kern="100" spc="-10">
                          <a:solidFill>
                            <a:srgbClr val="FFFFFF"/>
                          </a:solidFill>
                          <a:effectLst/>
                          <a:latin typeface="Aptos" panose="020B0004020202020204" pitchFamily="34" charset="0"/>
                          <a:ea typeface="Calibri" panose="020F0502020204030204" pitchFamily="34" charset="0"/>
                          <a:cs typeface="Arial" panose="020B0604020202020204" pitchFamily="34" charset="0"/>
                        </a:rPr>
                        <a:t>Insurance Companies</a:t>
                      </a:r>
                      <a:endParaRPr lang="en-US" sz="1200" b="1" kern="100">
                        <a:solidFill>
                          <a:srgbClr val="FFFFFF"/>
                        </a:solidFill>
                        <a:effectLst/>
                        <a:latin typeface="Aptos" panose="020B0004020202020204" pitchFamily="34" charset="0"/>
                        <a:ea typeface="Calibri" panose="020F0502020204030204" pitchFamily="34" charset="0"/>
                        <a:cs typeface="Arial" panose="020B0604020202020204" pitchFamily="34" charset="0"/>
                      </a:endParaRPr>
                    </a:p>
                  </a:txBody>
                  <a:tcPr marL="45720" marR="45720" marT="18415" marB="1841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19422C"/>
                      </a:solidFill>
                      <a:prstDash val="solid"/>
                      <a:round/>
                      <a:headEnd type="none" w="med" len="med"/>
                      <a:tailEnd type="none" w="med" len="med"/>
                    </a:lnB>
                    <a:solidFill>
                      <a:srgbClr val="19422C"/>
                    </a:solidFill>
                  </a:tcPr>
                </a:tc>
                <a:tc>
                  <a:txBody>
                    <a:bodyPr/>
                    <a:lstStyle/>
                    <a:p>
                      <a:pPr marL="0" marR="0" algn="ctr">
                        <a:buNone/>
                      </a:pPr>
                      <a:r>
                        <a:rPr lang="en-US" sz="1200" b="1" kern="100" spc="-10">
                          <a:solidFill>
                            <a:srgbClr val="FFFFFF"/>
                          </a:solidFill>
                          <a:effectLst/>
                          <a:latin typeface="Aptos" panose="020B0004020202020204" pitchFamily="34" charset="0"/>
                          <a:ea typeface="Calibri" panose="020F0502020204030204" pitchFamily="34" charset="0"/>
                          <a:cs typeface="Arial" panose="020B0604020202020204" pitchFamily="34" charset="0"/>
                        </a:rPr>
                        <a:t>Claimant Attorneys</a:t>
                      </a:r>
                      <a:endParaRPr lang="en-US" sz="1200" b="1" kern="100">
                        <a:solidFill>
                          <a:srgbClr val="FFFFFF"/>
                        </a:solidFill>
                        <a:effectLst/>
                        <a:latin typeface="Aptos" panose="020B0004020202020204" pitchFamily="34" charset="0"/>
                        <a:ea typeface="Calibri" panose="020F0502020204030204" pitchFamily="34" charset="0"/>
                        <a:cs typeface="Arial" panose="020B0604020202020204" pitchFamily="34" charset="0"/>
                      </a:endParaRPr>
                    </a:p>
                  </a:txBody>
                  <a:tcPr marL="45720" marR="45720" marT="18415" marB="18415" anchor="ctr">
                    <a:lnL w="12700" cap="flat" cmpd="sng" algn="ctr">
                      <a:solidFill>
                        <a:srgbClr val="FFFFFF"/>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19422C"/>
                      </a:solidFill>
                      <a:prstDash val="solid"/>
                      <a:round/>
                      <a:headEnd type="none" w="med" len="med"/>
                      <a:tailEnd type="none" w="med" len="med"/>
                    </a:lnB>
                    <a:solidFill>
                      <a:srgbClr val="19422C"/>
                    </a:solidFill>
                  </a:tcPr>
                </a:tc>
                <a:extLst>
                  <a:ext uri="{0D108BD9-81ED-4DB2-BD59-A6C34878D82A}">
                    <a16:rowId xmlns:a16="http://schemas.microsoft.com/office/drawing/2014/main" val="2387766427"/>
                  </a:ext>
                </a:extLst>
              </a:tr>
              <a:tr h="0">
                <a:tc>
                  <a:txBody>
                    <a:bodyPr/>
                    <a:lstStyle/>
                    <a:p>
                      <a:pPr marL="0" marR="0">
                        <a:buNone/>
                      </a:pPr>
                      <a:r>
                        <a:rPr lang="en-US" sz="1200" kern="100">
                          <a:solidFill>
                            <a:srgbClr val="000000"/>
                          </a:solidFill>
                          <a:effectLst/>
                          <a:latin typeface="Aptos" panose="020B0004020202020204" pitchFamily="34" charset="0"/>
                          <a:ea typeface="Calibri" panose="020F0502020204030204" pitchFamily="34" charset="0"/>
                          <a:cs typeface="Arial" panose="020B0604020202020204" pitchFamily="34" charset="0"/>
                        </a:rPr>
                        <a:t>Open Call Submissions</a:t>
                      </a:r>
                      <a:endParaRPr lang="en-US" sz="1200" kern="100">
                        <a:effectLst/>
                        <a:latin typeface="Aptos" panose="020B0004020202020204" pitchFamily="34" charset="0"/>
                        <a:ea typeface="Calibri" panose="020F0502020204030204" pitchFamily="34" charset="0"/>
                        <a:cs typeface="Arial" panose="020B0604020202020204" pitchFamily="34" charset="0"/>
                      </a:endParaRPr>
                    </a:p>
                  </a:txBody>
                  <a:tcPr marL="45720" marR="45720" marT="18415" marB="18415">
                    <a:lnL w="12700" cap="flat" cmpd="sng" algn="ctr">
                      <a:solidFill>
                        <a:srgbClr val="FFFFFF"/>
                      </a:solidFill>
                      <a:prstDash val="solid"/>
                      <a:round/>
                      <a:headEnd type="none" w="med" len="med"/>
                      <a:tailEnd type="none" w="med" len="med"/>
                    </a:lnL>
                    <a:lnR w="12700" cap="flat" cmpd="sng" algn="ctr">
                      <a:solidFill>
                        <a:srgbClr val="19422C"/>
                      </a:solidFill>
                      <a:prstDash val="solid"/>
                      <a:round/>
                      <a:headEnd type="none" w="med" len="med"/>
                      <a:tailEnd type="none" w="med" len="med"/>
                    </a:lnR>
                    <a:lnT w="12700" cap="flat" cmpd="sng" algn="ctr">
                      <a:solidFill>
                        <a:srgbClr val="19422C"/>
                      </a:solidFill>
                      <a:prstDash val="solid"/>
                      <a:round/>
                      <a:headEnd type="none" w="med" len="med"/>
                      <a:tailEnd type="none" w="med" len="med"/>
                    </a:lnT>
                    <a:lnB w="12700" cap="flat" cmpd="sng" algn="ctr">
                      <a:solidFill>
                        <a:srgbClr val="19422C"/>
                      </a:solidFill>
                      <a:prstDash val="solid"/>
                      <a:round/>
                      <a:headEnd type="none" w="med" len="med"/>
                      <a:tailEnd type="none" w="med" len="med"/>
                    </a:lnB>
                    <a:solidFill>
                      <a:srgbClr val="FFFFFF"/>
                    </a:solidFill>
                  </a:tcPr>
                </a:tc>
                <a:tc>
                  <a:txBody>
                    <a:bodyPr/>
                    <a:lstStyle/>
                    <a:p>
                      <a:pPr marL="0" marR="0" algn="ctr">
                        <a:buNone/>
                      </a:pPr>
                      <a:r>
                        <a:rPr lang="en-US" sz="1200" kern="100">
                          <a:solidFill>
                            <a:srgbClr val="000000"/>
                          </a:solidFill>
                          <a:effectLst/>
                          <a:latin typeface="Aptos" panose="020B0004020202020204" pitchFamily="34" charset="0"/>
                          <a:ea typeface="Calibri" panose="020F0502020204030204" pitchFamily="34" charset="0"/>
                          <a:cs typeface="Arial" panose="020B0604020202020204" pitchFamily="34" charset="0"/>
                        </a:rPr>
                        <a:t>11</a:t>
                      </a:r>
                      <a:endParaRPr lang="en-US" sz="1200" kern="100">
                        <a:effectLst/>
                        <a:latin typeface="Aptos" panose="020B0004020202020204" pitchFamily="34" charset="0"/>
                        <a:ea typeface="Calibri" panose="020F0502020204030204" pitchFamily="34" charset="0"/>
                        <a:cs typeface="Arial" panose="020B0604020202020204" pitchFamily="34" charset="0"/>
                      </a:endParaRPr>
                    </a:p>
                  </a:txBody>
                  <a:tcPr marL="45720" marR="45720" marT="18415" marB="18415" anchor="ctr">
                    <a:lnL w="12700" cap="flat" cmpd="sng" algn="ctr">
                      <a:solidFill>
                        <a:srgbClr val="19422C"/>
                      </a:solidFill>
                      <a:prstDash val="solid"/>
                      <a:round/>
                      <a:headEnd type="none" w="med" len="med"/>
                      <a:tailEnd type="none" w="med" len="med"/>
                    </a:lnL>
                    <a:lnR w="12700" cap="flat" cmpd="sng" algn="ctr">
                      <a:solidFill>
                        <a:srgbClr val="19422C"/>
                      </a:solidFill>
                      <a:prstDash val="solid"/>
                      <a:round/>
                      <a:headEnd type="none" w="med" len="med"/>
                      <a:tailEnd type="none" w="med" len="med"/>
                    </a:lnR>
                    <a:lnT w="12700" cap="flat" cmpd="sng" algn="ctr">
                      <a:solidFill>
                        <a:srgbClr val="19422C"/>
                      </a:solidFill>
                      <a:prstDash val="solid"/>
                      <a:round/>
                      <a:headEnd type="none" w="med" len="med"/>
                      <a:tailEnd type="none" w="med" len="med"/>
                    </a:lnT>
                    <a:lnB w="12700" cap="flat" cmpd="sng" algn="ctr">
                      <a:solidFill>
                        <a:srgbClr val="19422C"/>
                      </a:solidFill>
                      <a:prstDash val="solid"/>
                      <a:round/>
                      <a:headEnd type="none" w="med" len="med"/>
                      <a:tailEnd type="none" w="med" len="med"/>
                    </a:lnB>
                    <a:solidFill>
                      <a:srgbClr val="FFFFFF"/>
                    </a:solidFill>
                  </a:tcPr>
                </a:tc>
                <a:tc>
                  <a:txBody>
                    <a:bodyPr/>
                    <a:lstStyle/>
                    <a:p>
                      <a:pPr marL="0" marR="0" algn="ctr">
                        <a:buNone/>
                      </a:pPr>
                      <a:r>
                        <a:rPr lang="en-US" sz="1200" kern="100">
                          <a:solidFill>
                            <a:srgbClr val="000000"/>
                          </a:solidFill>
                          <a:effectLst/>
                          <a:latin typeface="Aptos" panose="020B0004020202020204" pitchFamily="34" charset="0"/>
                          <a:ea typeface="Calibri" panose="020F0502020204030204" pitchFamily="34" charset="0"/>
                          <a:cs typeface="Arial" panose="020B0604020202020204" pitchFamily="34" charset="0"/>
                        </a:rPr>
                        <a:t>8</a:t>
                      </a:r>
                      <a:endParaRPr lang="en-US" sz="1200" kern="100">
                        <a:effectLst/>
                        <a:latin typeface="Aptos" panose="020B0004020202020204" pitchFamily="34" charset="0"/>
                        <a:ea typeface="Calibri" panose="020F0502020204030204" pitchFamily="34" charset="0"/>
                        <a:cs typeface="Arial" panose="020B0604020202020204" pitchFamily="34" charset="0"/>
                      </a:endParaRPr>
                    </a:p>
                  </a:txBody>
                  <a:tcPr marL="45720" marR="45720" marT="18415" marB="18415" anchor="ctr">
                    <a:lnL w="12700" cap="flat" cmpd="sng" algn="ctr">
                      <a:solidFill>
                        <a:srgbClr val="19422C"/>
                      </a:solidFill>
                      <a:prstDash val="solid"/>
                      <a:round/>
                      <a:headEnd type="none" w="med" len="med"/>
                      <a:tailEnd type="none" w="med" len="med"/>
                    </a:lnL>
                    <a:lnR w="12700" cap="flat" cmpd="sng" algn="ctr">
                      <a:solidFill>
                        <a:srgbClr val="19422C"/>
                      </a:solidFill>
                      <a:prstDash val="solid"/>
                      <a:round/>
                      <a:headEnd type="none" w="med" len="med"/>
                      <a:tailEnd type="none" w="med" len="med"/>
                    </a:lnR>
                    <a:lnT w="12700" cap="flat" cmpd="sng" algn="ctr">
                      <a:solidFill>
                        <a:srgbClr val="19422C"/>
                      </a:solidFill>
                      <a:prstDash val="solid"/>
                      <a:round/>
                      <a:headEnd type="none" w="med" len="med"/>
                      <a:tailEnd type="none" w="med" len="med"/>
                    </a:lnT>
                    <a:lnB w="12700" cap="flat" cmpd="sng" algn="ctr">
                      <a:solidFill>
                        <a:srgbClr val="19422C"/>
                      </a:solidFill>
                      <a:prstDash val="solid"/>
                      <a:round/>
                      <a:headEnd type="none" w="med" len="med"/>
                      <a:tailEnd type="none" w="med" len="med"/>
                    </a:lnB>
                    <a:solidFill>
                      <a:srgbClr val="FFFFFF"/>
                    </a:solidFill>
                  </a:tcPr>
                </a:tc>
                <a:tc>
                  <a:txBody>
                    <a:bodyPr/>
                    <a:lstStyle/>
                    <a:p>
                      <a:pPr marL="0" marR="0" algn="ctr">
                        <a:buNone/>
                      </a:pPr>
                      <a:r>
                        <a:rPr lang="en-US" sz="1200" kern="100">
                          <a:solidFill>
                            <a:srgbClr val="000000"/>
                          </a:solidFill>
                          <a:effectLst/>
                          <a:latin typeface="Aptos" panose="020B0004020202020204" pitchFamily="34" charset="0"/>
                          <a:ea typeface="Calibri" panose="020F0502020204030204" pitchFamily="34" charset="0"/>
                          <a:cs typeface="Arial" panose="020B0604020202020204" pitchFamily="34" charset="0"/>
                        </a:rPr>
                        <a:t>8</a:t>
                      </a:r>
                      <a:endParaRPr lang="en-US" sz="1200" kern="100">
                        <a:effectLst/>
                        <a:latin typeface="Aptos" panose="020B0004020202020204" pitchFamily="34" charset="0"/>
                        <a:ea typeface="Calibri" panose="020F0502020204030204" pitchFamily="34" charset="0"/>
                        <a:cs typeface="Arial" panose="020B0604020202020204" pitchFamily="34" charset="0"/>
                      </a:endParaRPr>
                    </a:p>
                  </a:txBody>
                  <a:tcPr marL="45720" marR="45720" marT="18415" marB="18415" anchor="ctr">
                    <a:lnL w="12700" cap="flat" cmpd="sng" algn="ctr">
                      <a:solidFill>
                        <a:srgbClr val="19422C"/>
                      </a:solidFill>
                      <a:prstDash val="solid"/>
                      <a:round/>
                      <a:headEnd type="none" w="med" len="med"/>
                      <a:tailEnd type="none" w="med" len="med"/>
                    </a:lnL>
                    <a:lnR w="12700" cap="flat" cmpd="sng" algn="ctr">
                      <a:solidFill>
                        <a:srgbClr val="19422C"/>
                      </a:solidFill>
                      <a:prstDash val="solid"/>
                      <a:round/>
                      <a:headEnd type="none" w="med" len="med"/>
                      <a:tailEnd type="none" w="med" len="med"/>
                    </a:lnR>
                    <a:lnT w="12700" cap="flat" cmpd="sng" algn="ctr">
                      <a:solidFill>
                        <a:srgbClr val="19422C"/>
                      </a:solidFill>
                      <a:prstDash val="solid"/>
                      <a:round/>
                      <a:headEnd type="none" w="med" len="med"/>
                      <a:tailEnd type="none" w="med" len="med"/>
                    </a:lnT>
                    <a:lnB w="12700" cap="flat" cmpd="sng" algn="ctr">
                      <a:solidFill>
                        <a:srgbClr val="19422C"/>
                      </a:solidFill>
                      <a:prstDash val="solid"/>
                      <a:round/>
                      <a:headEnd type="none" w="med" len="med"/>
                      <a:tailEnd type="none" w="med" len="med"/>
                    </a:lnB>
                    <a:solidFill>
                      <a:srgbClr val="FFFFFF"/>
                    </a:solidFill>
                  </a:tcPr>
                </a:tc>
                <a:tc>
                  <a:txBody>
                    <a:bodyPr/>
                    <a:lstStyle/>
                    <a:p>
                      <a:pPr marL="0" marR="0" algn="ctr">
                        <a:buNone/>
                      </a:pPr>
                      <a:r>
                        <a:rPr lang="en-US" sz="1200" kern="100">
                          <a:solidFill>
                            <a:srgbClr val="000000"/>
                          </a:solidFill>
                          <a:effectLst/>
                          <a:latin typeface="Aptos" panose="020B0004020202020204" pitchFamily="34" charset="0"/>
                          <a:ea typeface="Calibri" panose="020F0502020204030204" pitchFamily="34" charset="0"/>
                          <a:cs typeface="Arial" panose="020B0604020202020204" pitchFamily="34" charset="0"/>
                        </a:rPr>
                        <a:t>6</a:t>
                      </a:r>
                      <a:endParaRPr lang="en-US" sz="1200" kern="100">
                        <a:effectLst/>
                        <a:latin typeface="Aptos" panose="020B0004020202020204" pitchFamily="34" charset="0"/>
                        <a:ea typeface="Calibri" panose="020F0502020204030204" pitchFamily="34" charset="0"/>
                        <a:cs typeface="Arial" panose="020B0604020202020204" pitchFamily="34" charset="0"/>
                      </a:endParaRPr>
                    </a:p>
                  </a:txBody>
                  <a:tcPr marL="45720" marR="45720" marT="18415" marB="18415" anchor="ctr">
                    <a:lnL w="12700" cap="flat" cmpd="sng" algn="ctr">
                      <a:solidFill>
                        <a:srgbClr val="19422C"/>
                      </a:solidFill>
                      <a:prstDash val="solid"/>
                      <a:round/>
                      <a:headEnd type="none" w="med" len="med"/>
                      <a:tailEnd type="none" w="med" len="med"/>
                    </a:lnL>
                    <a:lnR w="12700" cap="flat" cmpd="sng" algn="ctr">
                      <a:solidFill>
                        <a:srgbClr val="19422C"/>
                      </a:solidFill>
                      <a:prstDash val="solid"/>
                      <a:round/>
                      <a:headEnd type="none" w="med" len="med"/>
                      <a:tailEnd type="none" w="med" len="med"/>
                    </a:lnR>
                    <a:lnT w="12700" cap="flat" cmpd="sng" algn="ctr">
                      <a:solidFill>
                        <a:srgbClr val="19422C"/>
                      </a:solidFill>
                      <a:prstDash val="solid"/>
                      <a:round/>
                      <a:headEnd type="none" w="med" len="med"/>
                      <a:tailEnd type="none" w="med" len="med"/>
                    </a:lnT>
                    <a:lnB w="12700" cap="flat" cmpd="sng" algn="ctr">
                      <a:solidFill>
                        <a:srgbClr val="19422C"/>
                      </a:solidFill>
                      <a:prstDash val="solid"/>
                      <a:round/>
                      <a:headEnd type="none" w="med" len="med"/>
                      <a:tailEnd type="none" w="med" len="med"/>
                    </a:lnB>
                    <a:solidFill>
                      <a:srgbClr val="FFFFFF"/>
                    </a:solidFill>
                  </a:tcPr>
                </a:tc>
                <a:tc>
                  <a:txBody>
                    <a:bodyPr/>
                    <a:lstStyle/>
                    <a:p>
                      <a:pPr marL="0" marR="0" algn="ctr">
                        <a:buNone/>
                      </a:pPr>
                      <a:r>
                        <a:rPr lang="en-US" sz="1200" kern="100">
                          <a:solidFill>
                            <a:srgbClr val="000000"/>
                          </a:solidFill>
                          <a:effectLst/>
                          <a:latin typeface="Aptos" panose="020B0004020202020204" pitchFamily="34" charset="0"/>
                          <a:ea typeface="Calibri" panose="020F0502020204030204" pitchFamily="34" charset="0"/>
                          <a:cs typeface="Arial" panose="020B0604020202020204" pitchFamily="34" charset="0"/>
                        </a:rPr>
                        <a:t>1</a:t>
                      </a:r>
                      <a:endParaRPr lang="en-US" sz="1200" kern="100">
                        <a:effectLst/>
                        <a:latin typeface="Aptos" panose="020B0004020202020204" pitchFamily="34" charset="0"/>
                        <a:ea typeface="Calibri" panose="020F0502020204030204" pitchFamily="34" charset="0"/>
                        <a:cs typeface="Arial" panose="020B0604020202020204" pitchFamily="34" charset="0"/>
                      </a:endParaRPr>
                    </a:p>
                  </a:txBody>
                  <a:tcPr marL="45720" marR="45720" marT="18415" marB="18415" anchor="ctr">
                    <a:lnL w="12700" cap="flat" cmpd="sng" algn="ctr">
                      <a:solidFill>
                        <a:srgbClr val="19422C"/>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19422C"/>
                      </a:solidFill>
                      <a:prstDash val="solid"/>
                      <a:round/>
                      <a:headEnd type="none" w="med" len="med"/>
                      <a:tailEnd type="none" w="med" len="med"/>
                    </a:lnT>
                    <a:lnB w="12700" cap="flat" cmpd="sng" algn="ctr">
                      <a:solidFill>
                        <a:srgbClr val="19422C"/>
                      </a:solidFill>
                      <a:prstDash val="solid"/>
                      <a:round/>
                      <a:headEnd type="none" w="med" len="med"/>
                      <a:tailEnd type="none" w="med" len="med"/>
                    </a:lnB>
                    <a:solidFill>
                      <a:srgbClr val="FFFFFF"/>
                    </a:solidFill>
                  </a:tcPr>
                </a:tc>
                <a:extLst>
                  <a:ext uri="{0D108BD9-81ED-4DB2-BD59-A6C34878D82A}">
                    <a16:rowId xmlns:a16="http://schemas.microsoft.com/office/drawing/2014/main" val="3565352239"/>
                  </a:ext>
                </a:extLst>
              </a:tr>
              <a:tr h="0">
                <a:tc>
                  <a:txBody>
                    <a:bodyPr/>
                    <a:lstStyle/>
                    <a:p>
                      <a:pPr marL="0" marR="0">
                        <a:buNone/>
                      </a:pPr>
                      <a:r>
                        <a:rPr lang="en-US" sz="1200" kern="100">
                          <a:effectLst/>
                          <a:latin typeface="Aptos" panose="020B0004020202020204" pitchFamily="34" charset="0"/>
                          <a:ea typeface="Calibri" panose="020F0502020204030204" pitchFamily="34" charset="0"/>
                          <a:cs typeface="Arial" panose="020B0604020202020204" pitchFamily="34" charset="0"/>
                        </a:rPr>
                        <a:t>Workstream Engagements (Meetings, Focus Groups, Written)</a:t>
                      </a:r>
                    </a:p>
                  </a:txBody>
                  <a:tcPr marL="45720" marR="45720" marT="18415" marB="18415">
                    <a:lnL w="12700" cap="flat" cmpd="sng" algn="ctr">
                      <a:solidFill>
                        <a:srgbClr val="FFFFFF"/>
                      </a:solidFill>
                      <a:prstDash val="solid"/>
                      <a:round/>
                      <a:headEnd type="none" w="med" len="med"/>
                      <a:tailEnd type="none" w="med" len="med"/>
                    </a:lnL>
                    <a:lnR w="12700" cap="flat" cmpd="sng" algn="ctr">
                      <a:solidFill>
                        <a:srgbClr val="19422C"/>
                      </a:solidFill>
                      <a:prstDash val="solid"/>
                      <a:round/>
                      <a:headEnd type="none" w="med" len="med"/>
                      <a:tailEnd type="none" w="med" len="med"/>
                    </a:lnR>
                    <a:lnT w="12700" cap="flat" cmpd="sng" algn="ctr">
                      <a:solidFill>
                        <a:srgbClr val="19422C"/>
                      </a:solidFill>
                      <a:prstDash val="solid"/>
                      <a:round/>
                      <a:headEnd type="none" w="med" len="med"/>
                      <a:tailEnd type="none" w="med" len="med"/>
                    </a:lnT>
                    <a:lnB w="12700" cap="flat" cmpd="sng" algn="ctr">
                      <a:solidFill>
                        <a:srgbClr val="19422C"/>
                      </a:solidFill>
                      <a:prstDash val="solid"/>
                      <a:round/>
                      <a:headEnd type="none" w="med" len="med"/>
                      <a:tailEnd type="none" w="med" len="med"/>
                    </a:lnB>
                    <a:noFill/>
                  </a:tcPr>
                </a:tc>
                <a:tc>
                  <a:txBody>
                    <a:bodyPr/>
                    <a:lstStyle/>
                    <a:p>
                      <a:pPr marL="0" marR="0" algn="ctr">
                        <a:buNone/>
                      </a:pPr>
                      <a:r>
                        <a:rPr lang="en-US" sz="1200" kern="100">
                          <a:effectLst/>
                          <a:latin typeface="Aptos" panose="020B0004020202020204" pitchFamily="34" charset="0"/>
                          <a:ea typeface="Calibri" panose="020F0502020204030204" pitchFamily="34" charset="0"/>
                          <a:cs typeface="Arial" panose="020B0604020202020204" pitchFamily="34" charset="0"/>
                        </a:rPr>
                        <a:t>8</a:t>
                      </a:r>
                    </a:p>
                  </a:txBody>
                  <a:tcPr marL="45720" marR="45720" marT="18415" marB="18415" anchor="ctr">
                    <a:lnL w="12700" cap="flat" cmpd="sng" algn="ctr">
                      <a:solidFill>
                        <a:srgbClr val="19422C"/>
                      </a:solidFill>
                      <a:prstDash val="solid"/>
                      <a:round/>
                      <a:headEnd type="none" w="med" len="med"/>
                      <a:tailEnd type="none" w="med" len="med"/>
                    </a:lnL>
                    <a:lnR w="12700" cap="flat" cmpd="sng" algn="ctr">
                      <a:solidFill>
                        <a:srgbClr val="19422C"/>
                      </a:solidFill>
                      <a:prstDash val="solid"/>
                      <a:round/>
                      <a:headEnd type="none" w="med" len="med"/>
                      <a:tailEnd type="none" w="med" len="med"/>
                    </a:lnR>
                    <a:lnT w="12700" cap="flat" cmpd="sng" algn="ctr">
                      <a:solidFill>
                        <a:srgbClr val="19422C"/>
                      </a:solidFill>
                      <a:prstDash val="solid"/>
                      <a:round/>
                      <a:headEnd type="none" w="med" len="med"/>
                      <a:tailEnd type="none" w="med" len="med"/>
                    </a:lnT>
                    <a:lnB w="12700" cap="flat" cmpd="sng" algn="ctr">
                      <a:solidFill>
                        <a:srgbClr val="19422C"/>
                      </a:solidFill>
                      <a:prstDash val="solid"/>
                      <a:round/>
                      <a:headEnd type="none" w="med" len="med"/>
                      <a:tailEnd type="none" w="med" len="med"/>
                    </a:lnB>
                    <a:noFill/>
                  </a:tcPr>
                </a:tc>
                <a:tc>
                  <a:txBody>
                    <a:bodyPr/>
                    <a:lstStyle/>
                    <a:p>
                      <a:pPr marL="0" marR="0" algn="ctr">
                        <a:buNone/>
                      </a:pPr>
                      <a:r>
                        <a:rPr lang="en-US" sz="1200" kern="100">
                          <a:effectLst/>
                          <a:latin typeface="Aptos" panose="020B0004020202020204" pitchFamily="34" charset="0"/>
                          <a:ea typeface="Calibri" panose="020F0502020204030204" pitchFamily="34" charset="0"/>
                          <a:cs typeface="Arial" panose="020B0604020202020204" pitchFamily="34" charset="0"/>
                        </a:rPr>
                        <a:t>12</a:t>
                      </a:r>
                    </a:p>
                  </a:txBody>
                  <a:tcPr marL="45720" marR="45720" marT="18415" marB="18415" anchor="ctr">
                    <a:lnL w="12700" cap="flat" cmpd="sng" algn="ctr">
                      <a:solidFill>
                        <a:srgbClr val="19422C"/>
                      </a:solidFill>
                      <a:prstDash val="solid"/>
                      <a:round/>
                      <a:headEnd type="none" w="med" len="med"/>
                      <a:tailEnd type="none" w="med" len="med"/>
                    </a:lnL>
                    <a:lnR w="12700" cap="flat" cmpd="sng" algn="ctr">
                      <a:solidFill>
                        <a:srgbClr val="19422C"/>
                      </a:solidFill>
                      <a:prstDash val="solid"/>
                      <a:round/>
                      <a:headEnd type="none" w="med" len="med"/>
                      <a:tailEnd type="none" w="med" len="med"/>
                    </a:lnR>
                    <a:lnT w="12700" cap="flat" cmpd="sng" algn="ctr">
                      <a:solidFill>
                        <a:srgbClr val="19422C"/>
                      </a:solidFill>
                      <a:prstDash val="solid"/>
                      <a:round/>
                      <a:headEnd type="none" w="med" len="med"/>
                      <a:tailEnd type="none" w="med" len="med"/>
                    </a:lnT>
                    <a:lnB w="12700" cap="flat" cmpd="sng" algn="ctr">
                      <a:solidFill>
                        <a:srgbClr val="19422C"/>
                      </a:solidFill>
                      <a:prstDash val="solid"/>
                      <a:round/>
                      <a:headEnd type="none" w="med" len="med"/>
                      <a:tailEnd type="none" w="med" len="med"/>
                    </a:lnB>
                    <a:noFill/>
                  </a:tcPr>
                </a:tc>
                <a:tc>
                  <a:txBody>
                    <a:bodyPr/>
                    <a:lstStyle/>
                    <a:p>
                      <a:pPr marL="0" marR="0" algn="ctr">
                        <a:buNone/>
                      </a:pPr>
                      <a:r>
                        <a:rPr lang="en-US" sz="1200" kern="100">
                          <a:effectLst/>
                          <a:latin typeface="Aptos" panose="020B0004020202020204" pitchFamily="34" charset="0"/>
                          <a:ea typeface="Calibri" panose="020F0502020204030204" pitchFamily="34" charset="0"/>
                          <a:cs typeface="Arial" panose="020B0604020202020204" pitchFamily="34" charset="0"/>
                        </a:rPr>
                        <a:t>20</a:t>
                      </a:r>
                    </a:p>
                  </a:txBody>
                  <a:tcPr marL="45720" marR="45720" marT="18415" marB="18415" anchor="ctr">
                    <a:lnL w="12700" cap="flat" cmpd="sng" algn="ctr">
                      <a:solidFill>
                        <a:srgbClr val="19422C"/>
                      </a:solidFill>
                      <a:prstDash val="solid"/>
                      <a:round/>
                      <a:headEnd type="none" w="med" len="med"/>
                      <a:tailEnd type="none" w="med" len="med"/>
                    </a:lnL>
                    <a:lnR w="12700" cap="flat" cmpd="sng" algn="ctr">
                      <a:solidFill>
                        <a:srgbClr val="19422C"/>
                      </a:solidFill>
                      <a:prstDash val="solid"/>
                      <a:round/>
                      <a:headEnd type="none" w="med" len="med"/>
                      <a:tailEnd type="none" w="med" len="med"/>
                    </a:lnR>
                    <a:lnT w="12700" cap="flat" cmpd="sng" algn="ctr">
                      <a:solidFill>
                        <a:srgbClr val="19422C"/>
                      </a:solidFill>
                      <a:prstDash val="solid"/>
                      <a:round/>
                      <a:headEnd type="none" w="med" len="med"/>
                      <a:tailEnd type="none" w="med" len="med"/>
                    </a:lnT>
                    <a:lnB w="12700" cap="flat" cmpd="sng" algn="ctr">
                      <a:solidFill>
                        <a:srgbClr val="19422C"/>
                      </a:solidFill>
                      <a:prstDash val="solid"/>
                      <a:round/>
                      <a:headEnd type="none" w="med" len="med"/>
                      <a:tailEnd type="none" w="med" len="med"/>
                    </a:lnB>
                    <a:noFill/>
                  </a:tcPr>
                </a:tc>
                <a:tc>
                  <a:txBody>
                    <a:bodyPr/>
                    <a:lstStyle/>
                    <a:p>
                      <a:pPr marL="0" marR="0" algn="ctr">
                        <a:buNone/>
                      </a:pPr>
                      <a:r>
                        <a:rPr lang="en-US" sz="1200" kern="100">
                          <a:effectLst/>
                          <a:latin typeface="Aptos" panose="020B0004020202020204" pitchFamily="34" charset="0"/>
                          <a:ea typeface="Calibri" panose="020F0502020204030204" pitchFamily="34" charset="0"/>
                          <a:cs typeface="Arial" panose="020B0604020202020204" pitchFamily="34" charset="0"/>
                        </a:rPr>
                        <a:t>21</a:t>
                      </a:r>
                    </a:p>
                  </a:txBody>
                  <a:tcPr marL="45720" marR="45720" marT="18415" marB="18415" anchor="ctr">
                    <a:lnL w="12700" cap="flat" cmpd="sng" algn="ctr">
                      <a:solidFill>
                        <a:srgbClr val="19422C"/>
                      </a:solidFill>
                      <a:prstDash val="solid"/>
                      <a:round/>
                      <a:headEnd type="none" w="med" len="med"/>
                      <a:tailEnd type="none" w="med" len="med"/>
                    </a:lnL>
                    <a:lnR w="12700" cap="flat" cmpd="sng" algn="ctr">
                      <a:solidFill>
                        <a:srgbClr val="19422C"/>
                      </a:solidFill>
                      <a:prstDash val="solid"/>
                      <a:round/>
                      <a:headEnd type="none" w="med" len="med"/>
                      <a:tailEnd type="none" w="med" len="med"/>
                    </a:lnR>
                    <a:lnT w="12700" cap="flat" cmpd="sng" algn="ctr">
                      <a:solidFill>
                        <a:srgbClr val="19422C"/>
                      </a:solidFill>
                      <a:prstDash val="solid"/>
                      <a:round/>
                      <a:headEnd type="none" w="med" len="med"/>
                      <a:tailEnd type="none" w="med" len="med"/>
                    </a:lnT>
                    <a:lnB w="12700" cap="flat" cmpd="sng" algn="ctr">
                      <a:solidFill>
                        <a:srgbClr val="19422C"/>
                      </a:solidFill>
                      <a:prstDash val="solid"/>
                      <a:round/>
                      <a:headEnd type="none" w="med" len="med"/>
                      <a:tailEnd type="none" w="med" len="med"/>
                    </a:lnB>
                    <a:noFill/>
                  </a:tcPr>
                </a:tc>
                <a:tc>
                  <a:txBody>
                    <a:bodyPr/>
                    <a:lstStyle/>
                    <a:p>
                      <a:pPr marL="0" marR="0" algn="ctr">
                        <a:buNone/>
                      </a:pPr>
                      <a:r>
                        <a:rPr lang="en-US" sz="1200" kern="100">
                          <a:effectLst/>
                          <a:latin typeface="Aptos" panose="020B0004020202020204" pitchFamily="34" charset="0"/>
                          <a:ea typeface="Calibri" panose="020F0502020204030204" pitchFamily="34" charset="0"/>
                          <a:cs typeface="Arial" panose="020B0604020202020204" pitchFamily="34" charset="0"/>
                        </a:rPr>
                        <a:t>2</a:t>
                      </a:r>
                    </a:p>
                  </a:txBody>
                  <a:tcPr marL="45720" marR="45720" marT="18415" marB="18415" anchor="ctr">
                    <a:lnL w="12700" cap="flat" cmpd="sng" algn="ctr">
                      <a:solidFill>
                        <a:srgbClr val="19422C"/>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19422C"/>
                      </a:solidFill>
                      <a:prstDash val="solid"/>
                      <a:round/>
                      <a:headEnd type="none" w="med" len="med"/>
                      <a:tailEnd type="none" w="med" len="med"/>
                    </a:lnT>
                    <a:lnB w="12700" cap="flat" cmpd="sng" algn="ctr">
                      <a:solidFill>
                        <a:srgbClr val="19422C"/>
                      </a:solidFill>
                      <a:prstDash val="solid"/>
                      <a:round/>
                      <a:headEnd type="none" w="med" len="med"/>
                      <a:tailEnd type="none" w="med" len="med"/>
                    </a:lnB>
                    <a:noFill/>
                  </a:tcPr>
                </a:tc>
                <a:extLst>
                  <a:ext uri="{0D108BD9-81ED-4DB2-BD59-A6C34878D82A}">
                    <a16:rowId xmlns:a16="http://schemas.microsoft.com/office/drawing/2014/main" val="3816112368"/>
                  </a:ext>
                </a:extLst>
              </a:tr>
              <a:tr h="0">
                <a:tc>
                  <a:txBody>
                    <a:bodyPr/>
                    <a:lstStyle/>
                    <a:p>
                      <a:pPr marL="0" marR="0">
                        <a:buNone/>
                      </a:pPr>
                      <a:r>
                        <a:rPr lang="en-US" sz="1200" b="1" kern="100">
                          <a:solidFill>
                            <a:srgbClr val="000000"/>
                          </a:solidFill>
                          <a:effectLst/>
                          <a:latin typeface="Aptos" panose="020B0004020202020204" pitchFamily="34" charset="0"/>
                          <a:ea typeface="Calibri" panose="020F0502020204030204" pitchFamily="34" charset="0"/>
                          <a:cs typeface="Arial" panose="020B0604020202020204" pitchFamily="34" charset="0"/>
                        </a:rPr>
                        <a:t>Total 97</a:t>
                      </a:r>
                      <a:endParaRPr lang="en-US" sz="1200" kern="100">
                        <a:effectLst/>
                        <a:latin typeface="Aptos" panose="020B0004020202020204" pitchFamily="34" charset="0"/>
                        <a:ea typeface="Calibri" panose="020F0502020204030204" pitchFamily="34" charset="0"/>
                        <a:cs typeface="Arial" panose="020B0604020202020204" pitchFamily="34" charset="0"/>
                      </a:endParaRPr>
                    </a:p>
                  </a:txBody>
                  <a:tcPr marL="45720" marR="45720" marT="18415" marB="18415">
                    <a:lnL w="12700" cap="flat" cmpd="sng" algn="ctr">
                      <a:solidFill>
                        <a:srgbClr val="FFFFFF"/>
                      </a:solidFill>
                      <a:prstDash val="solid"/>
                      <a:round/>
                      <a:headEnd type="none" w="med" len="med"/>
                      <a:tailEnd type="none" w="med" len="med"/>
                    </a:lnL>
                    <a:lnR w="12700" cap="flat" cmpd="sng" algn="ctr">
                      <a:solidFill>
                        <a:srgbClr val="19422C"/>
                      </a:solidFill>
                      <a:prstDash val="solid"/>
                      <a:round/>
                      <a:headEnd type="none" w="med" len="med"/>
                      <a:tailEnd type="none" w="med" len="med"/>
                    </a:lnR>
                    <a:lnT w="12700" cap="flat" cmpd="sng" algn="ctr">
                      <a:solidFill>
                        <a:srgbClr val="19422C"/>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EEE8"/>
                    </a:solidFill>
                  </a:tcPr>
                </a:tc>
                <a:tc>
                  <a:txBody>
                    <a:bodyPr/>
                    <a:lstStyle/>
                    <a:p>
                      <a:pPr marL="0" marR="0" algn="ctr">
                        <a:buNone/>
                      </a:pPr>
                      <a:r>
                        <a:rPr lang="en-US" sz="1200" b="1" kern="100">
                          <a:solidFill>
                            <a:srgbClr val="000000"/>
                          </a:solidFill>
                          <a:effectLst/>
                          <a:latin typeface="Aptos" panose="020B0004020202020204" pitchFamily="34" charset="0"/>
                          <a:ea typeface="Calibri" panose="020F0502020204030204" pitchFamily="34" charset="0"/>
                          <a:cs typeface="Arial" panose="020B0604020202020204" pitchFamily="34" charset="0"/>
                        </a:rPr>
                        <a:t>19</a:t>
                      </a:r>
                      <a:endParaRPr lang="en-US" sz="1200" kern="100">
                        <a:effectLst/>
                        <a:latin typeface="Aptos" panose="020B0004020202020204" pitchFamily="34" charset="0"/>
                        <a:ea typeface="Calibri" panose="020F0502020204030204" pitchFamily="34" charset="0"/>
                        <a:cs typeface="Arial" panose="020B0604020202020204" pitchFamily="34" charset="0"/>
                      </a:endParaRPr>
                    </a:p>
                  </a:txBody>
                  <a:tcPr marL="45720" marR="45720" marT="18415" marB="18415" anchor="ctr">
                    <a:lnL w="12700" cap="flat" cmpd="sng" algn="ctr">
                      <a:solidFill>
                        <a:srgbClr val="19422C"/>
                      </a:solidFill>
                      <a:prstDash val="solid"/>
                      <a:round/>
                      <a:headEnd type="none" w="med" len="med"/>
                      <a:tailEnd type="none" w="med" len="med"/>
                    </a:lnL>
                    <a:lnR w="12700" cap="flat" cmpd="sng" algn="ctr">
                      <a:solidFill>
                        <a:srgbClr val="19422C"/>
                      </a:solidFill>
                      <a:prstDash val="solid"/>
                      <a:round/>
                      <a:headEnd type="none" w="med" len="med"/>
                      <a:tailEnd type="none" w="med" len="med"/>
                    </a:lnR>
                    <a:lnT w="12700" cap="flat" cmpd="sng" algn="ctr">
                      <a:solidFill>
                        <a:srgbClr val="19422C"/>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EEE8"/>
                    </a:solidFill>
                  </a:tcPr>
                </a:tc>
                <a:tc>
                  <a:txBody>
                    <a:bodyPr/>
                    <a:lstStyle/>
                    <a:p>
                      <a:pPr marL="0" marR="0" algn="ctr">
                        <a:buNone/>
                      </a:pPr>
                      <a:r>
                        <a:rPr lang="en-US" sz="1200" b="1" kern="100">
                          <a:solidFill>
                            <a:srgbClr val="000000"/>
                          </a:solidFill>
                          <a:effectLst/>
                          <a:latin typeface="Aptos" panose="020B0004020202020204" pitchFamily="34" charset="0"/>
                          <a:ea typeface="Calibri" panose="020F0502020204030204" pitchFamily="34" charset="0"/>
                          <a:cs typeface="Arial" panose="020B0604020202020204" pitchFamily="34" charset="0"/>
                        </a:rPr>
                        <a:t>20</a:t>
                      </a:r>
                      <a:endParaRPr lang="en-US" sz="1200" kern="100">
                        <a:effectLst/>
                        <a:latin typeface="Aptos" panose="020B0004020202020204" pitchFamily="34" charset="0"/>
                        <a:ea typeface="Calibri" panose="020F0502020204030204" pitchFamily="34" charset="0"/>
                        <a:cs typeface="Arial" panose="020B0604020202020204" pitchFamily="34" charset="0"/>
                      </a:endParaRPr>
                    </a:p>
                  </a:txBody>
                  <a:tcPr marL="45720" marR="45720" marT="18415" marB="18415" anchor="ctr">
                    <a:lnL w="12700" cap="flat" cmpd="sng" algn="ctr">
                      <a:solidFill>
                        <a:srgbClr val="19422C"/>
                      </a:solidFill>
                      <a:prstDash val="solid"/>
                      <a:round/>
                      <a:headEnd type="none" w="med" len="med"/>
                      <a:tailEnd type="none" w="med" len="med"/>
                    </a:lnL>
                    <a:lnR w="12700" cap="flat" cmpd="sng" algn="ctr">
                      <a:solidFill>
                        <a:srgbClr val="19422C"/>
                      </a:solidFill>
                      <a:prstDash val="solid"/>
                      <a:round/>
                      <a:headEnd type="none" w="med" len="med"/>
                      <a:tailEnd type="none" w="med" len="med"/>
                    </a:lnR>
                    <a:lnT w="12700" cap="flat" cmpd="sng" algn="ctr">
                      <a:solidFill>
                        <a:srgbClr val="19422C"/>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EEE8"/>
                    </a:solidFill>
                  </a:tcPr>
                </a:tc>
                <a:tc>
                  <a:txBody>
                    <a:bodyPr/>
                    <a:lstStyle/>
                    <a:p>
                      <a:pPr marL="0" marR="0" algn="ctr">
                        <a:buNone/>
                      </a:pPr>
                      <a:r>
                        <a:rPr lang="en-US" sz="1200" b="1" kern="100">
                          <a:solidFill>
                            <a:srgbClr val="000000"/>
                          </a:solidFill>
                          <a:effectLst/>
                          <a:latin typeface="Aptos" panose="020B0004020202020204" pitchFamily="34" charset="0"/>
                          <a:ea typeface="Calibri" panose="020F0502020204030204" pitchFamily="34" charset="0"/>
                          <a:cs typeface="Arial" panose="020B0604020202020204" pitchFamily="34" charset="0"/>
                        </a:rPr>
                        <a:t>28</a:t>
                      </a:r>
                      <a:endParaRPr lang="en-US" sz="1200" kern="100">
                        <a:effectLst/>
                        <a:latin typeface="Aptos" panose="020B0004020202020204" pitchFamily="34" charset="0"/>
                        <a:ea typeface="Calibri" panose="020F0502020204030204" pitchFamily="34" charset="0"/>
                        <a:cs typeface="Arial" panose="020B0604020202020204" pitchFamily="34" charset="0"/>
                      </a:endParaRPr>
                    </a:p>
                  </a:txBody>
                  <a:tcPr marL="45720" marR="45720" marT="18415" marB="18415" anchor="ctr">
                    <a:lnL w="12700" cap="flat" cmpd="sng" algn="ctr">
                      <a:solidFill>
                        <a:srgbClr val="19422C"/>
                      </a:solidFill>
                      <a:prstDash val="solid"/>
                      <a:round/>
                      <a:headEnd type="none" w="med" len="med"/>
                      <a:tailEnd type="none" w="med" len="med"/>
                    </a:lnL>
                    <a:lnR w="12700" cap="flat" cmpd="sng" algn="ctr">
                      <a:solidFill>
                        <a:srgbClr val="19422C"/>
                      </a:solidFill>
                      <a:prstDash val="solid"/>
                      <a:round/>
                      <a:headEnd type="none" w="med" len="med"/>
                      <a:tailEnd type="none" w="med" len="med"/>
                    </a:lnR>
                    <a:lnT w="12700" cap="flat" cmpd="sng" algn="ctr">
                      <a:solidFill>
                        <a:srgbClr val="19422C"/>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EEE8"/>
                    </a:solidFill>
                  </a:tcPr>
                </a:tc>
                <a:tc>
                  <a:txBody>
                    <a:bodyPr/>
                    <a:lstStyle/>
                    <a:p>
                      <a:pPr marL="0" marR="0" algn="ctr">
                        <a:buNone/>
                      </a:pPr>
                      <a:r>
                        <a:rPr lang="en-US" sz="1200" b="1" kern="100">
                          <a:solidFill>
                            <a:srgbClr val="000000"/>
                          </a:solidFill>
                          <a:effectLst/>
                          <a:latin typeface="Aptos" panose="020B0004020202020204" pitchFamily="34" charset="0"/>
                          <a:ea typeface="Calibri" panose="020F0502020204030204" pitchFamily="34" charset="0"/>
                          <a:cs typeface="Arial" panose="020B0604020202020204" pitchFamily="34" charset="0"/>
                        </a:rPr>
                        <a:t>27</a:t>
                      </a:r>
                      <a:endParaRPr lang="en-US" sz="1200" kern="100">
                        <a:effectLst/>
                        <a:latin typeface="Aptos" panose="020B0004020202020204" pitchFamily="34" charset="0"/>
                        <a:ea typeface="Calibri" panose="020F0502020204030204" pitchFamily="34" charset="0"/>
                        <a:cs typeface="Arial" panose="020B0604020202020204" pitchFamily="34" charset="0"/>
                      </a:endParaRPr>
                    </a:p>
                  </a:txBody>
                  <a:tcPr marL="45720" marR="45720" marT="18415" marB="18415" anchor="ctr">
                    <a:lnL w="12700" cap="flat" cmpd="sng" algn="ctr">
                      <a:solidFill>
                        <a:srgbClr val="19422C"/>
                      </a:solidFill>
                      <a:prstDash val="solid"/>
                      <a:round/>
                      <a:headEnd type="none" w="med" len="med"/>
                      <a:tailEnd type="none" w="med" len="med"/>
                    </a:lnL>
                    <a:lnR w="12700" cap="flat" cmpd="sng" algn="ctr">
                      <a:solidFill>
                        <a:srgbClr val="19422C"/>
                      </a:solidFill>
                      <a:prstDash val="solid"/>
                      <a:round/>
                      <a:headEnd type="none" w="med" len="med"/>
                      <a:tailEnd type="none" w="med" len="med"/>
                    </a:lnR>
                    <a:lnT w="12700" cap="flat" cmpd="sng" algn="ctr">
                      <a:solidFill>
                        <a:srgbClr val="19422C"/>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EEE8"/>
                    </a:solidFill>
                  </a:tcPr>
                </a:tc>
                <a:tc>
                  <a:txBody>
                    <a:bodyPr/>
                    <a:lstStyle/>
                    <a:p>
                      <a:pPr marL="0" marR="0" algn="ctr">
                        <a:buNone/>
                      </a:pPr>
                      <a:r>
                        <a:rPr lang="en-US" sz="1200" b="1" kern="100">
                          <a:solidFill>
                            <a:srgbClr val="000000"/>
                          </a:solidFill>
                          <a:effectLst/>
                          <a:latin typeface="Aptos" panose="020B0004020202020204" pitchFamily="34" charset="0"/>
                          <a:ea typeface="Calibri" panose="020F0502020204030204" pitchFamily="34" charset="0"/>
                          <a:cs typeface="Arial" panose="020B0604020202020204" pitchFamily="34" charset="0"/>
                        </a:rPr>
                        <a:t>3</a:t>
                      </a:r>
                      <a:endParaRPr lang="en-US" sz="1200" kern="100">
                        <a:effectLst/>
                        <a:latin typeface="Aptos" panose="020B0004020202020204" pitchFamily="34" charset="0"/>
                        <a:ea typeface="Calibri" panose="020F0502020204030204" pitchFamily="34" charset="0"/>
                        <a:cs typeface="Arial" panose="020B0604020202020204" pitchFamily="34" charset="0"/>
                      </a:endParaRPr>
                    </a:p>
                  </a:txBody>
                  <a:tcPr marL="45720" marR="45720" marT="18415" marB="18415" anchor="ctr">
                    <a:lnL w="12700" cap="flat" cmpd="sng" algn="ctr">
                      <a:solidFill>
                        <a:srgbClr val="19422C"/>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19422C"/>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EEE8"/>
                    </a:solidFill>
                  </a:tcPr>
                </a:tc>
                <a:extLst>
                  <a:ext uri="{0D108BD9-81ED-4DB2-BD59-A6C34878D82A}">
                    <a16:rowId xmlns:a16="http://schemas.microsoft.com/office/drawing/2014/main" val="3592189044"/>
                  </a:ext>
                </a:extLst>
              </a:tr>
            </a:tbl>
          </a:graphicData>
        </a:graphic>
      </p:graphicFrame>
      <p:sp>
        <p:nvSpPr>
          <p:cNvPr id="5" name="Text Placeholder 4">
            <a:extLst>
              <a:ext uri="{FF2B5EF4-FFF2-40B4-BE49-F238E27FC236}">
                <a16:creationId xmlns:a16="http://schemas.microsoft.com/office/drawing/2014/main" id="{17F1FCF3-BC37-7EE6-A88B-BD9A735B0629}"/>
              </a:ext>
            </a:extLst>
          </p:cNvPr>
          <p:cNvSpPr>
            <a:spLocks noGrp="1"/>
          </p:cNvSpPr>
          <p:nvPr>
            <p:ph type="body" idx="10"/>
          </p:nvPr>
        </p:nvSpPr>
        <p:spPr>
          <a:xfrm>
            <a:off x="13252" y="39758"/>
            <a:ext cx="1113183" cy="371127"/>
          </a:xfrm>
        </p:spPr>
        <p:txBody>
          <a:bodyPr/>
          <a:lstStyle/>
          <a:p>
            <a:r>
              <a:rPr lang="en-US"/>
              <a:t>SB 254</a:t>
            </a:r>
          </a:p>
        </p:txBody>
      </p:sp>
      <p:sp>
        <p:nvSpPr>
          <p:cNvPr id="9" name="Content Placeholder 2">
            <a:extLst>
              <a:ext uri="{FF2B5EF4-FFF2-40B4-BE49-F238E27FC236}">
                <a16:creationId xmlns:a16="http://schemas.microsoft.com/office/drawing/2014/main" id="{21805DF9-B616-E927-A0B8-4CD7D410508D}"/>
              </a:ext>
            </a:extLst>
          </p:cNvPr>
          <p:cNvSpPr txBox="1">
            <a:spLocks/>
          </p:cNvSpPr>
          <p:nvPr/>
        </p:nvSpPr>
        <p:spPr>
          <a:xfrm>
            <a:off x="831160" y="3324007"/>
            <a:ext cx="7265090" cy="37112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000" b="1" kern="100" dirty="0">
                <a:solidFill>
                  <a:srgbClr val="215F9A"/>
                </a:solidFill>
                <a:latin typeface="+mn-lt"/>
                <a:ea typeface="+mn-ea"/>
                <a:cs typeface="Times New Roman"/>
              </a:defRPr>
            </a:lvl1pPr>
            <a:lvl2pPr marL="685800" indent="-228600" algn="l" defTabSz="914400" rtl="0" eaLnBrk="1" latinLnBrk="0" hangingPunct="1">
              <a:lnSpc>
                <a:spcPct val="90000"/>
              </a:lnSpc>
              <a:spcBef>
                <a:spcPts val="500"/>
              </a:spcBef>
              <a:buFont typeface="Arial" panose="020B0604020202020204" pitchFamily="34" charset="0"/>
              <a:buChar char="•"/>
              <a:defRPr lang="en-US" sz="1800" kern="100" dirty="0">
                <a:solidFill>
                  <a:schemeClr val="tx1"/>
                </a:solidFill>
                <a:latin typeface="Aptos"/>
                <a:ea typeface="+mn-ea"/>
                <a:cs typeface="Times New Roman"/>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sng" strike="noStrike" kern="1200" cap="none" spc="0" normalizeH="0" baseline="0" noProof="0">
                <a:ln>
                  <a:noFill/>
                </a:ln>
                <a:solidFill>
                  <a:srgbClr val="1B7AA5"/>
                </a:solidFill>
                <a:effectLst/>
                <a:uLnTx/>
                <a:uFillTx/>
                <a:latin typeface="Aptos" panose="02110004020202020204"/>
                <a:ea typeface="Meiryo"/>
                <a:cs typeface="DokChampa"/>
              </a:rPr>
              <a:t>Other Key Stakeholder Groups</a:t>
            </a:r>
            <a:endParaRPr kumimoji="0" lang="en-US" sz="2000" b="1" i="0" u="sng" strike="noStrike" kern="100" cap="none" spc="0" normalizeH="0" baseline="0" noProof="0">
              <a:ln>
                <a:noFill/>
              </a:ln>
              <a:solidFill>
                <a:srgbClr val="1B7AA5"/>
              </a:solidFill>
              <a:effectLst/>
              <a:uLnTx/>
              <a:uFillTx/>
              <a:latin typeface="Aptos" panose="02110004020202020204"/>
              <a:ea typeface="+mn-ea"/>
              <a:cs typeface="Times New Roman"/>
            </a:endParaRPr>
          </a:p>
        </p:txBody>
      </p:sp>
      <p:sp>
        <p:nvSpPr>
          <p:cNvPr id="10" name="Content Placeholder 2">
            <a:extLst>
              <a:ext uri="{FF2B5EF4-FFF2-40B4-BE49-F238E27FC236}">
                <a16:creationId xmlns:a16="http://schemas.microsoft.com/office/drawing/2014/main" id="{1699D6CD-5B0F-66D3-9406-640FA32B266F}"/>
              </a:ext>
            </a:extLst>
          </p:cNvPr>
          <p:cNvSpPr txBox="1">
            <a:spLocks/>
          </p:cNvSpPr>
          <p:nvPr/>
        </p:nvSpPr>
        <p:spPr>
          <a:xfrm>
            <a:off x="831160" y="934413"/>
            <a:ext cx="10341729" cy="37112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000" b="1" kern="100" dirty="0">
                <a:solidFill>
                  <a:srgbClr val="215F9A"/>
                </a:solidFill>
                <a:latin typeface="+mn-lt"/>
                <a:ea typeface="+mn-ea"/>
                <a:cs typeface="Times New Roman"/>
              </a:defRPr>
            </a:lvl1pPr>
            <a:lvl2pPr marL="685800" indent="-228600" algn="l" defTabSz="914400" rtl="0" eaLnBrk="1" latinLnBrk="0" hangingPunct="1">
              <a:lnSpc>
                <a:spcPct val="90000"/>
              </a:lnSpc>
              <a:spcBef>
                <a:spcPts val="500"/>
              </a:spcBef>
              <a:buFont typeface="Arial" panose="020B0604020202020204" pitchFamily="34" charset="0"/>
              <a:buChar char="•"/>
              <a:defRPr lang="en-US" sz="1800" kern="100" dirty="0">
                <a:solidFill>
                  <a:schemeClr val="tx1"/>
                </a:solidFill>
                <a:latin typeface="Aptos"/>
                <a:ea typeface="+mn-ea"/>
                <a:cs typeface="Times New Roman"/>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sng" strike="noStrike" kern="1200" cap="none" spc="0" normalizeH="0" baseline="0" noProof="0">
                <a:ln>
                  <a:noFill/>
                </a:ln>
                <a:solidFill>
                  <a:srgbClr val="1B7AA5"/>
                </a:solidFill>
                <a:effectLst/>
                <a:uLnTx/>
                <a:uFillTx/>
                <a:latin typeface="Aptos" panose="02110004020202020204"/>
                <a:ea typeface="Meiryo"/>
                <a:cs typeface="DokChampa"/>
              </a:rPr>
              <a:t>SB 254 Mandated Stakeholder Groups</a:t>
            </a:r>
            <a:endParaRPr kumimoji="0" lang="en-US" sz="2000" b="1" i="0" u="sng" strike="noStrike" kern="100" cap="none" spc="0" normalizeH="0" baseline="0" noProof="0">
              <a:ln>
                <a:noFill/>
              </a:ln>
              <a:solidFill>
                <a:srgbClr val="1B7AA5"/>
              </a:solidFill>
              <a:effectLst/>
              <a:uLnTx/>
              <a:uFillTx/>
              <a:latin typeface="Aptos" panose="02110004020202020204"/>
              <a:ea typeface="+mn-ea"/>
              <a:cs typeface="Times New Roman"/>
            </a:endParaRPr>
          </a:p>
        </p:txBody>
      </p:sp>
      <p:graphicFrame>
        <p:nvGraphicFramePr>
          <p:cNvPr id="13" name="Table 12">
            <a:extLst>
              <a:ext uri="{FF2B5EF4-FFF2-40B4-BE49-F238E27FC236}">
                <a16:creationId xmlns:a16="http://schemas.microsoft.com/office/drawing/2014/main" id="{11A9870F-EA78-AB3C-0204-17E40640C40F}"/>
              </a:ext>
            </a:extLst>
          </p:cNvPr>
          <p:cNvGraphicFramePr>
            <a:graphicFrameLocks noGrp="1"/>
          </p:cNvGraphicFramePr>
          <p:nvPr>
            <p:extLst>
              <p:ext uri="{D42A27DB-BD31-4B8C-83A1-F6EECF244321}">
                <p14:modId xmlns:p14="http://schemas.microsoft.com/office/powerpoint/2010/main" val="1620931714"/>
              </p:ext>
            </p:extLst>
          </p:nvPr>
        </p:nvGraphicFramePr>
        <p:xfrm>
          <a:off x="898524" y="3728740"/>
          <a:ext cx="10379075" cy="1793240"/>
        </p:xfrm>
        <a:graphic>
          <a:graphicData uri="http://schemas.openxmlformats.org/drawingml/2006/table">
            <a:tbl>
              <a:tblPr firstRow="1" firstCol="1" bandRow="1"/>
              <a:tblGrid>
                <a:gridCol w="1189535">
                  <a:extLst>
                    <a:ext uri="{9D8B030D-6E8A-4147-A177-3AD203B41FA5}">
                      <a16:colId xmlns:a16="http://schemas.microsoft.com/office/drawing/2014/main" val="2389945836"/>
                    </a:ext>
                  </a:extLst>
                </a:gridCol>
                <a:gridCol w="1010849">
                  <a:extLst>
                    <a:ext uri="{9D8B030D-6E8A-4147-A177-3AD203B41FA5}">
                      <a16:colId xmlns:a16="http://schemas.microsoft.com/office/drawing/2014/main" val="3958534906"/>
                    </a:ext>
                  </a:extLst>
                </a:gridCol>
                <a:gridCol w="1010849">
                  <a:extLst>
                    <a:ext uri="{9D8B030D-6E8A-4147-A177-3AD203B41FA5}">
                      <a16:colId xmlns:a16="http://schemas.microsoft.com/office/drawing/2014/main" val="35482544"/>
                    </a:ext>
                  </a:extLst>
                </a:gridCol>
                <a:gridCol w="774610">
                  <a:extLst>
                    <a:ext uri="{9D8B030D-6E8A-4147-A177-3AD203B41FA5}">
                      <a16:colId xmlns:a16="http://schemas.microsoft.com/office/drawing/2014/main" val="1260265432"/>
                    </a:ext>
                  </a:extLst>
                </a:gridCol>
                <a:gridCol w="694241">
                  <a:extLst>
                    <a:ext uri="{9D8B030D-6E8A-4147-A177-3AD203B41FA5}">
                      <a16:colId xmlns:a16="http://schemas.microsoft.com/office/drawing/2014/main" val="3054632803"/>
                    </a:ext>
                  </a:extLst>
                </a:gridCol>
                <a:gridCol w="644746">
                  <a:extLst>
                    <a:ext uri="{9D8B030D-6E8A-4147-A177-3AD203B41FA5}">
                      <a16:colId xmlns:a16="http://schemas.microsoft.com/office/drawing/2014/main" val="1096368573"/>
                    </a:ext>
                  </a:extLst>
                </a:gridCol>
                <a:gridCol w="827059">
                  <a:extLst>
                    <a:ext uri="{9D8B030D-6E8A-4147-A177-3AD203B41FA5}">
                      <a16:colId xmlns:a16="http://schemas.microsoft.com/office/drawing/2014/main" val="2419103517"/>
                    </a:ext>
                  </a:extLst>
                </a:gridCol>
                <a:gridCol w="1010849">
                  <a:extLst>
                    <a:ext uri="{9D8B030D-6E8A-4147-A177-3AD203B41FA5}">
                      <a16:colId xmlns:a16="http://schemas.microsoft.com/office/drawing/2014/main" val="3466579743"/>
                    </a:ext>
                  </a:extLst>
                </a:gridCol>
                <a:gridCol w="1010849">
                  <a:extLst>
                    <a:ext uri="{9D8B030D-6E8A-4147-A177-3AD203B41FA5}">
                      <a16:colId xmlns:a16="http://schemas.microsoft.com/office/drawing/2014/main" val="618392998"/>
                    </a:ext>
                  </a:extLst>
                </a:gridCol>
                <a:gridCol w="1102744">
                  <a:extLst>
                    <a:ext uri="{9D8B030D-6E8A-4147-A177-3AD203B41FA5}">
                      <a16:colId xmlns:a16="http://schemas.microsoft.com/office/drawing/2014/main" val="512700403"/>
                    </a:ext>
                  </a:extLst>
                </a:gridCol>
                <a:gridCol w="1102744">
                  <a:extLst>
                    <a:ext uri="{9D8B030D-6E8A-4147-A177-3AD203B41FA5}">
                      <a16:colId xmlns:a16="http://schemas.microsoft.com/office/drawing/2014/main" val="3679020994"/>
                    </a:ext>
                  </a:extLst>
                </a:gridCol>
              </a:tblGrid>
              <a:tr h="0">
                <a:tc>
                  <a:txBody>
                    <a:bodyPr/>
                    <a:lstStyle/>
                    <a:p>
                      <a:pPr marL="0" marR="0" algn="ctr">
                        <a:buNone/>
                      </a:pPr>
                      <a:r>
                        <a:rPr lang="en-US" sz="1200" b="1" kern="100" spc="-25">
                          <a:solidFill>
                            <a:srgbClr val="FFFFFF"/>
                          </a:solidFill>
                          <a:effectLst/>
                          <a:latin typeface="Aptos" panose="020B0004020202020204" pitchFamily="34" charset="0"/>
                          <a:ea typeface="Calibri" panose="020F0502020204030204" pitchFamily="34" charset="0"/>
                          <a:cs typeface="Arial" panose="020B0604020202020204" pitchFamily="34" charset="0"/>
                        </a:rPr>
                        <a:t>Engagement Type</a:t>
                      </a:r>
                      <a:endParaRPr lang="en-US" sz="1200" b="1" kern="100">
                        <a:solidFill>
                          <a:srgbClr val="FFFFFF"/>
                        </a:solidFill>
                        <a:effectLst/>
                        <a:latin typeface="Aptos" panose="020B0004020202020204" pitchFamily="34" charset="0"/>
                        <a:ea typeface="Calibri" panose="020F0502020204030204" pitchFamily="34" charset="0"/>
                        <a:cs typeface="Arial" panose="020B0604020202020204" pitchFamily="34" charset="0"/>
                      </a:endParaRPr>
                    </a:p>
                  </a:txBody>
                  <a:tcPr marL="27305" marR="27305" marT="18415" marB="18415" anchor="ctr">
                    <a:lnL w="12700" cap="flat" cmpd="sng" algn="ctr">
                      <a:solidFill>
                        <a:srgbClr val="5B9BD5"/>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19422C"/>
                      </a:solidFill>
                      <a:prstDash val="solid"/>
                      <a:round/>
                      <a:headEnd type="none" w="med" len="med"/>
                      <a:tailEnd type="none" w="med" len="med"/>
                    </a:lnB>
                    <a:solidFill>
                      <a:srgbClr val="19422C"/>
                    </a:solidFill>
                  </a:tcPr>
                </a:tc>
                <a:tc>
                  <a:txBody>
                    <a:bodyPr/>
                    <a:lstStyle/>
                    <a:p>
                      <a:pPr marL="0" marR="0" algn="ctr">
                        <a:buNone/>
                      </a:pPr>
                      <a:r>
                        <a:rPr lang="en-US" sz="1200" b="1" kern="100" spc="-25">
                          <a:solidFill>
                            <a:srgbClr val="FFFFFF"/>
                          </a:solidFill>
                          <a:effectLst/>
                          <a:latin typeface="Aptos" panose="020B0004020202020204" pitchFamily="34" charset="0"/>
                          <a:ea typeface="Calibri" panose="020F0502020204030204" pitchFamily="34" charset="0"/>
                          <a:cs typeface="Arial" panose="020B0604020202020204" pitchFamily="34" charset="0"/>
                        </a:rPr>
                        <a:t>Other Legal + Regulatory Advocates</a:t>
                      </a:r>
                      <a:endParaRPr lang="en-US" sz="1200" b="1" kern="100">
                        <a:solidFill>
                          <a:srgbClr val="FFFFFF"/>
                        </a:solidFill>
                        <a:effectLst/>
                        <a:latin typeface="Aptos" panose="020B0004020202020204" pitchFamily="34" charset="0"/>
                        <a:ea typeface="Calibri" panose="020F0502020204030204" pitchFamily="34" charset="0"/>
                        <a:cs typeface="Arial" panose="020B0604020202020204" pitchFamily="34" charset="0"/>
                      </a:endParaRPr>
                    </a:p>
                  </a:txBody>
                  <a:tcPr marL="27305" marR="27305" marT="18415" marB="1841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19422C"/>
                      </a:solidFill>
                      <a:prstDash val="solid"/>
                      <a:round/>
                      <a:headEnd type="none" w="med" len="med"/>
                      <a:tailEnd type="none" w="med" len="med"/>
                    </a:lnB>
                    <a:solidFill>
                      <a:srgbClr val="19422C"/>
                    </a:solidFill>
                  </a:tcPr>
                </a:tc>
                <a:tc>
                  <a:txBody>
                    <a:bodyPr/>
                    <a:lstStyle/>
                    <a:p>
                      <a:pPr marL="0" marR="0" algn="ctr">
                        <a:buNone/>
                      </a:pPr>
                      <a:r>
                        <a:rPr lang="en-US" sz="1200" b="1" kern="100" spc="-25">
                          <a:solidFill>
                            <a:srgbClr val="FFFFFF"/>
                          </a:solidFill>
                          <a:effectLst/>
                          <a:latin typeface="Aptos" panose="020B0004020202020204" pitchFamily="34" charset="0"/>
                          <a:ea typeface="Calibri" panose="020F0502020204030204" pitchFamily="34" charset="0"/>
                          <a:cs typeface="Arial" panose="020B0604020202020204" pitchFamily="34" charset="0"/>
                        </a:rPr>
                        <a:t>Survivor Orgs/Reps</a:t>
                      </a:r>
                      <a:endParaRPr lang="en-US" sz="1200" b="1" kern="100">
                        <a:solidFill>
                          <a:srgbClr val="FFFFFF"/>
                        </a:solidFill>
                        <a:effectLst/>
                        <a:latin typeface="Aptos" panose="020B0004020202020204" pitchFamily="34" charset="0"/>
                        <a:ea typeface="Calibri" panose="020F0502020204030204" pitchFamily="34" charset="0"/>
                        <a:cs typeface="Arial" panose="020B0604020202020204" pitchFamily="34" charset="0"/>
                      </a:endParaRPr>
                    </a:p>
                  </a:txBody>
                  <a:tcPr marL="27305" marR="27305" marT="18415" marB="1841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19422C"/>
                      </a:solidFill>
                      <a:prstDash val="solid"/>
                      <a:round/>
                      <a:headEnd type="none" w="med" len="med"/>
                      <a:tailEnd type="none" w="med" len="med"/>
                    </a:lnB>
                    <a:solidFill>
                      <a:srgbClr val="19422C"/>
                    </a:solidFill>
                  </a:tcPr>
                </a:tc>
                <a:tc>
                  <a:txBody>
                    <a:bodyPr/>
                    <a:lstStyle/>
                    <a:p>
                      <a:pPr marL="0" marR="0" algn="ctr">
                        <a:buNone/>
                      </a:pPr>
                      <a:r>
                        <a:rPr lang="en-US" sz="1200" b="1" kern="100" spc="-25">
                          <a:solidFill>
                            <a:srgbClr val="FFFFFF"/>
                          </a:solidFill>
                          <a:effectLst/>
                          <a:latin typeface="Aptos" panose="020B0004020202020204" pitchFamily="34" charset="0"/>
                          <a:ea typeface="Calibri" panose="020F0502020204030204" pitchFamily="34" charset="0"/>
                          <a:cs typeface="Arial" panose="020B0604020202020204" pitchFamily="34" charset="0"/>
                        </a:rPr>
                        <a:t>Local Gov’t/</a:t>
                      </a:r>
                      <a:br>
                        <a:rPr lang="en-US" sz="1200" b="1" kern="100" spc="-25">
                          <a:solidFill>
                            <a:srgbClr val="FFFFFF"/>
                          </a:solidFill>
                          <a:effectLst/>
                          <a:latin typeface="Aptos" panose="020B0004020202020204" pitchFamily="34" charset="0"/>
                          <a:ea typeface="Calibri" panose="020F0502020204030204" pitchFamily="34" charset="0"/>
                          <a:cs typeface="Arial" panose="020B0604020202020204" pitchFamily="34" charset="0"/>
                        </a:rPr>
                      </a:br>
                      <a:r>
                        <a:rPr lang="en-US" sz="1200" b="1" kern="100" spc="-25">
                          <a:solidFill>
                            <a:srgbClr val="FFFFFF"/>
                          </a:solidFill>
                          <a:effectLst/>
                          <a:latin typeface="Aptos" panose="020B0004020202020204" pitchFamily="34" charset="0"/>
                          <a:ea typeface="Calibri" panose="020F0502020204030204" pitchFamily="34" charset="0"/>
                          <a:cs typeface="Arial" panose="020B0604020202020204" pitchFamily="34" charset="0"/>
                        </a:rPr>
                        <a:t>Tribes</a:t>
                      </a:r>
                      <a:endParaRPr lang="en-US" sz="1200" b="1" kern="100">
                        <a:solidFill>
                          <a:srgbClr val="FFFFFF"/>
                        </a:solidFill>
                        <a:effectLst/>
                        <a:latin typeface="Aptos" panose="020B0004020202020204" pitchFamily="34" charset="0"/>
                        <a:ea typeface="Calibri" panose="020F0502020204030204" pitchFamily="34" charset="0"/>
                        <a:cs typeface="Arial" panose="020B0604020202020204" pitchFamily="34" charset="0"/>
                      </a:endParaRPr>
                    </a:p>
                  </a:txBody>
                  <a:tcPr marL="27305" marR="27305" marT="18415" marB="1841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19422C"/>
                      </a:solidFill>
                      <a:prstDash val="solid"/>
                      <a:round/>
                      <a:headEnd type="none" w="med" len="med"/>
                      <a:tailEnd type="none" w="med" len="med"/>
                    </a:lnB>
                    <a:solidFill>
                      <a:srgbClr val="19422C"/>
                    </a:solidFill>
                  </a:tcPr>
                </a:tc>
                <a:tc>
                  <a:txBody>
                    <a:bodyPr/>
                    <a:lstStyle/>
                    <a:p>
                      <a:pPr marL="0" marR="0" algn="ctr">
                        <a:buNone/>
                      </a:pPr>
                      <a:r>
                        <a:rPr lang="en-US" sz="1200" b="1" kern="100" spc="-25">
                          <a:solidFill>
                            <a:srgbClr val="FFFFFF"/>
                          </a:solidFill>
                          <a:effectLst/>
                          <a:latin typeface="Aptos" panose="020B0004020202020204" pitchFamily="34" charset="0"/>
                          <a:ea typeface="Calibri" panose="020F0502020204030204" pitchFamily="34" charset="0"/>
                          <a:cs typeface="Arial" panose="020B0604020202020204" pitchFamily="34" charset="0"/>
                        </a:rPr>
                        <a:t>Public Utilities</a:t>
                      </a:r>
                      <a:endParaRPr lang="en-US" sz="1200" b="1" kern="100">
                        <a:solidFill>
                          <a:srgbClr val="FFFFFF"/>
                        </a:solidFill>
                        <a:effectLst/>
                        <a:latin typeface="Aptos" panose="020B0004020202020204" pitchFamily="34" charset="0"/>
                        <a:ea typeface="Calibri" panose="020F0502020204030204" pitchFamily="34" charset="0"/>
                        <a:cs typeface="Arial" panose="020B0604020202020204" pitchFamily="34" charset="0"/>
                      </a:endParaRPr>
                    </a:p>
                  </a:txBody>
                  <a:tcPr marL="27305" marR="27305" marT="18415" marB="1841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19422C"/>
                      </a:solidFill>
                      <a:prstDash val="solid"/>
                      <a:round/>
                      <a:headEnd type="none" w="med" len="med"/>
                      <a:tailEnd type="none" w="med" len="med"/>
                    </a:lnB>
                    <a:solidFill>
                      <a:srgbClr val="19422C"/>
                    </a:solidFill>
                  </a:tcPr>
                </a:tc>
                <a:tc>
                  <a:txBody>
                    <a:bodyPr/>
                    <a:lstStyle/>
                    <a:p>
                      <a:pPr marL="0" marR="0" algn="ctr">
                        <a:buNone/>
                      </a:pPr>
                      <a:r>
                        <a:rPr lang="en-US" sz="1200" b="1" kern="100" spc="-25">
                          <a:solidFill>
                            <a:srgbClr val="FFFFFF"/>
                          </a:solidFill>
                          <a:effectLst/>
                          <a:latin typeface="Aptos" panose="020B0004020202020204" pitchFamily="34" charset="0"/>
                          <a:ea typeface="Calibri" panose="020F0502020204030204" pitchFamily="34" charset="0"/>
                          <a:cs typeface="Arial" panose="020B0604020202020204" pitchFamily="34" charset="0"/>
                        </a:rPr>
                        <a:t>Gas Utilities</a:t>
                      </a:r>
                      <a:endParaRPr lang="en-US" sz="1200" b="1" kern="100">
                        <a:solidFill>
                          <a:srgbClr val="FFFFFF"/>
                        </a:solidFill>
                        <a:effectLst/>
                        <a:latin typeface="Aptos" panose="020B0004020202020204" pitchFamily="34" charset="0"/>
                        <a:ea typeface="Calibri" panose="020F0502020204030204" pitchFamily="34" charset="0"/>
                        <a:cs typeface="Arial" panose="020B0604020202020204" pitchFamily="34" charset="0"/>
                      </a:endParaRPr>
                    </a:p>
                  </a:txBody>
                  <a:tcPr marL="27305" marR="27305" marT="18415" marB="1841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19422C"/>
                      </a:solidFill>
                      <a:prstDash val="solid"/>
                      <a:round/>
                      <a:headEnd type="none" w="med" len="med"/>
                      <a:tailEnd type="none" w="med" len="med"/>
                    </a:lnB>
                    <a:solidFill>
                      <a:srgbClr val="19422C"/>
                    </a:solidFill>
                  </a:tcPr>
                </a:tc>
                <a:tc>
                  <a:txBody>
                    <a:bodyPr/>
                    <a:lstStyle/>
                    <a:p>
                      <a:pPr marL="0" marR="0" algn="ctr">
                        <a:buNone/>
                      </a:pPr>
                      <a:r>
                        <a:rPr lang="en-US" sz="1200" b="1" kern="100" spc="-25">
                          <a:solidFill>
                            <a:srgbClr val="FFFFFF"/>
                          </a:solidFill>
                          <a:effectLst/>
                          <a:latin typeface="Aptos" panose="020B0004020202020204" pitchFamily="34" charset="0"/>
                          <a:ea typeface="Calibri" panose="020F0502020204030204" pitchFamily="34" charset="0"/>
                          <a:cs typeface="Arial" panose="020B0604020202020204" pitchFamily="34" charset="0"/>
                        </a:rPr>
                        <a:t>Financial Sector</a:t>
                      </a:r>
                      <a:endParaRPr lang="en-US" sz="1200" b="1" kern="100">
                        <a:solidFill>
                          <a:srgbClr val="FFFFFF"/>
                        </a:solidFill>
                        <a:effectLst/>
                        <a:latin typeface="Aptos" panose="020B0004020202020204" pitchFamily="34" charset="0"/>
                        <a:ea typeface="Calibri" panose="020F0502020204030204" pitchFamily="34" charset="0"/>
                        <a:cs typeface="Arial" panose="020B0604020202020204" pitchFamily="34" charset="0"/>
                      </a:endParaRPr>
                    </a:p>
                  </a:txBody>
                  <a:tcPr marL="27305" marR="27305" marT="18415" marB="1841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19422C"/>
                      </a:solidFill>
                      <a:prstDash val="solid"/>
                      <a:round/>
                      <a:headEnd type="none" w="med" len="med"/>
                      <a:tailEnd type="none" w="med" len="med"/>
                    </a:lnB>
                    <a:solidFill>
                      <a:srgbClr val="19422C"/>
                    </a:solidFill>
                  </a:tcPr>
                </a:tc>
                <a:tc>
                  <a:txBody>
                    <a:bodyPr/>
                    <a:lstStyle/>
                    <a:p>
                      <a:pPr marL="0" marR="0" algn="ctr">
                        <a:buNone/>
                      </a:pPr>
                      <a:r>
                        <a:rPr lang="en-US" sz="1200" b="1" kern="100" spc="-25">
                          <a:solidFill>
                            <a:srgbClr val="FFFFFF"/>
                          </a:solidFill>
                          <a:effectLst/>
                          <a:latin typeface="Aptos" panose="020B0004020202020204" pitchFamily="34" charset="0"/>
                          <a:ea typeface="Calibri" panose="020F0502020204030204" pitchFamily="34" charset="0"/>
                          <a:cs typeface="Arial" panose="020B0604020202020204" pitchFamily="34" charset="0"/>
                        </a:rPr>
                        <a:t>Industry/</a:t>
                      </a:r>
                      <a:br>
                        <a:rPr lang="en-US" sz="1200" b="1" kern="100" spc="-25">
                          <a:solidFill>
                            <a:srgbClr val="FFFFFF"/>
                          </a:solidFill>
                          <a:effectLst/>
                          <a:latin typeface="Aptos" panose="020B0004020202020204" pitchFamily="34" charset="0"/>
                          <a:ea typeface="Calibri" panose="020F0502020204030204" pitchFamily="34" charset="0"/>
                          <a:cs typeface="Arial" panose="020B0604020202020204" pitchFamily="34" charset="0"/>
                        </a:rPr>
                      </a:br>
                      <a:r>
                        <a:rPr lang="en-US" sz="1200" b="1" kern="100" spc="-25">
                          <a:solidFill>
                            <a:srgbClr val="FFFFFF"/>
                          </a:solidFill>
                          <a:effectLst/>
                          <a:latin typeface="Aptos" panose="020B0004020202020204" pitchFamily="34" charset="0"/>
                          <a:ea typeface="Calibri" panose="020F0502020204030204" pitchFamily="34" charset="0"/>
                          <a:cs typeface="Arial" panose="020B0604020202020204" pitchFamily="34" charset="0"/>
                        </a:rPr>
                        <a:t>Technology</a:t>
                      </a:r>
                      <a:endParaRPr lang="en-US" sz="1200" b="1" kern="100">
                        <a:solidFill>
                          <a:srgbClr val="FFFFFF"/>
                        </a:solidFill>
                        <a:effectLst/>
                        <a:latin typeface="Aptos" panose="020B0004020202020204" pitchFamily="34" charset="0"/>
                        <a:ea typeface="Calibri" panose="020F0502020204030204" pitchFamily="34" charset="0"/>
                        <a:cs typeface="Arial" panose="020B0604020202020204" pitchFamily="34" charset="0"/>
                      </a:endParaRPr>
                    </a:p>
                  </a:txBody>
                  <a:tcPr marL="27305" marR="27305" marT="18415" marB="1841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19422C"/>
                      </a:solidFill>
                      <a:prstDash val="solid"/>
                      <a:round/>
                      <a:headEnd type="none" w="med" len="med"/>
                      <a:tailEnd type="none" w="med" len="med"/>
                    </a:lnB>
                    <a:solidFill>
                      <a:srgbClr val="19422C"/>
                    </a:solidFill>
                  </a:tcPr>
                </a:tc>
                <a:tc>
                  <a:txBody>
                    <a:bodyPr/>
                    <a:lstStyle/>
                    <a:p>
                      <a:pPr marL="0" marR="0" algn="ctr">
                        <a:buNone/>
                      </a:pPr>
                      <a:r>
                        <a:rPr lang="en-US" sz="1200" b="1" kern="100" spc="-25">
                          <a:solidFill>
                            <a:srgbClr val="FFFFFF"/>
                          </a:solidFill>
                          <a:effectLst/>
                          <a:latin typeface="Aptos" panose="020B0004020202020204" pitchFamily="34" charset="0"/>
                          <a:ea typeface="Calibri" panose="020F0502020204030204" pitchFamily="34" charset="0"/>
                          <a:cs typeface="Arial" panose="020B0604020202020204" pitchFamily="34" charset="0"/>
                        </a:rPr>
                        <a:t>Other </a:t>
                      </a:r>
                      <a:br>
                        <a:rPr lang="en-US" sz="1200" b="1" kern="100" spc="-25">
                          <a:solidFill>
                            <a:srgbClr val="FFFFFF"/>
                          </a:solidFill>
                          <a:effectLst/>
                          <a:latin typeface="Aptos" panose="020B0004020202020204" pitchFamily="34" charset="0"/>
                          <a:ea typeface="Calibri" panose="020F0502020204030204" pitchFamily="34" charset="0"/>
                          <a:cs typeface="Arial" panose="020B0604020202020204" pitchFamily="34" charset="0"/>
                        </a:rPr>
                      </a:br>
                      <a:r>
                        <a:rPr lang="en-US" sz="1200" b="1" kern="100" spc="-25">
                          <a:solidFill>
                            <a:srgbClr val="FFFFFF"/>
                          </a:solidFill>
                          <a:effectLst/>
                          <a:latin typeface="Aptos" panose="020B0004020202020204" pitchFamily="34" charset="0"/>
                          <a:ea typeface="Calibri" panose="020F0502020204030204" pitchFamily="34" charset="0"/>
                          <a:cs typeface="Arial" panose="020B0604020202020204" pitchFamily="34" charset="0"/>
                        </a:rPr>
                        <a:t>Private Enterprise</a:t>
                      </a:r>
                      <a:endParaRPr lang="en-US" sz="1200" b="1" kern="100">
                        <a:solidFill>
                          <a:srgbClr val="FFFFFF"/>
                        </a:solidFill>
                        <a:effectLst/>
                        <a:latin typeface="Aptos" panose="020B0004020202020204" pitchFamily="34" charset="0"/>
                        <a:ea typeface="Calibri" panose="020F0502020204030204" pitchFamily="34" charset="0"/>
                        <a:cs typeface="Arial" panose="020B0604020202020204" pitchFamily="34" charset="0"/>
                      </a:endParaRPr>
                    </a:p>
                  </a:txBody>
                  <a:tcPr marL="27305" marR="27305" marT="18415" marB="1841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19422C"/>
                      </a:solidFill>
                      <a:prstDash val="solid"/>
                      <a:round/>
                      <a:headEnd type="none" w="med" len="med"/>
                      <a:tailEnd type="none" w="med" len="med"/>
                    </a:lnB>
                    <a:solidFill>
                      <a:srgbClr val="19422C"/>
                    </a:solidFill>
                  </a:tcPr>
                </a:tc>
                <a:tc>
                  <a:txBody>
                    <a:bodyPr/>
                    <a:lstStyle/>
                    <a:p>
                      <a:pPr marL="0" marR="0" algn="ctr">
                        <a:buNone/>
                      </a:pPr>
                      <a:r>
                        <a:rPr lang="en-US" sz="1200" b="1" kern="100" spc="-25">
                          <a:solidFill>
                            <a:srgbClr val="FFFFFF"/>
                          </a:solidFill>
                          <a:effectLst/>
                          <a:latin typeface="Aptos" panose="020B0004020202020204" pitchFamily="34" charset="0"/>
                          <a:ea typeface="Calibri" panose="020F0502020204030204" pitchFamily="34" charset="0"/>
                          <a:cs typeface="Arial" panose="020B0604020202020204" pitchFamily="34" charset="0"/>
                        </a:rPr>
                        <a:t>Climate Resilience/</a:t>
                      </a:r>
                      <a:br>
                        <a:rPr lang="en-US" sz="1200" b="1" kern="100" spc="-25">
                          <a:solidFill>
                            <a:srgbClr val="FFFFFF"/>
                          </a:solidFill>
                          <a:effectLst/>
                          <a:latin typeface="Aptos" panose="020B0004020202020204" pitchFamily="34" charset="0"/>
                          <a:ea typeface="Calibri" panose="020F0502020204030204" pitchFamily="34" charset="0"/>
                          <a:cs typeface="Arial" panose="020B0604020202020204" pitchFamily="34" charset="0"/>
                        </a:rPr>
                      </a:br>
                      <a:r>
                        <a:rPr lang="en-US" sz="1200" b="1" kern="100" spc="-25">
                          <a:solidFill>
                            <a:srgbClr val="FFFFFF"/>
                          </a:solidFill>
                          <a:effectLst/>
                          <a:latin typeface="Aptos" panose="020B0004020202020204" pitchFamily="34" charset="0"/>
                          <a:ea typeface="Calibri" panose="020F0502020204030204" pitchFamily="34" charset="0"/>
                          <a:cs typeface="Arial" panose="020B0604020202020204" pitchFamily="34" charset="0"/>
                        </a:rPr>
                        <a:t>environment</a:t>
                      </a:r>
                      <a:endParaRPr lang="en-US" sz="1200" b="1" kern="100">
                        <a:solidFill>
                          <a:srgbClr val="FFFFFF"/>
                        </a:solidFill>
                        <a:effectLst/>
                        <a:latin typeface="Aptos" panose="020B0004020202020204" pitchFamily="34" charset="0"/>
                        <a:ea typeface="Calibri" panose="020F0502020204030204" pitchFamily="34" charset="0"/>
                        <a:cs typeface="Arial" panose="020B0604020202020204" pitchFamily="34" charset="0"/>
                      </a:endParaRPr>
                    </a:p>
                  </a:txBody>
                  <a:tcPr marL="27305" marR="27305" marT="18415" marB="1841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19422C"/>
                      </a:solidFill>
                      <a:prstDash val="solid"/>
                      <a:round/>
                      <a:headEnd type="none" w="med" len="med"/>
                      <a:tailEnd type="none" w="med" len="med"/>
                    </a:lnB>
                    <a:solidFill>
                      <a:srgbClr val="19422C"/>
                    </a:solidFill>
                  </a:tcPr>
                </a:tc>
                <a:tc>
                  <a:txBody>
                    <a:bodyPr/>
                    <a:lstStyle/>
                    <a:p>
                      <a:pPr marL="0" marR="0" algn="ctr">
                        <a:buNone/>
                      </a:pPr>
                      <a:r>
                        <a:rPr lang="en-US" sz="1200" b="1" kern="100" spc="-25">
                          <a:solidFill>
                            <a:srgbClr val="FFFFFF"/>
                          </a:solidFill>
                          <a:effectLst/>
                          <a:latin typeface="Aptos" panose="020B0004020202020204" pitchFamily="34" charset="0"/>
                          <a:ea typeface="Calibri" panose="020F0502020204030204" pitchFamily="34" charset="0"/>
                          <a:cs typeface="Arial" panose="020B0604020202020204" pitchFamily="34" charset="0"/>
                        </a:rPr>
                        <a:t>Philanthropy</a:t>
                      </a:r>
                      <a:endParaRPr lang="en-US" sz="1200" b="1" kern="100">
                        <a:solidFill>
                          <a:srgbClr val="FFFFFF"/>
                        </a:solidFill>
                        <a:effectLst/>
                        <a:latin typeface="Aptos" panose="020B0004020202020204" pitchFamily="34" charset="0"/>
                        <a:ea typeface="Calibri" panose="020F0502020204030204" pitchFamily="34" charset="0"/>
                        <a:cs typeface="Arial" panose="020B0604020202020204" pitchFamily="34" charset="0"/>
                      </a:endParaRPr>
                    </a:p>
                  </a:txBody>
                  <a:tcPr marL="27305" marR="27305" marT="18415" marB="18415" anchor="ctr">
                    <a:lnL w="12700" cap="flat" cmpd="sng" algn="ctr">
                      <a:solidFill>
                        <a:srgbClr val="FFFFFF"/>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19422C"/>
                      </a:solidFill>
                      <a:prstDash val="solid"/>
                      <a:round/>
                      <a:headEnd type="none" w="med" len="med"/>
                      <a:tailEnd type="none" w="med" len="med"/>
                    </a:lnB>
                    <a:solidFill>
                      <a:srgbClr val="19422C"/>
                    </a:solidFill>
                  </a:tcPr>
                </a:tc>
                <a:extLst>
                  <a:ext uri="{0D108BD9-81ED-4DB2-BD59-A6C34878D82A}">
                    <a16:rowId xmlns:a16="http://schemas.microsoft.com/office/drawing/2014/main" val="2444652116"/>
                  </a:ext>
                </a:extLst>
              </a:tr>
              <a:tr h="0">
                <a:tc>
                  <a:txBody>
                    <a:bodyPr/>
                    <a:lstStyle/>
                    <a:p>
                      <a:pPr marL="0" marR="0">
                        <a:buNone/>
                      </a:pPr>
                      <a:r>
                        <a:rPr lang="en-US" sz="1200" kern="100">
                          <a:solidFill>
                            <a:srgbClr val="000000"/>
                          </a:solidFill>
                          <a:effectLst/>
                          <a:latin typeface="Aptos" panose="020B0004020202020204" pitchFamily="34" charset="0"/>
                          <a:ea typeface="Calibri" panose="020F0502020204030204" pitchFamily="34" charset="0"/>
                          <a:cs typeface="Arial" panose="020B0604020202020204" pitchFamily="34" charset="0"/>
                        </a:rPr>
                        <a:t>Open Call Submissions</a:t>
                      </a:r>
                      <a:endParaRPr lang="en-US" sz="1200" kern="100">
                        <a:effectLst/>
                        <a:latin typeface="Aptos" panose="020B0004020202020204" pitchFamily="34" charset="0"/>
                        <a:ea typeface="Calibri" panose="020F0502020204030204" pitchFamily="34" charset="0"/>
                        <a:cs typeface="Arial" panose="020B0604020202020204" pitchFamily="34" charset="0"/>
                      </a:endParaRPr>
                    </a:p>
                  </a:txBody>
                  <a:tcPr marL="27305" marR="27305" marT="18415" marB="18415">
                    <a:lnL w="12700" cap="flat" cmpd="sng" algn="ctr">
                      <a:solidFill>
                        <a:srgbClr val="FFFFFF"/>
                      </a:solidFill>
                      <a:prstDash val="solid"/>
                      <a:round/>
                      <a:headEnd type="none" w="med" len="med"/>
                      <a:tailEnd type="none" w="med" len="med"/>
                    </a:lnL>
                    <a:lnR w="12700" cap="flat" cmpd="sng" algn="ctr">
                      <a:solidFill>
                        <a:srgbClr val="19422C"/>
                      </a:solidFill>
                      <a:prstDash val="solid"/>
                      <a:round/>
                      <a:headEnd type="none" w="med" len="med"/>
                      <a:tailEnd type="none" w="med" len="med"/>
                    </a:lnR>
                    <a:lnT w="12700" cap="flat" cmpd="sng" algn="ctr">
                      <a:solidFill>
                        <a:srgbClr val="19422C"/>
                      </a:solidFill>
                      <a:prstDash val="solid"/>
                      <a:round/>
                      <a:headEnd type="none" w="med" len="med"/>
                      <a:tailEnd type="none" w="med" len="med"/>
                    </a:lnT>
                    <a:lnB w="12700" cap="flat" cmpd="sng" algn="ctr">
                      <a:solidFill>
                        <a:srgbClr val="19422C"/>
                      </a:solidFill>
                      <a:prstDash val="solid"/>
                      <a:round/>
                      <a:headEnd type="none" w="med" len="med"/>
                      <a:tailEnd type="none" w="med" len="med"/>
                    </a:lnB>
                    <a:solidFill>
                      <a:srgbClr val="FFFFFF"/>
                    </a:solidFill>
                  </a:tcPr>
                </a:tc>
                <a:tc>
                  <a:txBody>
                    <a:bodyPr/>
                    <a:lstStyle/>
                    <a:p>
                      <a:pPr marL="0" marR="0" algn="ctr">
                        <a:buNone/>
                      </a:pPr>
                      <a:r>
                        <a:rPr lang="en-US" sz="1200" kern="100">
                          <a:solidFill>
                            <a:srgbClr val="000000"/>
                          </a:solidFill>
                          <a:effectLst/>
                          <a:latin typeface="Aptos" panose="020B0004020202020204" pitchFamily="34" charset="0"/>
                          <a:ea typeface="Calibri" panose="020F0502020204030204" pitchFamily="34" charset="0"/>
                          <a:cs typeface="Arial" panose="020B0604020202020204" pitchFamily="34" charset="0"/>
                        </a:rPr>
                        <a:t>24</a:t>
                      </a:r>
                      <a:endParaRPr lang="en-US" sz="1200" kern="100">
                        <a:effectLst/>
                        <a:latin typeface="Aptos" panose="020B0004020202020204" pitchFamily="34" charset="0"/>
                        <a:ea typeface="Calibri" panose="020F0502020204030204" pitchFamily="34" charset="0"/>
                        <a:cs typeface="Arial" panose="020B0604020202020204" pitchFamily="34" charset="0"/>
                      </a:endParaRPr>
                    </a:p>
                  </a:txBody>
                  <a:tcPr marL="27305" marR="27305" marT="18415" marB="18415" anchor="ctr">
                    <a:lnL w="12700" cap="flat" cmpd="sng" algn="ctr">
                      <a:solidFill>
                        <a:srgbClr val="19422C"/>
                      </a:solidFill>
                      <a:prstDash val="solid"/>
                      <a:round/>
                      <a:headEnd type="none" w="med" len="med"/>
                      <a:tailEnd type="none" w="med" len="med"/>
                    </a:lnL>
                    <a:lnR w="12700" cap="flat" cmpd="sng" algn="ctr">
                      <a:solidFill>
                        <a:srgbClr val="19422C"/>
                      </a:solidFill>
                      <a:prstDash val="solid"/>
                      <a:round/>
                      <a:headEnd type="none" w="med" len="med"/>
                      <a:tailEnd type="none" w="med" len="med"/>
                    </a:lnR>
                    <a:lnT w="12700" cap="flat" cmpd="sng" algn="ctr">
                      <a:solidFill>
                        <a:srgbClr val="19422C"/>
                      </a:solidFill>
                      <a:prstDash val="solid"/>
                      <a:round/>
                      <a:headEnd type="none" w="med" len="med"/>
                      <a:tailEnd type="none" w="med" len="med"/>
                    </a:lnT>
                    <a:lnB w="12700" cap="flat" cmpd="sng" algn="ctr">
                      <a:solidFill>
                        <a:srgbClr val="19422C"/>
                      </a:solidFill>
                      <a:prstDash val="solid"/>
                      <a:round/>
                      <a:headEnd type="none" w="med" len="med"/>
                      <a:tailEnd type="none" w="med" len="med"/>
                    </a:lnB>
                    <a:solidFill>
                      <a:srgbClr val="FFFFFF"/>
                    </a:solidFill>
                  </a:tcPr>
                </a:tc>
                <a:tc>
                  <a:txBody>
                    <a:bodyPr/>
                    <a:lstStyle/>
                    <a:p>
                      <a:pPr marL="0" marR="0" algn="ctr">
                        <a:buNone/>
                      </a:pPr>
                      <a:r>
                        <a:rPr lang="en-US" sz="1200" kern="100">
                          <a:solidFill>
                            <a:srgbClr val="000000"/>
                          </a:solidFill>
                          <a:effectLst/>
                          <a:latin typeface="Aptos" panose="020B0004020202020204" pitchFamily="34" charset="0"/>
                          <a:ea typeface="Calibri" panose="020F0502020204030204" pitchFamily="34" charset="0"/>
                          <a:cs typeface="Arial" panose="020B0604020202020204" pitchFamily="34" charset="0"/>
                        </a:rPr>
                        <a:t>9</a:t>
                      </a:r>
                      <a:endParaRPr lang="en-US" sz="1200" kern="100">
                        <a:effectLst/>
                        <a:latin typeface="Aptos" panose="020B0004020202020204" pitchFamily="34" charset="0"/>
                        <a:ea typeface="Calibri" panose="020F0502020204030204" pitchFamily="34" charset="0"/>
                        <a:cs typeface="Arial" panose="020B0604020202020204" pitchFamily="34" charset="0"/>
                      </a:endParaRPr>
                    </a:p>
                  </a:txBody>
                  <a:tcPr marL="27305" marR="27305" marT="18415" marB="18415" anchor="ctr">
                    <a:lnL w="12700" cap="flat" cmpd="sng" algn="ctr">
                      <a:solidFill>
                        <a:srgbClr val="19422C"/>
                      </a:solidFill>
                      <a:prstDash val="solid"/>
                      <a:round/>
                      <a:headEnd type="none" w="med" len="med"/>
                      <a:tailEnd type="none" w="med" len="med"/>
                    </a:lnL>
                    <a:lnR w="12700" cap="flat" cmpd="sng" algn="ctr">
                      <a:solidFill>
                        <a:srgbClr val="19422C"/>
                      </a:solidFill>
                      <a:prstDash val="solid"/>
                      <a:round/>
                      <a:headEnd type="none" w="med" len="med"/>
                      <a:tailEnd type="none" w="med" len="med"/>
                    </a:lnR>
                    <a:lnT w="12700" cap="flat" cmpd="sng" algn="ctr">
                      <a:solidFill>
                        <a:srgbClr val="19422C"/>
                      </a:solidFill>
                      <a:prstDash val="solid"/>
                      <a:round/>
                      <a:headEnd type="none" w="med" len="med"/>
                      <a:tailEnd type="none" w="med" len="med"/>
                    </a:lnT>
                    <a:lnB w="12700" cap="flat" cmpd="sng" algn="ctr">
                      <a:solidFill>
                        <a:srgbClr val="19422C"/>
                      </a:solidFill>
                      <a:prstDash val="solid"/>
                      <a:round/>
                      <a:headEnd type="none" w="med" len="med"/>
                      <a:tailEnd type="none" w="med" len="med"/>
                    </a:lnB>
                    <a:solidFill>
                      <a:srgbClr val="FFFFFF"/>
                    </a:solidFill>
                  </a:tcPr>
                </a:tc>
                <a:tc>
                  <a:txBody>
                    <a:bodyPr/>
                    <a:lstStyle/>
                    <a:p>
                      <a:pPr marL="0" marR="0" algn="ctr">
                        <a:buNone/>
                      </a:pPr>
                      <a:r>
                        <a:rPr lang="en-US" sz="1200" kern="100">
                          <a:solidFill>
                            <a:srgbClr val="000000"/>
                          </a:solidFill>
                          <a:effectLst/>
                          <a:latin typeface="Aptos" panose="020B0004020202020204" pitchFamily="34" charset="0"/>
                          <a:ea typeface="Calibri" panose="020F0502020204030204" pitchFamily="34" charset="0"/>
                          <a:cs typeface="Arial" panose="020B0604020202020204" pitchFamily="34" charset="0"/>
                        </a:rPr>
                        <a:t>9</a:t>
                      </a:r>
                      <a:endParaRPr lang="en-US" sz="1200" kern="100">
                        <a:effectLst/>
                        <a:latin typeface="Aptos" panose="020B0004020202020204" pitchFamily="34" charset="0"/>
                        <a:ea typeface="Calibri" panose="020F0502020204030204" pitchFamily="34" charset="0"/>
                        <a:cs typeface="Arial" panose="020B0604020202020204" pitchFamily="34" charset="0"/>
                      </a:endParaRPr>
                    </a:p>
                  </a:txBody>
                  <a:tcPr marL="27305" marR="27305" marT="18415" marB="18415" anchor="ctr">
                    <a:lnL w="12700" cap="flat" cmpd="sng" algn="ctr">
                      <a:solidFill>
                        <a:srgbClr val="19422C"/>
                      </a:solidFill>
                      <a:prstDash val="solid"/>
                      <a:round/>
                      <a:headEnd type="none" w="med" len="med"/>
                      <a:tailEnd type="none" w="med" len="med"/>
                    </a:lnL>
                    <a:lnR w="12700" cap="flat" cmpd="sng" algn="ctr">
                      <a:solidFill>
                        <a:srgbClr val="19422C"/>
                      </a:solidFill>
                      <a:prstDash val="solid"/>
                      <a:round/>
                      <a:headEnd type="none" w="med" len="med"/>
                      <a:tailEnd type="none" w="med" len="med"/>
                    </a:lnR>
                    <a:lnT w="12700" cap="flat" cmpd="sng" algn="ctr">
                      <a:solidFill>
                        <a:srgbClr val="19422C"/>
                      </a:solidFill>
                      <a:prstDash val="solid"/>
                      <a:round/>
                      <a:headEnd type="none" w="med" len="med"/>
                      <a:tailEnd type="none" w="med" len="med"/>
                    </a:lnT>
                    <a:lnB w="12700" cap="flat" cmpd="sng" algn="ctr">
                      <a:solidFill>
                        <a:srgbClr val="19422C"/>
                      </a:solidFill>
                      <a:prstDash val="solid"/>
                      <a:round/>
                      <a:headEnd type="none" w="med" len="med"/>
                      <a:tailEnd type="none" w="med" len="med"/>
                    </a:lnB>
                    <a:solidFill>
                      <a:srgbClr val="FFFFFF"/>
                    </a:solidFill>
                  </a:tcPr>
                </a:tc>
                <a:tc>
                  <a:txBody>
                    <a:bodyPr/>
                    <a:lstStyle/>
                    <a:p>
                      <a:pPr marL="0" marR="0" algn="ctr">
                        <a:buNone/>
                      </a:pPr>
                      <a:r>
                        <a:rPr lang="en-US" sz="1200" kern="100">
                          <a:solidFill>
                            <a:srgbClr val="000000"/>
                          </a:solidFill>
                          <a:effectLst/>
                          <a:latin typeface="Aptos" panose="020B0004020202020204" pitchFamily="34" charset="0"/>
                          <a:ea typeface="Calibri" panose="020F0502020204030204" pitchFamily="34" charset="0"/>
                          <a:cs typeface="Arial" panose="020B0604020202020204" pitchFamily="34" charset="0"/>
                        </a:rPr>
                        <a:t>6</a:t>
                      </a:r>
                      <a:endParaRPr lang="en-US" sz="1200" kern="100">
                        <a:effectLst/>
                        <a:latin typeface="Aptos" panose="020B0004020202020204" pitchFamily="34" charset="0"/>
                        <a:ea typeface="Calibri" panose="020F0502020204030204" pitchFamily="34" charset="0"/>
                        <a:cs typeface="Arial" panose="020B0604020202020204" pitchFamily="34" charset="0"/>
                      </a:endParaRPr>
                    </a:p>
                  </a:txBody>
                  <a:tcPr marL="27305" marR="27305" marT="18415" marB="18415" anchor="ctr">
                    <a:lnL w="12700" cap="flat" cmpd="sng" algn="ctr">
                      <a:solidFill>
                        <a:srgbClr val="19422C"/>
                      </a:solidFill>
                      <a:prstDash val="solid"/>
                      <a:round/>
                      <a:headEnd type="none" w="med" len="med"/>
                      <a:tailEnd type="none" w="med" len="med"/>
                    </a:lnL>
                    <a:lnR w="12700" cap="flat" cmpd="sng" algn="ctr">
                      <a:solidFill>
                        <a:srgbClr val="19422C"/>
                      </a:solidFill>
                      <a:prstDash val="solid"/>
                      <a:round/>
                      <a:headEnd type="none" w="med" len="med"/>
                      <a:tailEnd type="none" w="med" len="med"/>
                    </a:lnR>
                    <a:lnT w="12700" cap="flat" cmpd="sng" algn="ctr">
                      <a:solidFill>
                        <a:srgbClr val="19422C"/>
                      </a:solidFill>
                      <a:prstDash val="solid"/>
                      <a:round/>
                      <a:headEnd type="none" w="med" len="med"/>
                      <a:tailEnd type="none" w="med" len="med"/>
                    </a:lnT>
                    <a:lnB w="12700" cap="flat" cmpd="sng" algn="ctr">
                      <a:solidFill>
                        <a:srgbClr val="19422C"/>
                      </a:solidFill>
                      <a:prstDash val="solid"/>
                      <a:round/>
                      <a:headEnd type="none" w="med" len="med"/>
                      <a:tailEnd type="none" w="med" len="med"/>
                    </a:lnB>
                    <a:solidFill>
                      <a:srgbClr val="FFFFFF"/>
                    </a:solidFill>
                  </a:tcPr>
                </a:tc>
                <a:tc>
                  <a:txBody>
                    <a:bodyPr/>
                    <a:lstStyle/>
                    <a:p>
                      <a:pPr marL="0" marR="0" algn="ctr">
                        <a:buNone/>
                      </a:pPr>
                      <a:r>
                        <a:rPr lang="en-US" sz="1200" kern="100">
                          <a:solidFill>
                            <a:srgbClr val="000000"/>
                          </a:solidFill>
                          <a:effectLst/>
                          <a:latin typeface="Aptos" panose="020B0004020202020204" pitchFamily="34" charset="0"/>
                          <a:ea typeface="Calibri" panose="020F0502020204030204" pitchFamily="34" charset="0"/>
                          <a:cs typeface="Arial" panose="020B0604020202020204" pitchFamily="34" charset="0"/>
                        </a:rPr>
                        <a:t>2</a:t>
                      </a:r>
                      <a:endParaRPr lang="en-US" sz="1200" kern="100">
                        <a:effectLst/>
                        <a:latin typeface="Aptos" panose="020B0004020202020204" pitchFamily="34" charset="0"/>
                        <a:ea typeface="Calibri" panose="020F0502020204030204" pitchFamily="34" charset="0"/>
                        <a:cs typeface="Arial" panose="020B0604020202020204" pitchFamily="34" charset="0"/>
                      </a:endParaRPr>
                    </a:p>
                  </a:txBody>
                  <a:tcPr marL="27305" marR="27305" marT="18415" marB="18415" anchor="ctr">
                    <a:lnL w="12700" cap="flat" cmpd="sng" algn="ctr">
                      <a:solidFill>
                        <a:srgbClr val="19422C"/>
                      </a:solidFill>
                      <a:prstDash val="solid"/>
                      <a:round/>
                      <a:headEnd type="none" w="med" len="med"/>
                      <a:tailEnd type="none" w="med" len="med"/>
                    </a:lnL>
                    <a:lnR w="12700" cap="flat" cmpd="sng" algn="ctr">
                      <a:solidFill>
                        <a:srgbClr val="19422C"/>
                      </a:solidFill>
                      <a:prstDash val="solid"/>
                      <a:round/>
                      <a:headEnd type="none" w="med" len="med"/>
                      <a:tailEnd type="none" w="med" len="med"/>
                    </a:lnR>
                    <a:lnT w="12700" cap="flat" cmpd="sng" algn="ctr">
                      <a:solidFill>
                        <a:srgbClr val="19422C"/>
                      </a:solidFill>
                      <a:prstDash val="solid"/>
                      <a:round/>
                      <a:headEnd type="none" w="med" len="med"/>
                      <a:tailEnd type="none" w="med" len="med"/>
                    </a:lnT>
                    <a:lnB w="12700" cap="flat" cmpd="sng" algn="ctr">
                      <a:solidFill>
                        <a:srgbClr val="19422C"/>
                      </a:solidFill>
                      <a:prstDash val="solid"/>
                      <a:round/>
                      <a:headEnd type="none" w="med" len="med"/>
                      <a:tailEnd type="none" w="med" len="med"/>
                    </a:lnB>
                    <a:solidFill>
                      <a:srgbClr val="FFFFFF"/>
                    </a:solidFill>
                  </a:tcPr>
                </a:tc>
                <a:tc>
                  <a:txBody>
                    <a:bodyPr/>
                    <a:lstStyle/>
                    <a:p>
                      <a:pPr marL="0" marR="0" algn="ctr">
                        <a:buNone/>
                      </a:pPr>
                      <a:r>
                        <a:rPr lang="en-US" sz="1200" kern="100">
                          <a:solidFill>
                            <a:srgbClr val="000000"/>
                          </a:solidFill>
                          <a:effectLst/>
                          <a:latin typeface="Aptos" panose="020B0004020202020204" pitchFamily="34" charset="0"/>
                          <a:ea typeface="Calibri" panose="020F0502020204030204" pitchFamily="34" charset="0"/>
                          <a:cs typeface="Arial" panose="020B0604020202020204" pitchFamily="34" charset="0"/>
                        </a:rPr>
                        <a:t>1</a:t>
                      </a:r>
                      <a:endParaRPr lang="en-US" sz="1200" kern="100">
                        <a:effectLst/>
                        <a:latin typeface="Aptos" panose="020B0004020202020204" pitchFamily="34" charset="0"/>
                        <a:ea typeface="Calibri" panose="020F0502020204030204" pitchFamily="34" charset="0"/>
                        <a:cs typeface="Arial" panose="020B0604020202020204" pitchFamily="34" charset="0"/>
                      </a:endParaRPr>
                    </a:p>
                  </a:txBody>
                  <a:tcPr marL="27305" marR="27305" marT="18415" marB="18415" anchor="ctr">
                    <a:lnL w="12700" cap="flat" cmpd="sng" algn="ctr">
                      <a:solidFill>
                        <a:srgbClr val="19422C"/>
                      </a:solidFill>
                      <a:prstDash val="solid"/>
                      <a:round/>
                      <a:headEnd type="none" w="med" len="med"/>
                      <a:tailEnd type="none" w="med" len="med"/>
                    </a:lnL>
                    <a:lnR w="12700" cap="flat" cmpd="sng" algn="ctr">
                      <a:solidFill>
                        <a:srgbClr val="19422C"/>
                      </a:solidFill>
                      <a:prstDash val="solid"/>
                      <a:round/>
                      <a:headEnd type="none" w="med" len="med"/>
                      <a:tailEnd type="none" w="med" len="med"/>
                    </a:lnR>
                    <a:lnT w="12700" cap="flat" cmpd="sng" algn="ctr">
                      <a:solidFill>
                        <a:srgbClr val="19422C"/>
                      </a:solidFill>
                      <a:prstDash val="solid"/>
                      <a:round/>
                      <a:headEnd type="none" w="med" len="med"/>
                      <a:tailEnd type="none" w="med" len="med"/>
                    </a:lnT>
                    <a:lnB w="12700" cap="flat" cmpd="sng" algn="ctr">
                      <a:solidFill>
                        <a:srgbClr val="19422C"/>
                      </a:solidFill>
                      <a:prstDash val="solid"/>
                      <a:round/>
                      <a:headEnd type="none" w="med" len="med"/>
                      <a:tailEnd type="none" w="med" len="med"/>
                    </a:lnB>
                    <a:solidFill>
                      <a:srgbClr val="FFFFFF"/>
                    </a:solidFill>
                  </a:tcPr>
                </a:tc>
                <a:tc>
                  <a:txBody>
                    <a:bodyPr/>
                    <a:lstStyle/>
                    <a:p>
                      <a:pPr marL="0" marR="0" algn="ctr">
                        <a:buNone/>
                      </a:pPr>
                      <a:r>
                        <a:rPr lang="en-US" sz="1200" kern="100">
                          <a:solidFill>
                            <a:srgbClr val="000000"/>
                          </a:solidFill>
                          <a:effectLst/>
                          <a:latin typeface="Aptos" panose="020B0004020202020204" pitchFamily="34" charset="0"/>
                          <a:ea typeface="Calibri" panose="020F0502020204030204" pitchFamily="34" charset="0"/>
                          <a:cs typeface="Arial" panose="020B0604020202020204" pitchFamily="34" charset="0"/>
                        </a:rPr>
                        <a:t>9</a:t>
                      </a:r>
                      <a:endParaRPr lang="en-US" sz="1200" kern="100">
                        <a:effectLst/>
                        <a:latin typeface="Aptos" panose="020B0004020202020204" pitchFamily="34" charset="0"/>
                        <a:ea typeface="Calibri" panose="020F0502020204030204" pitchFamily="34" charset="0"/>
                        <a:cs typeface="Arial" panose="020B0604020202020204" pitchFamily="34" charset="0"/>
                      </a:endParaRPr>
                    </a:p>
                  </a:txBody>
                  <a:tcPr marL="27305" marR="27305" marT="18415" marB="18415" anchor="ctr">
                    <a:lnL w="12700" cap="flat" cmpd="sng" algn="ctr">
                      <a:solidFill>
                        <a:srgbClr val="19422C"/>
                      </a:solidFill>
                      <a:prstDash val="solid"/>
                      <a:round/>
                      <a:headEnd type="none" w="med" len="med"/>
                      <a:tailEnd type="none" w="med" len="med"/>
                    </a:lnL>
                    <a:lnR w="12700" cap="flat" cmpd="sng" algn="ctr">
                      <a:solidFill>
                        <a:srgbClr val="19422C"/>
                      </a:solidFill>
                      <a:prstDash val="solid"/>
                      <a:round/>
                      <a:headEnd type="none" w="med" len="med"/>
                      <a:tailEnd type="none" w="med" len="med"/>
                    </a:lnR>
                    <a:lnT w="12700" cap="flat" cmpd="sng" algn="ctr">
                      <a:solidFill>
                        <a:srgbClr val="19422C"/>
                      </a:solidFill>
                      <a:prstDash val="solid"/>
                      <a:round/>
                      <a:headEnd type="none" w="med" len="med"/>
                      <a:tailEnd type="none" w="med" len="med"/>
                    </a:lnT>
                    <a:lnB w="12700" cap="flat" cmpd="sng" algn="ctr">
                      <a:solidFill>
                        <a:srgbClr val="19422C"/>
                      </a:solidFill>
                      <a:prstDash val="solid"/>
                      <a:round/>
                      <a:headEnd type="none" w="med" len="med"/>
                      <a:tailEnd type="none" w="med" len="med"/>
                    </a:lnB>
                    <a:solidFill>
                      <a:srgbClr val="FFFFFF"/>
                    </a:solidFill>
                  </a:tcPr>
                </a:tc>
                <a:tc>
                  <a:txBody>
                    <a:bodyPr/>
                    <a:lstStyle/>
                    <a:p>
                      <a:pPr marL="0" marR="0" algn="ctr">
                        <a:buNone/>
                      </a:pPr>
                      <a:r>
                        <a:rPr lang="en-US" sz="1200" kern="100">
                          <a:solidFill>
                            <a:srgbClr val="000000"/>
                          </a:solidFill>
                          <a:effectLst/>
                          <a:latin typeface="Aptos" panose="020B0004020202020204" pitchFamily="34" charset="0"/>
                          <a:ea typeface="Calibri" panose="020F0502020204030204" pitchFamily="34" charset="0"/>
                          <a:cs typeface="Arial" panose="020B0604020202020204" pitchFamily="34" charset="0"/>
                        </a:rPr>
                        <a:t>9</a:t>
                      </a:r>
                      <a:endParaRPr lang="en-US" sz="1200" kern="100">
                        <a:effectLst/>
                        <a:latin typeface="Aptos" panose="020B0004020202020204" pitchFamily="34" charset="0"/>
                        <a:ea typeface="Calibri" panose="020F0502020204030204" pitchFamily="34" charset="0"/>
                        <a:cs typeface="Arial" panose="020B0604020202020204" pitchFamily="34" charset="0"/>
                      </a:endParaRPr>
                    </a:p>
                  </a:txBody>
                  <a:tcPr marL="27305" marR="27305" marT="18415" marB="18415" anchor="ctr">
                    <a:lnL w="12700" cap="flat" cmpd="sng" algn="ctr">
                      <a:solidFill>
                        <a:srgbClr val="19422C"/>
                      </a:solidFill>
                      <a:prstDash val="solid"/>
                      <a:round/>
                      <a:headEnd type="none" w="med" len="med"/>
                      <a:tailEnd type="none" w="med" len="med"/>
                    </a:lnL>
                    <a:lnR w="12700" cap="flat" cmpd="sng" algn="ctr">
                      <a:solidFill>
                        <a:srgbClr val="19422C"/>
                      </a:solidFill>
                      <a:prstDash val="solid"/>
                      <a:round/>
                      <a:headEnd type="none" w="med" len="med"/>
                      <a:tailEnd type="none" w="med" len="med"/>
                    </a:lnR>
                    <a:lnT w="12700" cap="flat" cmpd="sng" algn="ctr">
                      <a:solidFill>
                        <a:srgbClr val="19422C"/>
                      </a:solidFill>
                      <a:prstDash val="solid"/>
                      <a:round/>
                      <a:headEnd type="none" w="med" len="med"/>
                      <a:tailEnd type="none" w="med" len="med"/>
                    </a:lnT>
                    <a:lnB w="12700" cap="flat" cmpd="sng" algn="ctr">
                      <a:solidFill>
                        <a:srgbClr val="19422C"/>
                      </a:solidFill>
                      <a:prstDash val="solid"/>
                      <a:round/>
                      <a:headEnd type="none" w="med" len="med"/>
                      <a:tailEnd type="none" w="med" len="med"/>
                    </a:lnB>
                    <a:solidFill>
                      <a:srgbClr val="FFFFFF"/>
                    </a:solidFill>
                  </a:tcPr>
                </a:tc>
                <a:tc>
                  <a:txBody>
                    <a:bodyPr/>
                    <a:lstStyle/>
                    <a:p>
                      <a:pPr marL="0" marR="0" algn="ctr">
                        <a:buNone/>
                      </a:pPr>
                      <a:r>
                        <a:rPr lang="en-US" sz="1200" kern="100">
                          <a:solidFill>
                            <a:srgbClr val="000000"/>
                          </a:solidFill>
                          <a:effectLst/>
                          <a:latin typeface="Aptos" panose="020B0004020202020204" pitchFamily="34" charset="0"/>
                          <a:ea typeface="Calibri" panose="020F0502020204030204" pitchFamily="34" charset="0"/>
                          <a:cs typeface="Arial" panose="020B0604020202020204" pitchFamily="34" charset="0"/>
                        </a:rPr>
                        <a:t>13</a:t>
                      </a:r>
                      <a:endParaRPr lang="en-US" sz="1200" kern="100">
                        <a:effectLst/>
                        <a:latin typeface="Aptos" panose="020B0004020202020204" pitchFamily="34" charset="0"/>
                        <a:ea typeface="Calibri" panose="020F0502020204030204" pitchFamily="34" charset="0"/>
                        <a:cs typeface="Arial" panose="020B0604020202020204" pitchFamily="34" charset="0"/>
                      </a:endParaRPr>
                    </a:p>
                  </a:txBody>
                  <a:tcPr marL="27305" marR="27305" marT="18415" marB="18415" anchor="ctr">
                    <a:lnL w="12700" cap="flat" cmpd="sng" algn="ctr">
                      <a:solidFill>
                        <a:srgbClr val="19422C"/>
                      </a:solidFill>
                      <a:prstDash val="solid"/>
                      <a:round/>
                      <a:headEnd type="none" w="med" len="med"/>
                      <a:tailEnd type="none" w="med" len="med"/>
                    </a:lnL>
                    <a:lnR w="12700" cap="flat" cmpd="sng" algn="ctr">
                      <a:solidFill>
                        <a:srgbClr val="19422C"/>
                      </a:solidFill>
                      <a:prstDash val="solid"/>
                      <a:round/>
                      <a:headEnd type="none" w="med" len="med"/>
                      <a:tailEnd type="none" w="med" len="med"/>
                    </a:lnR>
                    <a:lnT w="12700" cap="flat" cmpd="sng" algn="ctr">
                      <a:solidFill>
                        <a:srgbClr val="19422C"/>
                      </a:solidFill>
                      <a:prstDash val="solid"/>
                      <a:round/>
                      <a:headEnd type="none" w="med" len="med"/>
                      <a:tailEnd type="none" w="med" len="med"/>
                    </a:lnT>
                    <a:lnB w="12700" cap="flat" cmpd="sng" algn="ctr">
                      <a:solidFill>
                        <a:srgbClr val="19422C"/>
                      </a:solidFill>
                      <a:prstDash val="solid"/>
                      <a:round/>
                      <a:headEnd type="none" w="med" len="med"/>
                      <a:tailEnd type="none" w="med" len="med"/>
                    </a:lnB>
                    <a:solidFill>
                      <a:srgbClr val="FFFFFF"/>
                    </a:solidFill>
                  </a:tcPr>
                </a:tc>
                <a:tc>
                  <a:txBody>
                    <a:bodyPr/>
                    <a:lstStyle/>
                    <a:p>
                      <a:pPr marL="0" marR="0" algn="ctr">
                        <a:buNone/>
                      </a:pPr>
                      <a:r>
                        <a:rPr lang="en-US" sz="1200" kern="100">
                          <a:solidFill>
                            <a:srgbClr val="000000"/>
                          </a:solidFill>
                          <a:effectLst/>
                          <a:latin typeface="Aptos" panose="020B0004020202020204" pitchFamily="34" charset="0"/>
                          <a:ea typeface="Calibri" panose="020F0502020204030204" pitchFamily="34" charset="0"/>
                          <a:cs typeface="Arial" panose="020B0604020202020204" pitchFamily="34" charset="0"/>
                        </a:rPr>
                        <a:t>0</a:t>
                      </a:r>
                      <a:endParaRPr lang="en-US" sz="1200" kern="100">
                        <a:effectLst/>
                        <a:latin typeface="Aptos" panose="020B0004020202020204" pitchFamily="34" charset="0"/>
                        <a:ea typeface="Calibri" panose="020F0502020204030204" pitchFamily="34" charset="0"/>
                        <a:cs typeface="Arial" panose="020B0604020202020204" pitchFamily="34" charset="0"/>
                      </a:endParaRPr>
                    </a:p>
                  </a:txBody>
                  <a:tcPr marL="27305" marR="27305" marT="18415" marB="18415" anchor="ctr">
                    <a:lnL w="12700" cap="flat" cmpd="sng" algn="ctr">
                      <a:solidFill>
                        <a:srgbClr val="19422C"/>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19422C"/>
                      </a:solidFill>
                      <a:prstDash val="solid"/>
                      <a:round/>
                      <a:headEnd type="none" w="med" len="med"/>
                      <a:tailEnd type="none" w="med" len="med"/>
                    </a:lnT>
                    <a:lnB w="12700" cap="flat" cmpd="sng" algn="ctr">
                      <a:solidFill>
                        <a:srgbClr val="19422C"/>
                      </a:solidFill>
                      <a:prstDash val="solid"/>
                      <a:round/>
                      <a:headEnd type="none" w="med" len="med"/>
                      <a:tailEnd type="none" w="med" len="med"/>
                    </a:lnB>
                    <a:solidFill>
                      <a:srgbClr val="FFFFFF"/>
                    </a:solidFill>
                  </a:tcPr>
                </a:tc>
                <a:extLst>
                  <a:ext uri="{0D108BD9-81ED-4DB2-BD59-A6C34878D82A}">
                    <a16:rowId xmlns:a16="http://schemas.microsoft.com/office/drawing/2014/main" val="3355260682"/>
                  </a:ext>
                </a:extLst>
              </a:tr>
              <a:tr h="0">
                <a:tc>
                  <a:txBody>
                    <a:bodyPr/>
                    <a:lstStyle/>
                    <a:p>
                      <a:pPr marL="0" marR="0">
                        <a:buNone/>
                      </a:pPr>
                      <a:r>
                        <a:rPr lang="en-US" sz="1200" kern="100">
                          <a:effectLst/>
                          <a:latin typeface="Aptos" panose="020B0004020202020204" pitchFamily="34" charset="0"/>
                          <a:ea typeface="Calibri" panose="020F0502020204030204" pitchFamily="34" charset="0"/>
                          <a:cs typeface="Arial" panose="020B0604020202020204" pitchFamily="34" charset="0"/>
                        </a:rPr>
                        <a:t>Engagements (Meetings, Written)</a:t>
                      </a:r>
                    </a:p>
                  </a:txBody>
                  <a:tcPr marL="27305" marR="27305" marT="18415" marB="18415">
                    <a:lnL w="12700" cap="flat" cmpd="sng" algn="ctr">
                      <a:solidFill>
                        <a:srgbClr val="FFFFFF"/>
                      </a:solidFill>
                      <a:prstDash val="solid"/>
                      <a:round/>
                      <a:headEnd type="none" w="med" len="med"/>
                      <a:tailEnd type="none" w="med" len="med"/>
                    </a:lnL>
                    <a:lnR w="12700" cap="flat" cmpd="sng" algn="ctr">
                      <a:solidFill>
                        <a:srgbClr val="19422C"/>
                      </a:solidFill>
                      <a:prstDash val="solid"/>
                      <a:round/>
                      <a:headEnd type="none" w="med" len="med"/>
                      <a:tailEnd type="none" w="med" len="med"/>
                    </a:lnR>
                    <a:lnT w="12700" cap="flat" cmpd="sng" algn="ctr">
                      <a:solidFill>
                        <a:srgbClr val="19422C"/>
                      </a:solidFill>
                      <a:prstDash val="solid"/>
                      <a:round/>
                      <a:headEnd type="none" w="med" len="med"/>
                      <a:tailEnd type="none" w="med" len="med"/>
                    </a:lnT>
                    <a:lnB w="12700" cap="flat" cmpd="sng" algn="ctr">
                      <a:solidFill>
                        <a:srgbClr val="19422C"/>
                      </a:solidFill>
                      <a:prstDash val="solid"/>
                      <a:round/>
                      <a:headEnd type="none" w="med" len="med"/>
                      <a:tailEnd type="none" w="med" len="med"/>
                    </a:lnB>
                    <a:noFill/>
                  </a:tcPr>
                </a:tc>
                <a:tc>
                  <a:txBody>
                    <a:bodyPr/>
                    <a:lstStyle/>
                    <a:p>
                      <a:pPr marL="0" marR="0" algn="ctr">
                        <a:buNone/>
                      </a:pPr>
                      <a:r>
                        <a:rPr lang="en-US" sz="1200" kern="100">
                          <a:effectLst/>
                          <a:latin typeface="Aptos" panose="020B0004020202020204" pitchFamily="34" charset="0"/>
                          <a:ea typeface="Calibri" panose="020F0502020204030204" pitchFamily="34" charset="0"/>
                          <a:cs typeface="Arial" panose="020B0604020202020204" pitchFamily="34" charset="0"/>
                        </a:rPr>
                        <a:t>34</a:t>
                      </a:r>
                    </a:p>
                  </a:txBody>
                  <a:tcPr marL="27305" marR="27305" marT="18415" marB="18415" anchor="ctr">
                    <a:lnL w="12700" cap="flat" cmpd="sng" algn="ctr">
                      <a:solidFill>
                        <a:srgbClr val="19422C"/>
                      </a:solidFill>
                      <a:prstDash val="solid"/>
                      <a:round/>
                      <a:headEnd type="none" w="med" len="med"/>
                      <a:tailEnd type="none" w="med" len="med"/>
                    </a:lnL>
                    <a:lnR w="12700" cap="flat" cmpd="sng" algn="ctr">
                      <a:solidFill>
                        <a:srgbClr val="19422C"/>
                      </a:solidFill>
                      <a:prstDash val="solid"/>
                      <a:round/>
                      <a:headEnd type="none" w="med" len="med"/>
                      <a:tailEnd type="none" w="med" len="med"/>
                    </a:lnR>
                    <a:lnT w="12700" cap="flat" cmpd="sng" algn="ctr">
                      <a:solidFill>
                        <a:srgbClr val="19422C"/>
                      </a:solidFill>
                      <a:prstDash val="solid"/>
                      <a:round/>
                      <a:headEnd type="none" w="med" len="med"/>
                      <a:tailEnd type="none" w="med" len="med"/>
                    </a:lnT>
                    <a:lnB w="12700" cap="flat" cmpd="sng" algn="ctr">
                      <a:solidFill>
                        <a:srgbClr val="19422C"/>
                      </a:solidFill>
                      <a:prstDash val="solid"/>
                      <a:round/>
                      <a:headEnd type="none" w="med" len="med"/>
                      <a:tailEnd type="none" w="med" len="med"/>
                    </a:lnB>
                    <a:noFill/>
                  </a:tcPr>
                </a:tc>
                <a:tc>
                  <a:txBody>
                    <a:bodyPr/>
                    <a:lstStyle/>
                    <a:p>
                      <a:pPr marL="0" marR="0" algn="ctr">
                        <a:buNone/>
                      </a:pPr>
                      <a:r>
                        <a:rPr lang="en-US" sz="1200" kern="100">
                          <a:effectLst/>
                          <a:latin typeface="Aptos" panose="020B0004020202020204" pitchFamily="34" charset="0"/>
                          <a:ea typeface="Calibri" panose="020F0502020204030204" pitchFamily="34" charset="0"/>
                          <a:cs typeface="Arial" panose="020B0604020202020204" pitchFamily="34" charset="0"/>
                        </a:rPr>
                        <a:t>7</a:t>
                      </a:r>
                    </a:p>
                  </a:txBody>
                  <a:tcPr marL="27305" marR="27305" marT="18415" marB="18415" anchor="ctr">
                    <a:lnL w="12700" cap="flat" cmpd="sng" algn="ctr">
                      <a:solidFill>
                        <a:srgbClr val="19422C"/>
                      </a:solidFill>
                      <a:prstDash val="solid"/>
                      <a:round/>
                      <a:headEnd type="none" w="med" len="med"/>
                      <a:tailEnd type="none" w="med" len="med"/>
                    </a:lnL>
                    <a:lnR w="12700" cap="flat" cmpd="sng" algn="ctr">
                      <a:solidFill>
                        <a:srgbClr val="19422C"/>
                      </a:solidFill>
                      <a:prstDash val="solid"/>
                      <a:round/>
                      <a:headEnd type="none" w="med" len="med"/>
                      <a:tailEnd type="none" w="med" len="med"/>
                    </a:lnR>
                    <a:lnT w="12700" cap="flat" cmpd="sng" algn="ctr">
                      <a:solidFill>
                        <a:srgbClr val="19422C"/>
                      </a:solidFill>
                      <a:prstDash val="solid"/>
                      <a:round/>
                      <a:headEnd type="none" w="med" len="med"/>
                      <a:tailEnd type="none" w="med" len="med"/>
                    </a:lnT>
                    <a:lnB w="12700" cap="flat" cmpd="sng" algn="ctr">
                      <a:solidFill>
                        <a:srgbClr val="19422C"/>
                      </a:solidFill>
                      <a:prstDash val="solid"/>
                      <a:round/>
                      <a:headEnd type="none" w="med" len="med"/>
                      <a:tailEnd type="none" w="med" len="med"/>
                    </a:lnB>
                    <a:noFill/>
                  </a:tcPr>
                </a:tc>
                <a:tc>
                  <a:txBody>
                    <a:bodyPr/>
                    <a:lstStyle/>
                    <a:p>
                      <a:pPr marL="0" marR="0" algn="ctr">
                        <a:buNone/>
                      </a:pPr>
                      <a:r>
                        <a:rPr lang="en-US" sz="1200" kern="100">
                          <a:effectLst/>
                          <a:latin typeface="Aptos" panose="020B0004020202020204" pitchFamily="34" charset="0"/>
                          <a:ea typeface="Calibri" panose="020F0502020204030204" pitchFamily="34" charset="0"/>
                          <a:cs typeface="Arial" panose="020B0604020202020204" pitchFamily="34" charset="0"/>
                        </a:rPr>
                        <a:t>9</a:t>
                      </a:r>
                    </a:p>
                  </a:txBody>
                  <a:tcPr marL="27305" marR="27305" marT="18415" marB="18415" anchor="ctr">
                    <a:lnL w="12700" cap="flat" cmpd="sng" algn="ctr">
                      <a:solidFill>
                        <a:srgbClr val="19422C"/>
                      </a:solidFill>
                      <a:prstDash val="solid"/>
                      <a:round/>
                      <a:headEnd type="none" w="med" len="med"/>
                      <a:tailEnd type="none" w="med" len="med"/>
                    </a:lnL>
                    <a:lnR w="12700" cap="flat" cmpd="sng" algn="ctr">
                      <a:solidFill>
                        <a:srgbClr val="19422C"/>
                      </a:solidFill>
                      <a:prstDash val="solid"/>
                      <a:round/>
                      <a:headEnd type="none" w="med" len="med"/>
                      <a:tailEnd type="none" w="med" len="med"/>
                    </a:lnR>
                    <a:lnT w="12700" cap="flat" cmpd="sng" algn="ctr">
                      <a:solidFill>
                        <a:srgbClr val="19422C"/>
                      </a:solidFill>
                      <a:prstDash val="solid"/>
                      <a:round/>
                      <a:headEnd type="none" w="med" len="med"/>
                      <a:tailEnd type="none" w="med" len="med"/>
                    </a:lnT>
                    <a:lnB w="12700" cap="flat" cmpd="sng" algn="ctr">
                      <a:solidFill>
                        <a:srgbClr val="19422C"/>
                      </a:solidFill>
                      <a:prstDash val="solid"/>
                      <a:round/>
                      <a:headEnd type="none" w="med" len="med"/>
                      <a:tailEnd type="none" w="med" len="med"/>
                    </a:lnB>
                    <a:noFill/>
                  </a:tcPr>
                </a:tc>
                <a:tc>
                  <a:txBody>
                    <a:bodyPr/>
                    <a:lstStyle/>
                    <a:p>
                      <a:pPr marL="0" marR="0" algn="ctr">
                        <a:buNone/>
                      </a:pPr>
                      <a:r>
                        <a:rPr lang="en-US" sz="1200" kern="100">
                          <a:effectLst/>
                          <a:latin typeface="Aptos" panose="020B0004020202020204" pitchFamily="34" charset="0"/>
                          <a:ea typeface="Calibri" panose="020F0502020204030204" pitchFamily="34" charset="0"/>
                          <a:cs typeface="Arial" panose="020B0604020202020204" pitchFamily="34" charset="0"/>
                        </a:rPr>
                        <a:t>10</a:t>
                      </a:r>
                    </a:p>
                  </a:txBody>
                  <a:tcPr marL="27305" marR="27305" marT="18415" marB="18415" anchor="ctr">
                    <a:lnL w="12700" cap="flat" cmpd="sng" algn="ctr">
                      <a:solidFill>
                        <a:srgbClr val="19422C"/>
                      </a:solidFill>
                      <a:prstDash val="solid"/>
                      <a:round/>
                      <a:headEnd type="none" w="med" len="med"/>
                      <a:tailEnd type="none" w="med" len="med"/>
                    </a:lnL>
                    <a:lnR w="12700" cap="flat" cmpd="sng" algn="ctr">
                      <a:solidFill>
                        <a:srgbClr val="19422C"/>
                      </a:solidFill>
                      <a:prstDash val="solid"/>
                      <a:round/>
                      <a:headEnd type="none" w="med" len="med"/>
                      <a:tailEnd type="none" w="med" len="med"/>
                    </a:lnR>
                    <a:lnT w="12700" cap="flat" cmpd="sng" algn="ctr">
                      <a:solidFill>
                        <a:srgbClr val="19422C"/>
                      </a:solidFill>
                      <a:prstDash val="solid"/>
                      <a:round/>
                      <a:headEnd type="none" w="med" len="med"/>
                      <a:tailEnd type="none" w="med" len="med"/>
                    </a:lnT>
                    <a:lnB w="12700" cap="flat" cmpd="sng" algn="ctr">
                      <a:solidFill>
                        <a:srgbClr val="19422C"/>
                      </a:solidFill>
                      <a:prstDash val="solid"/>
                      <a:round/>
                      <a:headEnd type="none" w="med" len="med"/>
                      <a:tailEnd type="none" w="med" len="med"/>
                    </a:lnB>
                    <a:noFill/>
                  </a:tcPr>
                </a:tc>
                <a:tc>
                  <a:txBody>
                    <a:bodyPr/>
                    <a:lstStyle/>
                    <a:p>
                      <a:pPr marL="0" marR="0" algn="ctr">
                        <a:buNone/>
                      </a:pPr>
                      <a:r>
                        <a:rPr lang="en-US" sz="1200" kern="100">
                          <a:effectLst/>
                          <a:latin typeface="Aptos" panose="020B0004020202020204" pitchFamily="34" charset="0"/>
                          <a:ea typeface="Calibri" panose="020F0502020204030204" pitchFamily="34" charset="0"/>
                          <a:cs typeface="Arial" panose="020B0604020202020204" pitchFamily="34" charset="0"/>
                        </a:rPr>
                        <a:t>8</a:t>
                      </a:r>
                    </a:p>
                  </a:txBody>
                  <a:tcPr marL="27305" marR="27305" marT="18415" marB="18415" anchor="ctr">
                    <a:lnL w="12700" cap="flat" cmpd="sng" algn="ctr">
                      <a:solidFill>
                        <a:srgbClr val="19422C"/>
                      </a:solidFill>
                      <a:prstDash val="solid"/>
                      <a:round/>
                      <a:headEnd type="none" w="med" len="med"/>
                      <a:tailEnd type="none" w="med" len="med"/>
                    </a:lnL>
                    <a:lnR w="12700" cap="flat" cmpd="sng" algn="ctr">
                      <a:solidFill>
                        <a:srgbClr val="19422C"/>
                      </a:solidFill>
                      <a:prstDash val="solid"/>
                      <a:round/>
                      <a:headEnd type="none" w="med" len="med"/>
                      <a:tailEnd type="none" w="med" len="med"/>
                    </a:lnR>
                    <a:lnT w="12700" cap="flat" cmpd="sng" algn="ctr">
                      <a:solidFill>
                        <a:srgbClr val="19422C"/>
                      </a:solidFill>
                      <a:prstDash val="solid"/>
                      <a:round/>
                      <a:headEnd type="none" w="med" len="med"/>
                      <a:tailEnd type="none" w="med" len="med"/>
                    </a:lnT>
                    <a:lnB w="12700" cap="flat" cmpd="sng" algn="ctr">
                      <a:solidFill>
                        <a:srgbClr val="19422C"/>
                      </a:solidFill>
                      <a:prstDash val="solid"/>
                      <a:round/>
                      <a:headEnd type="none" w="med" len="med"/>
                      <a:tailEnd type="none" w="med" len="med"/>
                    </a:lnB>
                    <a:noFill/>
                  </a:tcPr>
                </a:tc>
                <a:tc>
                  <a:txBody>
                    <a:bodyPr/>
                    <a:lstStyle/>
                    <a:p>
                      <a:pPr marL="0" marR="0" algn="ctr">
                        <a:buNone/>
                      </a:pPr>
                      <a:r>
                        <a:rPr lang="en-US" sz="1200" kern="100">
                          <a:effectLst/>
                          <a:latin typeface="Aptos" panose="020B0004020202020204" pitchFamily="34" charset="0"/>
                          <a:ea typeface="Calibri" panose="020F0502020204030204" pitchFamily="34" charset="0"/>
                          <a:cs typeface="Arial" panose="020B0604020202020204" pitchFamily="34" charset="0"/>
                        </a:rPr>
                        <a:t>15</a:t>
                      </a:r>
                    </a:p>
                  </a:txBody>
                  <a:tcPr marL="27305" marR="27305" marT="18415" marB="18415" anchor="ctr">
                    <a:lnL w="12700" cap="flat" cmpd="sng" algn="ctr">
                      <a:solidFill>
                        <a:srgbClr val="19422C"/>
                      </a:solidFill>
                      <a:prstDash val="solid"/>
                      <a:round/>
                      <a:headEnd type="none" w="med" len="med"/>
                      <a:tailEnd type="none" w="med" len="med"/>
                    </a:lnL>
                    <a:lnR w="12700" cap="flat" cmpd="sng" algn="ctr">
                      <a:solidFill>
                        <a:srgbClr val="19422C"/>
                      </a:solidFill>
                      <a:prstDash val="solid"/>
                      <a:round/>
                      <a:headEnd type="none" w="med" len="med"/>
                      <a:tailEnd type="none" w="med" len="med"/>
                    </a:lnR>
                    <a:lnT w="12700" cap="flat" cmpd="sng" algn="ctr">
                      <a:solidFill>
                        <a:srgbClr val="19422C"/>
                      </a:solidFill>
                      <a:prstDash val="solid"/>
                      <a:round/>
                      <a:headEnd type="none" w="med" len="med"/>
                      <a:tailEnd type="none" w="med" len="med"/>
                    </a:lnT>
                    <a:lnB w="12700" cap="flat" cmpd="sng" algn="ctr">
                      <a:solidFill>
                        <a:srgbClr val="19422C"/>
                      </a:solidFill>
                      <a:prstDash val="solid"/>
                      <a:round/>
                      <a:headEnd type="none" w="med" len="med"/>
                      <a:tailEnd type="none" w="med" len="med"/>
                    </a:lnB>
                    <a:noFill/>
                  </a:tcPr>
                </a:tc>
                <a:tc>
                  <a:txBody>
                    <a:bodyPr/>
                    <a:lstStyle/>
                    <a:p>
                      <a:pPr marL="0" marR="0" algn="ctr">
                        <a:buNone/>
                      </a:pPr>
                      <a:r>
                        <a:rPr lang="en-US" sz="1200" kern="100">
                          <a:effectLst/>
                          <a:latin typeface="Aptos" panose="020B0004020202020204" pitchFamily="34" charset="0"/>
                          <a:ea typeface="Calibri" panose="020F0502020204030204" pitchFamily="34" charset="0"/>
                          <a:cs typeface="Arial" panose="020B0604020202020204" pitchFamily="34" charset="0"/>
                        </a:rPr>
                        <a:t>2</a:t>
                      </a:r>
                    </a:p>
                  </a:txBody>
                  <a:tcPr marL="27305" marR="27305" marT="18415" marB="18415" anchor="ctr">
                    <a:lnL w="12700" cap="flat" cmpd="sng" algn="ctr">
                      <a:solidFill>
                        <a:srgbClr val="19422C"/>
                      </a:solidFill>
                      <a:prstDash val="solid"/>
                      <a:round/>
                      <a:headEnd type="none" w="med" len="med"/>
                      <a:tailEnd type="none" w="med" len="med"/>
                    </a:lnL>
                    <a:lnR w="12700" cap="flat" cmpd="sng" algn="ctr">
                      <a:solidFill>
                        <a:srgbClr val="19422C"/>
                      </a:solidFill>
                      <a:prstDash val="solid"/>
                      <a:round/>
                      <a:headEnd type="none" w="med" len="med"/>
                      <a:tailEnd type="none" w="med" len="med"/>
                    </a:lnR>
                    <a:lnT w="12700" cap="flat" cmpd="sng" algn="ctr">
                      <a:solidFill>
                        <a:srgbClr val="19422C"/>
                      </a:solidFill>
                      <a:prstDash val="solid"/>
                      <a:round/>
                      <a:headEnd type="none" w="med" len="med"/>
                      <a:tailEnd type="none" w="med" len="med"/>
                    </a:lnT>
                    <a:lnB w="12700" cap="flat" cmpd="sng" algn="ctr">
                      <a:solidFill>
                        <a:srgbClr val="19422C"/>
                      </a:solidFill>
                      <a:prstDash val="solid"/>
                      <a:round/>
                      <a:headEnd type="none" w="med" len="med"/>
                      <a:tailEnd type="none" w="med" len="med"/>
                    </a:lnB>
                    <a:noFill/>
                  </a:tcPr>
                </a:tc>
                <a:tc>
                  <a:txBody>
                    <a:bodyPr/>
                    <a:lstStyle/>
                    <a:p>
                      <a:pPr marL="0" marR="0" algn="ctr">
                        <a:buNone/>
                      </a:pPr>
                      <a:r>
                        <a:rPr lang="en-US" sz="1200" kern="100">
                          <a:effectLst/>
                          <a:latin typeface="Aptos" panose="020B0004020202020204" pitchFamily="34" charset="0"/>
                          <a:ea typeface="Calibri" panose="020F0502020204030204" pitchFamily="34" charset="0"/>
                          <a:cs typeface="Arial" panose="020B0604020202020204" pitchFamily="34" charset="0"/>
                        </a:rPr>
                        <a:t>7</a:t>
                      </a:r>
                    </a:p>
                  </a:txBody>
                  <a:tcPr marL="27305" marR="27305" marT="18415" marB="18415" anchor="ctr">
                    <a:lnL w="12700" cap="flat" cmpd="sng" algn="ctr">
                      <a:solidFill>
                        <a:srgbClr val="19422C"/>
                      </a:solidFill>
                      <a:prstDash val="solid"/>
                      <a:round/>
                      <a:headEnd type="none" w="med" len="med"/>
                      <a:tailEnd type="none" w="med" len="med"/>
                    </a:lnL>
                    <a:lnR w="12700" cap="flat" cmpd="sng" algn="ctr">
                      <a:solidFill>
                        <a:srgbClr val="19422C"/>
                      </a:solidFill>
                      <a:prstDash val="solid"/>
                      <a:round/>
                      <a:headEnd type="none" w="med" len="med"/>
                      <a:tailEnd type="none" w="med" len="med"/>
                    </a:lnR>
                    <a:lnT w="12700" cap="flat" cmpd="sng" algn="ctr">
                      <a:solidFill>
                        <a:srgbClr val="19422C"/>
                      </a:solidFill>
                      <a:prstDash val="solid"/>
                      <a:round/>
                      <a:headEnd type="none" w="med" len="med"/>
                      <a:tailEnd type="none" w="med" len="med"/>
                    </a:lnT>
                    <a:lnB w="12700" cap="flat" cmpd="sng" algn="ctr">
                      <a:solidFill>
                        <a:srgbClr val="19422C"/>
                      </a:solidFill>
                      <a:prstDash val="solid"/>
                      <a:round/>
                      <a:headEnd type="none" w="med" len="med"/>
                      <a:tailEnd type="none" w="med" len="med"/>
                    </a:lnB>
                    <a:noFill/>
                  </a:tcPr>
                </a:tc>
                <a:tc>
                  <a:txBody>
                    <a:bodyPr/>
                    <a:lstStyle/>
                    <a:p>
                      <a:pPr marL="0" marR="0" algn="ctr">
                        <a:buNone/>
                      </a:pPr>
                      <a:r>
                        <a:rPr lang="en-US" sz="1200" kern="100">
                          <a:effectLst/>
                          <a:latin typeface="Aptos" panose="020B0004020202020204" pitchFamily="34" charset="0"/>
                          <a:ea typeface="Calibri" panose="020F0502020204030204" pitchFamily="34" charset="0"/>
                          <a:cs typeface="Arial" panose="020B0604020202020204" pitchFamily="34" charset="0"/>
                        </a:rPr>
                        <a:t>24</a:t>
                      </a:r>
                    </a:p>
                  </a:txBody>
                  <a:tcPr marL="27305" marR="27305" marT="18415" marB="18415" anchor="ctr">
                    <a:lnL w="12700" cap="flat" cmpd="sng" algn="ctr">
                      <a:solidFill>
                        <a:srgbClr val="19422C"/>
                      </a:solidFill>
                      <a:prstDash val="solid"/>
                      <a:round/>
                      <a:headEnd type="none" w="med" len="med"/>
                      <a:tailEnd type="none" w="med" len="med"/>
                    </a:lnL>
                    <a:lnR w="12700" cap="flat" cmpd="sng" algn="ctr">
                      <a:solidFill>
                        <a:srgbClr val="19422C"/>
                      </a:solidFill>
                      <a:prstDash val="solid"/>
                      <a:round/>
                      <a:headEnd type="none" w="med" len="med"/>
                      <a:tailEnd type="none" w="med" len="med"/>
                    </a:lnR>
                    <a:lnT w="12700" cap="flat" cmpd="sng" algn="ctr">
                      <a:solidFill>
                        <a:srgbClr val="19422C"/>
                      </a:solidFill>
                      <a:prstDash val="solid"/>
                      <a:round/>
                      <a:headEnd type="none" w="med" len="med"/>
                      <a:tailEnd type="none" w="med" len="med"/>
                    </a:lnT>
                    <a:lnB w="12700" cap="flat" cmpd="sng" algn="ctr">
                      <a:solidFill>
                        <a:srgbClr val="19422C"/>
                      </a:solidFill>
                      <a:prstDash val="solid"/>
                      <a:round/>
                      <a:headEnd type="none" w="med" len="med"/>
                      <a:tailEnd type="none" w="med" len="med"/>
                    </a:lnB>
                    <a:noFill/>
                  </a:tcPr>
                </a:tc>
                <a:tc>
                  <a:txBody>
                    <a:bodyPr/>
                    <a:lstStyle/>
                    <a:p>
                      <a:pPr marL="0" marR="0" algn="ctr">
                        <a:buNone/>
                      </a:pPr>
                      <a:r>
                        <a:rPr lang="en-US" sz="1200" kern="100">
                          <a:effectLst/>
                          <a:latin typeface="Aptos" panose="020B0004020202020204" pitchFamily="34" charset="0"/>
                          <a:ea typeface="Calibri" panose="020F0502020204030204" pitchFamily="34" charset="0"/>
                          <a:cs typeface="Arial" panose="020B0604020202020204" pitchFamily="34" charset="0"/>
                        </a:rPr>
                        <a:t>4</a:t>
                      </a:r>
                    </a:p>
                  </a:txBody>
                  <a:tcPr marL="27305" marR="27305" marT="18415" marB="18415" anchor="ctr">
                    <a:lnL w="12700" cap="flat" cmpd="sng" algn="ctr">
                      <a:solidFill>
                        <a:srgbClr val="19422C"/>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19422C"/>
                      </a:solidFill>
                      <a:prstDash val="solid"/>
                      <a:round/>
                      <a:headEnd type="none" w="med" len="med"/>
                      <a:tailEnd type="none" w="med" len="med"/>
                    </a:lnT>
                    <a:lnB w="12700" cap="flat" cmpd="sng" algn="ctr">
                      <a:solidFill>
                        <a:srgbClr val="19422C"/>
                      </a:solidFill>
                      <a:prstDash val="solid"/>
                      <a:round/>
                      <a:headEnd type="none" w="med" len="med"/>
                      <a:tailEnd type="none" w="med" len="med"/>
                    </a:lnB>
                    <a:noFill/>
                  </a:tcPr>
                </a:tc>
                <a:extLst>
                  <a:ext uri="{0D108BD9-81ED-4DB2-BD59-A6C34878D82A}">
                    <a16:rowId xmlns:a16="http://schemas.microsoft.com/office/drawing/2014/main" val="2528591570"/>
                  </a:ext>
                </a:extLst>
              </a:tr>
              <a:tr h="0">
                <a:tc>
                  <a:txBody>
                    <a:bodyPr/>
                    <a:lstStyle/>
                    <a:p>
                      <a:pPr marL="0" marR="0">
                        <a:buNone/>
                      </a:pPr>
                      <a:r>
                        <a:rPr lang="en-US" sz="1200" b="1" kern="100">
                          <a:solidFill>
                            <a:srgbClr val="000000"/>
                          </a:solidFill>
                          <a:effectLst/>
                          <a:latin typeface="Aptos" panose="020B0004020202020204" pitchFamily="34" charset="0"/>
                          <a:ea typeface="Calibri" panose="020F0502020204030204" pitchFamily="34" charset="0"/>
                          <a:cs typeface="Arial" panose="020B0604020202020204" pitchFamily="34" charset="0"/>
                        </a:rPr>
                        <a:t>Total 202</a:t>
                      </a:r>
                      <a:endParaRPr lang="en-US" sz="1200" kern="100">
                        <a:effectLst/>
                        <a:latin typeface="Aptos" panose="020B0004020202020204" pitchFamily="34" charset="0"/>
                        <a:ea typeface="Calibri" panose="020F0502020204030204" pitchFamily="34" charset="0"/>
                        <a:cs typeface="Arial" panose="020B0604020202020204" pitchFamily="34" charset="0"/>
                      </a:endParaRPr>
                    </a:p>
                  </a:txBody>
                  <a:tcPr marL="27305" marR="27305" marT="18415" marB="18415">
                    <a:lnL w="12700" cap="flat" cmpd="sng" algn="ctr">
                      <a:solidFill>
                        <a:srgbClr val="FFFFFF"/>
                      </a:solidFill>
                      <a:prstDash val="solid"/>
                      <a:round/>
                      <a:headEnd type="none" w="med" len="med"/>
                      <a:tailEnd type="none" w="med" len="med"/>
                    </a:lnL>
                    <a:lnR w="12700" cap="flat" cmpd="sng" algn="ctr">
                      <a:solidFill>
                        <a:srgbClr val="19422C"/>
                      </a:solidFill>
                      <a:prstDash val="solid"/>
                      <a:round/>
                      <a:headEnd type="none" w="med" len="med"/>
                      <a:tailEnd type="none" w="med" len="med"/>
                    </a:lnR>
                    <a:lnT w="12700" cap="flat" cmpd="sng" algn="ctr">
                      <a:solidFill>
                        <a:srgbClr val="19422C"/>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EEE8"/>
                    </a:solidFill>
                  </a:tcPr>
                </a:tc>
                <a:tc>
                  <a:txBody>
                    <a:bodyPr/>
                    <a:lstStyle/>
                    <a:p>
                      <a:pPr marL="0" marR="0" algn="ctr">
                        <a:buNone/>
                      </a:pPr>
                      <a:r>
                        <a:rPr lang="en-US" sz="1200" b="1" kern="100">
                          <a:solidFill>
                            <a:srgbClr val="000000"/>
                          </a:solidFill>
                          <a:effectLst/>
                          <a:latin typeface="Aptos" panose="020B0004020202020204" pitchFamily="34" charset="0"/>
                          <a:ea typeface="Calibri" panose="020F0502020204030204" pitchFamily="34" charset="0"/>
                          <a:cs typeface="Arial" panose="020B0604020202020204" pitchFamily="34" charset="0"/>
                        </a:rPr>
                        <a:t>58</a:t>
                      </a:r>
                      <a:endParaRPr lang="en-US" sz="1200" kern="100">
                        <a:effectLst/>
                        <a:latin typeface="Aptos" panose="020B0004020202020204" pitchFamily="34" charset="0"/>
                        <a:ea typeface="Calibri" panose="020F0502020204030204" pitchFamily="34" charset="0"/>
                        <a:cs typeface="Arial" panose="020B0604020202020204" pitchFamily="34" charset="0"/>
                      </a:endParaRPr>
                    </a:p>
                  </a:txBody>
                  <a:tcPr marL="27305" marR="27305" marT="18415" marB="18415" anchor="ctr">
                    <a:lnL w="12700" cap="flat" cmpd="sng" algn="ctr">
                      <a:solidFill>
                        <a:srgbClr val="19422C"/>
                      </a:solidFill>
                      <a:prstDash val="solid"/>
                      <a:round/>
                      <a:headEnd type="none" w="med" len="med"/>
                      <a:tailEnd type="none" w="med" len="med"/>
                    </a:lnL>
                    <a:lnR w="12700" cap="flat" cmpd="sng" algn="ctr">
                      <a:solidFill>
                        <a:srgbClr val="19422C"/>
                      </a:solidFill>
                      <a:prstDash val="solid"/>
                      <a:round/>
                      <a:headEnd type="none" w="med" len="med"/>
                      <a:tailEnd type="none" w="med" len="med"/>
                    </a:lnR>
                    <a:lnT w="12700" cap="flat" cmpd="sng" algn="ctr">
                      <a:solidFill>
                        <a:srgbClr val="19422C"/>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EEE8"/>
                    </a:solidFill>
                  </a:tcPr>
                </a:tc>
                <a:tc>
                  <a:txBody>
                    <a:bodyPr/>
                    <a:lstStyle/>
                    <a:p>
                      <a:pPr marL="0" marR="0" algn="ctr">
                        <a:buNone/>
                      </a:pPr>
                      <a:r>
                        <a:rPr lang="en-US" sz="1200" b="1" kern="100">
                          <a:solidFill>
                            <a:srgbClr val="000000"/>
                          </a:solidFill>
                          <a:effectLst/>
                          <a:latin typeface="Aptos" panose="020B0004020202020204" pitchFamily="34" charset="0"/>
                          <a:ea typeface="Calibri" panose="020F0502020204030204" pitchFamily="34" charset="0"/>
                          <a:cs typeface="Arial" panose="020B0604020202020204" pitchFamily="34" charset="0"/>
                        </a:rPr>
                        <a:t>16</a:t>
                      </a:r>
                      <a:endParaRPr lang="en-US" sz="1200" kern="100">
                        <a:effectLst/>
                        <a:latin typeface="Aptos" panose="020B0004020202020204" pitchFamily="34" charset="0"/>
                        <a:ea typeface="Calibri" panose="020F0502020204030204" pitchFamily="34" charset="0"/>
                        <a:cs typeface="Arial" panose="020B0604020202020204" pitchFamily="34" charset="0"/>
                      </a:endParaRPr>
                    </a:p>
                  </a:txBody>
                  <a:tcPr marL="27305" marR="27305" marT="18415" marB="18415" anchor="ctr">
                    <a:lnL w="12700" cap="flat" cmpd="sng" algn="ctr">
                      <a:solidFill>
                        <a:srgbClr val="19422C"/>
                      </a:solidFill>
                      <a:prstDash val="solid"/>
                      <a:round/>
                      <a:headEnd type="none" w="med" len="med"/>
                      <a:tailEnd type="none" w="med" len="med"/>
                    </a:lnL>
                    <a:lnR w="12700" cap="flat" cmpd="sng" algn="ctr">
                      <a:solidFill>
                        <a:srgbClr val="19422C"/>
                      </a:solidFill>
                      <a:prstDash val="solid"/>
                      <a:round/>
                      <a:headEnd type="none" w="med" len="med"/>
                      <a:tailEnd type="none" w="med" len="med"/>
                    </a:lnR>
                    <a:lnT w="12700" cap="flat" cmpd="sng" algn="ctr">
                      <a:solidFill>
                        <a:srgbClr val="19422C"/>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EEE8"/>
                    </a:solidFill>
                  </a:tcPr>
                </a:tc>
                <a:tc>
                  <a:txBody>
                    <a:bodyPr/>
                    <a:lstStyle/>
                    <a:p>
                      <a:pPr marL="0" marR="0" algn="ctr">
                        <a:buNone/>
                      </a:pPr>
                      <a:r>
                        <a:rPr lang="en-US" sz="1200" b="1" kern="100">
                          <a:solidFill>
                            <a:srgbClr val="000000"/>
                          </a:solidFill>
                          <a:effectLst/>
                          <a:latin typeface="Aptos" panose="020B0004020202020204" pitchFamily="34" charset="0"/>
                          <a:ea typeface="Calibri" panose="020F0502020204030204" pitchFamily="34" charset="0"/>
                          <a:cs typeface="Arial" panose="020B0604020202020204" pitchFamily="34" charset="0"/>
                        </a:rPr>
                        <a:t>18</a:t>
                      </a:r>
                      <a:endParaRPr lang="en-US" sz="1200" kern="100">
                        <a:effectLst/>
                        <a:latin typeface="Aptos" panose="020B0004020202020204" pitchFamily="34" charset="0"/>
                        <a:ea typeface="Calibri" panose="020F0502020204030204" pitchFamily="34" charset="0"/>
                        <a:cs typeface="Arial" panose="020B0604020202020204" pitchFamily="34" charset="0"/>
                      </a:endParaRPr>
                    </a:p>
                  </a:txBody>
                  <a:tcPr marL="27305" marR="27305" marT="18415" marB="18415" anchor="ctr">
                    <a:lnL w="12700" cap="flat" cmpd="sng" algn="ctr">
                      <a:solidFill>
                        <a:srgbClr val="19422C"/>
                      </a:solidFill>
                      <a:prstDash val="solid"/>
                      <a:round/>
                      <a:headEnd type="none" w="med" len="med"/>
                      <a:tailEnd type="none" w="med" len="med"/>
                    </a:lnL>
                    <a:lnR w="12700" cap="flat" cmpd="sng" algn="ctr">
                      <a:solidFill>
                        <a:srgbClr val="19422C"/>
                      </a:solidFill>
                      <a:prstDash val="solid"/>
                      <a:round/>
                      <a:headEnd type="none" w="med" len="med"/>
                      <a:tailEnd type="none" w="med" len="med"/>
                    </a:lnR>
                    <a:lnT w="12700" cap="flat" cmpd="sng" algn="ctr">
                      <a:solidFill>
                        <a:srgbClr val="19422C"/>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EEE8"/>
                    </a:solidFill>
                  </a:tcPr>
                </a:tc>
                <a:tc>
                  <a:txBody>
                    <a:bodyPr/>
                    <a:lstStyle/>
                    <a:p>
                      <a:pPr marL="0" marR="0" algn="ctr">
                        <a:buNone/>
                      </a:pPr>
                      <a:r>
                        <a:rPr lang="en-US" sz="1200" b="1" kern="100">
                          <a:solidFill>
                            <a:srgbClr val="000000"/>
                          </a:solidFill>
                          <a:effectLst/>
                          <a:latin typeface="Aptos" panose="020B0004020202020204" pitchFamily="34" charset="0"/>
                          <a:ea typeface="Calibri" panose="020F0502020204030204" pitchFamily="34" charset="0"/>
                          <a:cs typeface="Arial" panose="020B0604020202020204" pitchFamily="34" charset="0"/>
                        </a:rPr>
                        <a:t>16</a:t>
                      </a:r>
                      <a:endParaRPr lang="en-US" sz="1200" kern="100">
                        <a:effectLst/>
                        <a:latin typeface="Aptos" panose="020B0004020202020204" pitchFamily="34" charset="0"/>
                        <a:ea typeface="Calibri" panose="020F0502020204030204" pitchFamily="34" charset="0"/>
                        <a:cs typeface="Arial" panose="020B0604020202020204" pitchFamily="34" charset="0"/>
                      </a:endParaRPr>
                    </a:p>
                  </a:txBody>
                  <a:tcPr marL="27305" marR="27305" marT="18415" marB="18415" anchor="ctr">
                    <a:lnL w="12700" cap="flat" cmpd="sng" algn="ctr">
                      <a:solidFill>
                        <a:srgbClr val="19422C"/>
                      </a:solidFill>
                      <a:prstDash val="solid"/>
                      <a:round/>
                      <a:headEnd type="none" w="med" len="med"/>
                      <a:tailEnd type="none" w="med" len="med"/>
                    </a:lnL>
                    <a:lnR w="12700" cap="flat" cmpd="sng" algn="ctr">
                      <a:solidFill>
                        <a:srgbClr val="19422C"/>
                      </a:solidFill>
                      <a:prstDash val="solid"/>
                      <a:round/>
                      <a:headEnd type="none" w="med" len="med"/>
                      <a:tailEnd type="none" w="med" len="med"/>
                    </a:lnR>
                    <a:lnT w="12700" cap="flat" cmpd="sng" algn="ctr">
                      <a:solidFill>
                        <a:srgbClr val="19422C"/>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EEE8"/>
                    </a:solidFill>
                  </a:tcPr>
                </a:tc>
                <a:tc>
                  <a:txBody>
                    <a:bodyPr/>
                    <a:lstStyle/>
                    <a:p>
                      <a:pPr marL="0" marR="0" algn="ctr">
                        <a:buNone/>
                      </a:pPr>
                      <a:r>
                        <a:rPr lang="en-US" sz="1200" b="1" kern="100">
                          <a:solidFill>
                            <a:srgbClr val="000000"/>
                          </a:solidFill>
                          <a:effectLst/>
                          <a:latin typeface="Aptos" panose="020B0004020202020204" pitchFamily="34" charset="0"/>
                          <a:ea typeface="Calibri" panose="020F0502020204030204" pitchFamily="34" charset="0"/>
                          <a:cs typeface="Arial" panose="020B0604020202020204" pitchFamily="34" charset="0"/>
                        </a:rPr>
                        <a:t>10</a:t>
                      </a:r>
                      <a:endParaRPr lang="en-US" sz="1200" kern="100">
                        <a:effectLst/>
                        <a:latin typeface="Aptos" panose="020B0004020202020204" pitchFamily="34" charset="0"/>
                        <a:ea typeface="Calibri" panose="020F0502020204030204" pitchFamily="34" charset="0"/>
                        <a:cs typeface="Arial" panose="020B0604020202020204" pitchFamily="34" charset="0"/>
                      </a:endParaRPr>
                    </a:p>
                  </a:txBody>
                  <a:tcPr marL="27305" marR="27305" marT="18415" marB="18415" anchor="ctr">
                    <a:lnL w="12700" cap="flat" cmpd="sng" algn="ctr">
                      <a:solidFill>
                        <a:srgbClr val="19422C"/>
                      </a:solidFill>
                      <a:prstDash val="solid"/>
                      <a:round/>
                      <a:headEnd type="none" w="med" len="med"/>
                      <a:tailEnd type="none" w="med" len="med"/>
                    </a:lnL>
                    <a:lnR w="12700" cap="flat" cmpd="sng" algn="ctr">
                      <a:solidFill>
                        <a:srgbClr val="19422C"/>
                      </a:solidFill>
                      <a:prstDash val="solid"/>
                      <a:round/>
                      <a:headEnd type="none" w="med" len="med"/>
                      <a:tailEnd type="none" w="med" len="med"/>
                    </a:lnR>
                    <a:lnT w="12700" cap="flat" cmpd="sng" algn="ctr">
                      <a:solidFill>
                        <a:srgbClr val="19422C"/>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EEE8"/>
                    </a:solidFill>
                  </a:tcPr>
                </a:tc>
                <a:tc>
                  <a:txBody>
                    <a:bodyPr/>
                    <a:lstStyle/>
                    <a:p>
                      <a:pPr marL="0" marR="0" algn="ctr">
                        <a:buNone/>
                      </a:pPr>
                      <a:r>
                        <a:rPr lang="en-US" sz="1200" b="1" kern="100">
                          <a:solidFill>
                            <a:srgbClr val="000000"/>
                          </a:solidFill>
                          <a:effectLst/>
                          <a:latin typeface="Aptos" panose="020B0004020202020204" pitchFamily="34" charset="0"/>
                          <a:ea typeface="Calibri" panose="020F0502020204030204" pitchFamily="34" charset="0"/>
                          <a:cs typeface="Arial" panose="020B0604020202020204" pitchFamily="34" charset="0"/>
                        </a:rPr>
                        <a:t>16</a:t>
                      </a:r>
                      <a:endParaRPr lang="en-US" sz="1200" kern="100">
                        <a:effectLst/>
                        <a:latin typeface="Aptos" panose="020B0004020202020204" pitchFamily="34" charset="0"/>
                        <a:ea typeface="Calibri" panose="020F0502020204030204" pitchFamily="34" charset="0"/>
                        <a:cs typeface="Arial" panose="020B0604020202020204" pitchFamily="34" charset="0"/>
                      </a:endParaRPr>
                    </a:p>
                  </a:txBody>
                  <a:tcPr marL="27305" marR="27305" marT="18415" marB="18415" anchor="ctr">
                    <a:lnL w="12700" cap="flat" cmpd="sng" algn="ctr">
                      <a:solidFill>
                        <a:srgbClr val="19422C"/>
                      </a:solidFill>
                      <a:prstDash val="solid"/>
                      <a:round/>
                      <a:headEnd type="none" w="med" len="med"/>
                      <a:tailEnd type="none" w="med" len="med"/>
                    </a:lnL>
                    <a:lnR w="12700" cap="flat" cmpd="sng" algn="ctr">
                      <a:solidFill>
                        <a:srgbClr val="19422C"/>
                      </a:solidFill>
                      <a:prstDash val="solid"/>
                      <a:round/>
                      <a:headEnd type="none" w="med" len="med"/>
                      <a:tailEnd type="none" w="med" len="med"/>
                    </a:lnR>
                    <a:lnT w="12700" cap="flat" cmpd="sng" algn="ctr">
                      <a:solidFill>
                        <a:srgbClr val="19422C"/>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EEE8"/>
                    </a:solidFill>
                  </a:tcPr>
                </a:tc>
                <a:tc>
                  <a:txBody>
                    <a:bodyPr/>
                    <a:lstStyle/>
                    <a:p>
                      <a:pPr marL="0" marR="0" algn="ctr">
                        <a:buNone/>
                      </a:pPr>
                      <a:r>
                        <a:rPr lang="en-US" sz="1200" b="1" kern="100">
                          <a:solidFill>
                            <a:srgbClr val="000000"/>
                          </a:solidFill>
                          <a:effectLst/>
                          <a:latin typeface="Aptos" panose="020B0004020202020204" pitchFamily="34" charset="0"/>
                          <a:ea typeface="Calibri" panose="020F0502020204030204" pitchFamily="34" charset="0"/>
                          <a:cs typeface="Arial" panose="020B0604020202020204" pitchFamily="34" charset="0"/>
                        </a:rPr>
                        <a:t>11</a:t>
                      </a:r>
                      <a:endParaRPr lang="en-US" sz="1200" kern="100">
                        <a:effectLst/>
                        <a:latin typeface="Aptos" panose="020B0004020202020204" pitchFamily="34" charset="0"/>
                        <a:ea typeface="Calibri" panose="020F0502020204030204" pitchFamily="34" charset="0"/>
                        <a:cs typeface="Arial" panose="020B0604020202020204" pitchFamily="34" charset="0"/>
                      </a:endParaRPr>
                    </a:p>
                  </a:txBody>
                  <a:tcPr marL="27305" marR="27305" marT="18415" marB="18415" anchor="ctr">
                    <a:lnL w="12700" cap="flat" cmpd="sng" algn="ctr">
                      <a:solidFill>
                        <a:srgbClr val="19422C"/>
                      </a:solidFill>
                      <a:prstDash val="solid"/>
                      <a:round/>
                      <a:headEnd type="none" w="med" len="med"/>
                      <a:tailEnd type="none" w="med" len="med"/>
                    </a:lnL>
                    <a:lnR w="12700" cap="flat" cmpd="sng" algn="ctr">
                      <a:solidFill>
                        <a:srgbClr val="19422C"/>
                      </a:solidFill>
                      <a:prstDash val="solid"/>
                      <a:round/>
                      <a:headEnd type="none" w="med" len="med"/>
                      <a:tailEnd type="none" w="med" len="med"/>
                    </a:lnR>
                    <a:lnT w="12700" cap="flat" cmpd="sng" algn="ctr">
                      <a:solidFill>
                        <a:srgbClr val="19422C"/>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EEE8"/>
                    </a:solidFill>
                  </a:tcPr>
                </a:tc>
                <a:tc>
                  <a:txBody>
                    <a:bodyPr/>
                    <a:lstStyle/>
                    <a:p>
                      <a:pPr marL="0" marR="0" algn="ctr">
                        <a:buNone/>
                      </a:pPr>
                      <a:r>
                        <a:rPr lang="en-US" sz="1200" b="1" kern="100">
                          <a:solidFill>
                            <a:srgbClr val="000000"/>
                          </a:solidFill>
                          <a:effectLst/>
                          <a:latin typeface="Aptos" panose="020B0004020202020204" pitchFamily="34" charset="0"/>
                          <a:ea typeface="Calibri" panose="020F0502020204030204" pitchFamily="34" charset="0"/>
                          <a:cs typeface="Arial" panose="020B0604020202020204" pitchFamily="34" charset="0"/>
                        </a:rPr>
                        <a:t>16</a:t>
                      </a:r>
                      <a:endParaRPr lang="en-US" sz="1200" kern="100">
                        <a:effectLst/>
                        <a:latin typeface="Aptos" panose="020B0004020202020204" pitchFamily="34" charset="0"/>
                        <a:ea typeface="Calibri" panose="020F0502020204030204" pitchFamily="34" charset="0"/>
                        <a:cs typeface="Arial" panose="020B0604020202020204" pitchFamily="34" charset="0"/>
                      </a:endParaRPr>
                    </a:p>
                  </a:txBody>
                  <a:tcPr marL="27305" marR="27305" marT="18415" marB="18415" anchor="ctr">
                    <a:lnL w="12700" cap="flat" cmpd="sng" algn="ctr">
                      <a:solidFill>
                        <a:srgbClr val="19422C"/>
                      </a:solidFill>
                      <a:prstDash val="solid"/>
                      <a:round/>
                      <a:headEnd type="none" w="med" len="med"/>
                      <a:tailEnd type="none" w="med" len="med"/>
                    </a:lnL>
                    <a:lnR w="12700" cap="flat" cmpd="sng" algn="ctr">
                      <a:solidFill>
                        <a:srgbClr val="19422C"/>
                      </a:solidFill>
                      <a:prstDash val="solid"/>
                      <a:round/>
                      <a:headEnd type="none" w="med" len="med"/>
                      <a:tailEnd type="none" w="med" len="med"/>
                    </a:lnR>
                    <a:lnT w="12700" cap="flat" cmpd="sng" algn="ctr">
                      <a:solidFill>
                        <a:srgbClr val="19422C"/>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EEE8"/>
                    </a:solidFill>
                  </a:tcPr>
                </a:tc>
                <a:tc>
                  <a:txBody>
                    <a:bodyPr/>
                    <a:lstStyle/>
                    <a:p>
                      <a:pPr marL="0" marR="0" algn="ctr">
                        <a:buNone/>
                      </a:pPr>
                      <a:r>
                        <a:rPr lang="en-US" sz="1200" b="1" kern="100">
                          <a:solidFill>
                            <a:srgbClr val="000000"/>
                          </a:solidFill>
                          <a:effectLst/>
                          <a:latin typeface="Aptos" panose="020B0004020202020204" pitchFamily="34" charset="0"/>
                          <a:ea typeface="Calibri" panose="020F0502020204030204" pitchFamily="34" charset="0"/>
                          <a:cs typeface="Arial" panose="020B0604020202020204" pitchFamily="34" charset="0"/>
                        </a:rPr>
                        <a:t>37</a:t>
                      </a:r>
                      <a:endParaRPr lang="en-US" sz="1200" kern="100">
                        <a:effectLst/>
                        <a:latin typeface="Aptos" panose="020B0004020202020204" pitchFamily="34" charset="0"/>
                        <a:ea typeface="Calibri" panose="020F0502020204030204" pitchFamily="34" charset="0"/>
                        <a:cs typeface="Arial" panose="020B0604020202020204" pitchFamily="34" charset="0"/>
                      </a:endParaRPr>
                    </a:p>
                  </a:txBody>
                  <a:tcPr marL="27305" marR="27305" marT="18415" marB="18415" anchor="ctr">
                    <a:lnL w="12700" cap="flat" cmpd="sng" algn="ctr">
                      <a:solidFill>
                        <a:srgbClr val="19422C"/>
                      </a:solidFill>
                      <a:prstDash val="solid"/>
                      <a:round/>
                      <a:headEnd type="none" w="med" len="med"/>
                      <a:tailEnd type="none" w="med" len="med"/>
                    </a:lnL>
                    <a:lnR w="12700" cap="flat" cmpd="sng" algn="ctr">
                      <a:solidFill>
                        <a:srgbClr val="19422C"/>
                      </a:solidFill>
                      <a:prstDash val="solid"/>
                      <a:round/>
                      <a:headEnd type="none" w="med" len="med"/>
                      <a:tailEnd type="none" w="med" len="med"/>
                    </a:lnR>
                    <a:lnT w="12700" cap="flat" cmpd="sng" algn="ctr">
                      <a:solidFill>
                        <a:srgbClr val="19422C"/>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EEE8"/>
                    </a:solidFill>
                  </a:tcPr>
                </a:tc>
                <a:tc>
                  <a:txBody>
                    <a:bodyPr/>
                    <a:lstStyle/>
                    <a:p>
                      <a:pPr marL="0" marR="0" algn="ctr">
                        <a:buNone/>
                      </a:pPr>
                      <a:r>
                        <a:rPr lang="en-US" sz="1200" b="1" kern="100">
                          <a:solidFill>
                            <a:srgbClr val="000000"/>
                          </a:solidFill>
                          <a:effectLst/>
                          <a:latin typeface="Aptos" panose="020B0004020202020204" pitchFamily="34" charset="0"/>
                          <a:ea typeface="Calibri" panose="020F0502020204030204" pitchFamily="34" charset="0"/>
                          <a:cs typeface="Arial" panose="020B0604020202020204" pitchFamily="34" charset="0"/>
                        </a:rPr>
                        <a:t>4</a:t>
                      </a:r>
                      <a:endParaRPr lang="en-US" sz="1200" kern="100">
                        <a:effectLst/>
                        <a:latin typeface="Aptos" panose="020B0004020202020204" pitchFamily="34" charset="0"/>
                        <a:ea typeface="Calibri" panose="020F0502020204030204" pitchFamily="34" charset="0"/>
                        <a:cs typeface="Arial" panose="020B0604020202020204" pitchFamily="34" charset="0"/>
                      </a:endParaRPr>
                    </a:p>
                  </a:txBody>
                  <a:tcPr marL="27305" marR="27305" marT="18415" marB="18415" anchor="ctr">
                    <a:lnL w="12700" cap="flat" cmpd="sng" algn="ctr">
                      <a:solidFill>
                        <a:srgbClr val="19422C"/>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19422C"/>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EEE8"/>
                    </a:solidFill>
                  </a:tcPr>
                </a:tc>
                <a:extLst>
                  <a:ext uri="{0D108BD9-81ED-4DB2-BD59-A6C34878D82A}">
                    <a16:rowId xmlns:a16="http://schemas.microsoft.com/office/drawing/2014/main" val="1692018415"/>
                  </a:ext>
                </a:extLst>
              </a:tr>
            </a:tbl>
          </a:graphicData>
        </a:graphic>
      </p:graphicFrame>
    </p:spTree>
    <p:extLst>
      <p:ext uri="{BB962C8B-B14F-4D97-AF65-F5344CB8AC3E}">
        <p14:creationId xmlns:p14="http://schemas.microsoft.com/office/powerpoint/2010/main" val="10831646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3BA9F9-496A-CB90-E820-4F445BA11B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0AC55C-7529-AD29-6C5F-ADD38E5376E4}"/>
              </a:ext>
            </a:extLst>
          </p:cNvPr>
          <p:cNvSpPr>
            <a:spLocks noGrp="1"/>
          </p:cNvSpPr>
          <p:nvPr>
            <p:ph type="title"/>
          </p:nvPr>
        </p:nvSpPr>
        <p:spPr>
          <a:xfrm>
            <a:off x="1193800" y="40640"/>
            <a:ext cx="10515600" cy="371127"/>
          </a:xfrm>
        </p:spPr>
        <p:txBody>
          <a:bodyPr/>
          <a:lstStyle/>
          <a:p>
            <a:r>
              <a:rPr lang="en-US" sz="2000"/>
              <a:t>Report – The Cost of Inaction is High</a:t>
            </a:r>
          </a:p>
        </p:txBody>
      </p:sp>
      <p:sp>
        <p:nvSpPr>
          <p:cNvPr id="3" name="Content Placeholder 2">
            <a:extLst>
              <a:ext uri="{FF2B5EF4-FFF2-40B4-BE49-F238E27FC236}">
                <a16:creationId xmlns:a16="http://schemas.microsoft.com/office/drawing/2014/main" id="{675DE95B-0082-6A46-0DCE-D931B8D8357B}"/>
              </a:ext>
            </a:extLst>
          </p:cNvPr>
          <p:cNvSpPr>
            <a:spLocks noGrp="1"/>
          </p:cNvSpPr>
          <p:nvPr>
            <p:ph idx="1"/>
          </p:nvPr>
        </p:nvSpPr>
        <p:spPr>
          <a:xfrm>
            <a:off x="569843" y="661284"/>
            <a:ext cx="10586720" cy="1440907"/>
          </a:xfrm>
        </p:spPr>
        <p:txBody>
          <a:bodyPr wrap="square">
            <a:spAutoFit/>
          </a:bodyPr>
          <a:lstStyle/>
          <a:p>
            <a:pPr marL="0" indent="0">
              <a:buNone/>
            </a:pPr>
            <a:r>
              <a:rPr lang="vi-VN"/>
              <a:t>Without meaningful intervention, these catastrophe-related risks will </a:t>
            </a:r>
            <a:r>
              <a:rPr lang="en-US"/>
              <a:t>get worse</a:t>
            </a:r>
            <a:r>
              <a:rPr lang="vi-VN"/>
              <a:t>.</a:t>
            </a:r>
            <a:endParaRPr lang="en-US"/>
          </a:p>
          <a:p>
            <a:pPr marL="0" indent="0">
              <a:buNone/>
            </a:pPr>
            <a:r>
              <a:rPr lang="en-US" sz="1700" b="0">
                <a:solidFill>
                  <a:schemeClr val="tx1"/>
                </a:solidFill>
              </a:rPr>
              <a:t>Inaction perpetuates unaffordability for utility ratepayers. Utility companies become increasingly unattractive to investors and lenders, limiting their ability to attract the capital required to maintain safe, clean, and reliable infrastructure, let alone the capital needed to finance the improvements needed to reach California’s electrification and clean energy goals.</a:t>
            </a:r>
            <a:endParaRPr lang="en-US" sz="1700"/>
          </a:p>
        </p:txBody>
      </p:sp>
      <p:graphicFrame>
        <p:nvGraphicFramePr>
          <p:cNvPr id="6" name="Object 5">
            <a:extLst>
              <a:ext uri="{FF2B5EF4-FFF2-40B4-BE49-F238E27FC236}">
                <a16:creationId xmlns:a16="http://schemas.microsoft.com/office/drawing/2014/main" id="{6A2361ED-6008-C66E-8C50-087954713C2A}"/>
              </a:ext>
            </a:extLst>
          </p:cNvPr>
          <p:cNvGraphicFramePr>
            <a:graphicFrameLocks noChangeAspect="1"/>
          </p:cNvGraphicFramePr>
          <p:nvPr>
            <p:extLst>
              <p:ext uri="{D42A27DB-BD31-4B8C-83A1-F6EECF244321}">
                <p14:modId xmlns:p14="http://schemas.microsoft.com/office/powerpoint/2010/main" val="1697069013"/>
              </p:ext>
            </p:extLst>
          </p:nvPr>
        </p:nvGraphicFramePr>
        <p:xfrm>
          <a:off x="1169761" y="2233703"/>
          <a:ext cx="9386884" cy="4716677"/>
        </p:xfrm>
        <a:graphic>
          <a:graphicData uri="http://schemas.openxmlformats.org/presentationml/2006/ole">
            <mc:AlternateContent xmlns:mc="http://schemas.openxmlformats.org/markup-compatibility/2006">
              <mc:Choice xmlns:v="urn:schemas-microsoft-com:vml" Requires="v">
                <p:oleObj name="Document" r:id="rId3" imgW="6414199" imgH="3223367" progId="Word.Document.12">
                  <p:embed/>
                </p:oleObj>
              </mc:Choice>
              <mc:Fallback>
                <p:oleObj name="Document" r:id="rId3" imgW="6414199" imgH="3223367" progId="Word.Document.12">
                  <p:embed/>
                  <p:pic>
                    <p:nvPicPr>
                      <p:cNvPr id="6" name="Object 5">
                        <a:extLst>
                          <a:ext uri="{FF2B5EF4-FFF2-40B4-BE49-F238E27FC236}">
                            <a16:creationId xmlns:a16="http://schemas.microsoft.com/office/drawing/2014/main" id="{6A2361ED-6008-C66E-8C50-087954713C2A}"/>
                          </a:ext>
                        </a:extLst>
                      </p:cNvPr>
                      <p:cNvPicPr/>
                      <p:nvPr/>
                    </p:nvPicPr>
                    <p:blipFill>
                      <a:blip r:embed="rId4"/>
                      <a:stretch>
                        <a:fillRect/>
                      </a:stretch>
                    </p:blipFill>
                    <p:spPr>
                      <a:xfrm>
                        <a:off x="1169761" y="2233703"/>
                        <a:ext cx="9386884" cy="4716677"/>
                      </a:xfrm>
                      <a:prstGeom prst="rect">
                        <a:avLst/>
                      </a:prstGeom>
                    </p:spPr>
                  </p:pic>
                </p:oleObj>
              </mc:Fallback>
            </mc:AlternateContent>
          </a:graphicData>
        </a:graphic>
      </p:graphicFrame>
      <p:sp>
        <p:nvSpPr>
          <p:cNvPr id="8" name="TextBox 7">
            <a:extLst>
              <a:ext uri="{FF2B5EF4-FFF2-40B4-BE49-F238E27FC236}">
                <a16:creationId xmlns:a16="http://schemas.microsoft.com/office/drawing/2014/main" id="{98A86D2D-B56B-473E-F58B-71DCB4695381}"/>
              </a:ext>
            </a:extLst>
          </p:cNvPr>
          <p:cNvSpPr txBox="1"/>
          <p:nvPr/>
        </p:nvSpPr>
        <p:spPr>
          <a:xfrm>
            <a:off x="0" y="29329"/>
            <a:ext cx="1137920" cy="400110"/>
          </a:xfrm>
          <a:prstGeom prst="rect">
            <a:avLst/>
          </a:prstGeom>
          <a:noFill/>
        </p:spPr>
        <p:txBody>
          <a:bodyPr wrap="square" lIns="91440" tIns="45720" rIns="91440" bIns="45720" rtlCol="0" anchor="t">
            <a:spAutoFit/>
          </a:bodyPr>
          <a:lstStyle/>
          <a:p>
            <a:pPr algn="ctr"/>
            <a:r>
              <a:rPr lang="en-US" sz="2000">
                <a:solidFill>
                  <a:schemeClr val="bg1"/>
                </a:solidFill>
                <a:latin typeface="Aptos ExtraBold"/>
                <a:ea typeface="Meiryo"/>
                <a:cs typeface="DokChampa"/>
              </a:rPr>
              <a:t>SB 254</a:t>
            </a:r>
            <a:endParaRPr lang="en-US" sz="2000">
              <a:solidFill>
                <a:srgbClr val="163E64"/>
              </a:solidFill>
              <a:latin typeface="Aptos" panose="020B0004020202020204" pitchFamily="34" charset="0"/>
              <a:ea typeface="Meiryo" panose="020B0400000000000000" pitchFamily="34" charset="-128"/>
              <a:cs typeface="DokChampa" panose="020B0502040204020203" pitchFamily="34" charset="-34"/>
            </a:endParaRPr>
          </a:p>
        </p:txBody>
      </p:sp>
    </p:spTree>
    <p:extLst>
      <p:ext uri="{BB962C8B-B14F-4D97-AF65-F5344CB8AC3E}">
        <p14:creationId xmlns:p14="http://schemas.microsoft.com/office/powerpoint/2010/main" val="40187891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B1B2A-7144-1904-1B13-9706DD73E03B}"/>
              </a:ext>
            </a:extLst>
          </p:cNvPr>
          <p:cNvSpPr>
            <a:spLocks noGrp="1"/>
          </p:cNvSpPr>
          <p:nvPr>
            <p:ph type="title"/>
          </p:nvPr>
        </p:nvSpPr>
        <p:spPr>
          <a:xfrm>
            <a:off x="1193800" y="40640"/>
            <a:ext cx="10515600" cy="371127"/>
          </a:xfrm>
        </p:spPr>
        <p:txBody>
          <a:bodyPr/>
          <a:lstStyle/>
          <a:p>
            <a:r>
              <a:rPr lang="en-US" sz="2000"/>
              <a:t>Recommendations (with a Focus on the Utility Sector)</a:t>
            </a:r>
          </a:p>
        </p:txBody>
      </p:sp>
      <p:sp>
        <p:nvSpPr>
          <p:cNvPr id="6" name="Content Placeholder 5">
            <a:extLst>
              <a:ext uri="{FF2B5EF4-FFF2-40B4-BE49-F238E27FC236}">
                <a16:creationId xmlns:a16="http://schemas.microsoft.com/office/drawing/2014/main" id="{7A6E5738-F304-84FC-7D2B-16E618CECAA4}"/>
              </a:ext>
            </a:extLst>
          </p:cNvPr>
          <p:cNvSpPr>
            <a:spLocks noGrp="1"/>
          </p:cNvSpPr>
          <p:nvPr>
            <p:ph idx="1"/>
          </p:nvPr>
        </p:nvSpPr>
        <p:spPr>
          <a:xfrm>
            <a:off x="402336" y="772526"/>
            <a:ext cx="10586720" cy="5855335"/>
          </a:xfrm>
        </p:spPr>
        <p:txBody>
          <a:bodyPr/>
          <a:lstStyle/>
          <a:p>
            <a:pPr marL="0" indent="0">
              <a:buNone/>
            </a:pPr>
            <a:r>
              <a:rPr lang="vi-VN">
                <a:latin typeface="Aptos Display" panose="020B0004020202020204" pitchFamily="34" charset="0"/>
              </a:rPr>
              <a:t>The Report presents three Policy Pathways, </a:t>
            </a:r>
            <a:r>
              <a:rPr lang="en-US">
                <a:latin typeface="Aptos Display" panose="020B0004020202020204" pitchFamily="34" charset="0"/>
              </a:rPr>
              <a:t>with </a:t>
            </a:r>
            <a:r>
              <a:rPr lang="vi-VN">
                <a:latin typeface="Aptos Display" panose="020B0004020202020204" pitchFamily="34" charset="0"/>
              </a:rPr>
              <a:t>Strategies and Options</a:t>
            </a:r>
            <a:r>
              <a:rPr lang="en-US">
                <a:latin typeface="Aptos Display" panose="020B0004020202020204" pitchFamily="34" charset="0"/>
              </a:rPr>
              <a:t> for each</a:t>
            </a:r>
          </a:p>
          <a:p>
            <a:endParaRPr lang="en-US" sz="2000"/>
          </a:p>
          <a:p>
            <a:pPr marL="0" lvl="1" indent="0">
              <a:buNone/>
            </a:pPr>
            <a:r>
              <a:rPr lang="en-US" sz="2000" b="1">
                <a:solidFill>
                  <a:srgbClr val="19422C"/>
                </a:solidFill>
                <a:latin typeface="Aptos Display" panose="020B0004020202020204" pitchFamily="34" charset="0"/>
              </a:rPr>
              <a:t>Pathway 1</a:t>
            </a:r>
            <a:r>
              <a:rPr lang="en-US" sz="2000" b="1">
                <a:solidFill>
                  <a:schemeClr val="accent3"/>
                </a:solidFill>
                <a:latin typeface="Aptos Display" panose="020B0004020202020204" pitchFamily="34" charset="0"/>
              </a:rPr>
              <a:t> </a:t>
            </a:r>
            <a:r>
              <a:rPr lang="en-US" sz="2000" b="1">
                <a:solidFill>
                  <a:srgbClr val="215F9A"/>
                </a:solidFill>
                <a:latin typeface="Aptos Display" panose="020B0004020202020204" pitchFamily="34" charset="0"/>
              </a:rPr>
              <a:t>– </a:t>
            </a:r>
            <a:r>
              <a:rPr lang="vi-VN" sz="2000">
                <a:latin typeface="Aptos Display" panose="020B0004020202020204" pitchFamily="34" charset="0"/>
              </a:rPr>
              <a:t>Comm</a:t>
            </a:r>
            <a:r>
              <a:rPr lang="en-US" sz="2000">
                <a:latin typeface="Aptos Display" panose="020B0004020202020204" pitchFamily="34" charset="0"/>
              </a:rPr>
              <a:t>it to Community </a:t>
            </a:r>
            <a:r>
              <a:rPr lang="vi-VN" sz="2000">
                <a:latin typeface="Aptos Display" panose="020B0004020202020204" pitchFamily="34" charset="0"/>
              </a:rPr>
              <a:t>Wildfire Risk Reduction</a:t>
            </a:r>
          </a:p>
          <a:p>
            <a:pPr marL="0" lvl="1" indent="0">
              <a:buNone/>
            </a:pPr>
            <a:r>
              <a:rPr lang="en-US" sz="2000" b="1">
                <a:solidFill>
                  <a:srgbClr val="19422C"/>
                </a:solidFill>
                <a:latin typeface="Aptos Display" panose="020B0004020202020204" pitchFamily="34" charset="0"/>
              </a:rPr>
              <a:t>Pathway 2 </a:t>
            </a:r>
            <a:r>
              <a:rPr lang="en-US" sz="2000" b="1">
                <a:solidFill>
                  <a:srgbClr val="215F9A"/>
                </a:solidFill>
                <a:latin typeface="Aptos Display" panose="020B0004020202020204" pitchFamily="34" charset="0"/>
              </a:rPr>
              <a:t>– </a:t>
            </a:r>
            <a:r>
              <a:rPr lang="vi-VN" sz="2000">
                <a:latin typeface="Aptos Display" panose="020B0004020202020204" pitchFamily="34" charset="0"/>
              </a:rPr>
              <a:t>Equitably Allocate Catastrophe Burdens</a:t>
            </a:r>
            <a:endParaRPr lang="en-US" sz="2000">
              <a:latin typeface="Aptos Display" panose="020B0004020202020204" pitchFamily="34" charset="0"/>
            </a:endParaRPr>
          </a:p>
          <a:p>
            <a:pPr marL="0" lvl="1" indent="0">
              <a:buNone/>
            </a:pPr>
            <a:r>
              <a:rPr lang="en-US" sz="2000" b="1">
                <a:solidFill>
                  <a:srgbClr val="19422C"/>
                </a:solidFill>
                <a:latin typeface="Aptos Display" panose="020B0004020202020204" pitchFamily="34" charset="0"/>
              </a:rPr>
              <a:t>Pathway 3 </a:t>
            </a:r>
            <a:r>
              <a:rPr lang="en-US" sz="2000" b="1">
                <a:solidFill>
                  <a:srgbClr val="215F9A"/>
                </a:solidFill>
                <a:latin typeface="Aptos Display" panose="020B0004020202020204" pitchFamily="34" charset="0"/>
              </a:rPr>
              <a:t>– </a:t>
            </a:r>
            <a:r>
              <a:rPr lang="vi-VN" sz="2000">
                <a:latin typeface="Aptos Display" panose="020B0004020202020204" pitchFamily="34" charset="0"/>
              </a:rPr>
              <a:t>State Roles in </a:t>
            </a:r>
            <a:r>
              <a:rPr lang="en-US" sz="2000">
                <a:latin typeface="Aptos Display" panose="020B0004020202020204" pitchFamily="34" charset="0"/>
              </a:rPr>
              <a:t>Catastrophe </a:t>
            </a:r>
            <a:r>
              <a:rPr lang="vi-VN" sz="2000">
                <a:latin typeface="Aptos Display" panose="020B0004020202020204" pitchFamily="34" charset="0"/>
              </a:rPr>
              <a:t>Resiliency</a:t>
            </a:r>
            <a:endParaRPr lang="en-US" sz="2000">
              <a:latin typeface="Aptos Display" panose="020B0004020202020204" pitchFamily="34" charset="0"/>
            </a:endParaRPr>
          </a:p>
          <a:p>
            <a:endParaRPr lang="en-US"/>
          </a:p>
        </p:txBody>
      </p:sp>
      <p:graphicFrame>
        <p:nvGraphicFramePr>
          <p:cNvPr id="11" name="Diagram 10">
            <a:extLst>
              <a:ext uri="{FF2B5EF4-FFF2-40B4-BE49-F238E27FC236}">
                <a16:creationId xmlns:a16="http://schemas.microsoft.com/office/drawing/2014/main" id="{EE8F8CF8-4A83-3F1D-D965-7280C63B61C1}"/>
              </a:ext>
            </a:extLst>
          </p:cNvPr>
          <p:cNvGraphicFramePr/>
          <p:nvPr/>
        </p:nvGraphicFramePr>
        <p:xfrm>
          <a:off x="4674091" y="2281546"/>
          <a:ext cx="7199376" cy="42611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C97409E0-879F-8788-D756-0D4273B64A04}"/>
              </a:ext>
            </a:extLst>
          </p:cNvPr>
          <p:cNvSpPr txBox="1"/>
          <p:nvPr/>
        </p:nvSpPr>
        <p:spPr>
          <a:xfrm>
            <a:off x="0" y="29329"/>
            <a:ext cx="1137920" cy="400110"/>
          </a:xfrm>
          <a:prstGeom prst="rect">
            <a:avLst/>
          </a:prstGeom>
          <a:noFill/>
        </p:spPr>
        <p:txBody>
          <a:bodyPr wrap="square" lIns="91440" tIns="45720" rIns="91440" bIns="45720" rtlCol="0" anchor="t">
            <a:spAutoFit/>
          </a:bodyPr>
          <a:lstStyle/>
          <a:p>
            <a:pPr algn="ctr"/>
            <a:r>
              <a:rPr lang="en-US" sz="2000">
                <a:solidFill>
                  <a:schemeClr val="bg1"/>
                </a:solidFill>
                <a:latin typeface="Aptos ExtraBold"/>
                <a:ea typeface="Meiryo"/>
                <a:cs typeface="DokChampa"/>
              </a:rPr>
              <a:t>SB 254</a:t>
            </a:r>
            <a:endParaRPr lang="en-US" sz="2000">
              <a:solidFill>
                <a:srgbClr val="163E64"/>
              </a:solidFill>
              <a:latin typeface="Aptos" panose="020B0004020202020204" pitchFamily="34" charset="0"/>
              <a:ea typeface="Meiryo" panose="020B0400000000000000" pitchFamily="34" charset="-128"/>
              <a:cs typeface="DokChampa" panose="020B0502040204020203" pitchFamily="34" charset="-34"/>
            </a:endParaRPr>
          </a:p>
        </p:txBody>
      </p:sp>
    </p:spTree>
    <p:extLst>
      <p:ext uri="{BB962C8B-B14F-4D97-AF65-F5344CB8AC3E}">
        <p14:creationId xmlns:p14="http://schemas.microsoft.com/office/powerpoint/2010/main" val="30493827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A4A18-E46C-A46F-4660-58E459E112D1}"/>
              </a:ext>
            </a:extLst>
          </p:cNvPr>
          <p:cNvSpPr>
            <a:spLocks noGrp="1"/>
          </p:cNvSpPr>
          <p:nvPr>
            <p:ph type="title"/>
          </p:nvPr>
        </p:nvSpPr>
        <p:spPr>
          <a:xfrm>
            <a:off x="1193800" y="41275"/>
            <a:ext cx="10515600" cy="398463"/>
          </a:xfrm>
        </p:spPr>
        <p:txBody>
          <a:bodyPr/>
          <a:lstStyle/>
          <a:p>
            <a:r>
              <a:rPr lang="en-US"/>
              <a:t>Pathway 1 – Commit to Community Wildfire Risk Reduction</a:t>
            </a:r>
          </a:p>
        </p:txBody>
      </p:sp>
      <p:graphicFrame>
        <p:nvGraphicFramePr>
          <p:cNvPr id="5" name="Table 4">
            <a:extLst>
              <a:ext uri="{FF2B5EF4-FFF2-40B4-BE49-F238E27FC236}">
                <a16:creationId xmlns:a16="http://schemas.microsoft.com/office/drawing/2014/main" id="{F2F6514A-AE07-E406-ED53-CD869AD6E573}"/>
              </a:ext>
            </a:extLst>
          </p:cNvPr>
          <p:cNvGraphicFramePr>
            <a:graphicFrameLocks noGrp="1"/>
          </p:cNvGraphicFramePr>
          <p:nvPr>
            <p:extLst>
              <p:ext uri="{D42A27DB-BD31-4B8C-83A1-F6EECF244321}">
                <p14:modId xmlns:p14="http://schemas.microsoft.com/office/powerpoint/2010/main" val="2531316531"/>
              </p:ext>
            </p:extLst>
          </p:nvPr>
        </p:nvGraphicFramePr>
        <p:xfrm>
          <a:off x="609600" y="1593766"/>
          <a:ext cx="10721419" cy="2902043"/>
        </p:xfrm>
        <a:graphic>
          <a:graphicData uri="http://schemas.openxmlformats.org/drawingml/2006/table">
            <a:tbl>
              <a:tblPr firstRow="1" firstCol="1" bandRow="1">
                <a:tableStyleId>{69012ECD-51FC-41F1-AA8D-1B2483CD663E}</a:tableStyleId>
              </a:tblPr>
              <a:tblGrid>
                <a:gridCol w="2781087">
                  <a:extLst>
                    <a:ext uri="{9D8B030D-6E8A-4147-A177-3AD203B41FA5}">
                      <a16:colId xmlns:a16="http://schemas.microsoft.com/office/drawing/2014/main" val="3293476825"/>
                    </a:ext>
                  </a:extLst>
                </a:gridCol>
                <a:gridCol w="7940332">
                  <a:extLst>
                    <a:ext uri="{9D8B030D-6E8A-4147-A177-3AD203B41FA5}">
                      <a16:colId xmlns:a16="http://schemas.microsoft.com/office/drawing/2014/main" val="2116230854"/>
                    </a:ext>
                  </a:extLst>
                </a:gridCol>
              </a:tblGrid>
              <a:tr h="0">
                <a:tc>
                  <a:txBody>
                    <a:bodyPr/>
                    <a:lstStyle/>
                    <a:p>
                      <a:pPr marL="0" marR="0">
                        <a:lnSpc>
                          <a:spcPct val="115000"/>
                        </a:lnSpc>
                        <a:spcAft>
                          <a:spcPts val="800"/>
                        </a:spcAft>
                        <a:buNone/>
                      </a:pPr>
                      <a:r>
                        <a:rPr lang="en-US" sz="2000" kern="100">
                          <a:effectLst/>
                        </a:rPr>
                        <a:t>Strategies</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23312" marR="23312" marT="5627" marB="5627">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9422C"/>
                    </a:solidFill>
                  </a:tcPr>
                </a:tc>
                <a:tc>
                  <a:txBody>
                    <a:bodyPr/>
                    <a:lstStyle/>
                    <a:p>
                      <a:pPr marL="0" marR="0" indent="0" algn="l" defTabSz="914400" rtl="0" eaLnBrk="1" latinLnBrk="0" hangingPunct="1">
                        <a:lnSpc>
                          <a:spcPct val="115000"/>
                        </a:lnSpc>
                        <a:spcAft>
                          <a:spcPts val="800"/>
                        </a:spcAft>
                        <a:buFont typeface="Arial" panose="020B0604020202020204" pitchFamily="34" charset="0"/>
                        <a:buNone/>
                      </a:pPr>
                      <a:r>
                        <a:rPr lang="en-US" sz="2000" b="1" kern="100">
                          <a:solidFill>
                            <a:schemeClr val="bg1"/>
                          </a:solidFill>
                          <a:effectLst/>
                          <a:latin typeface="+mn-lt"/>
                          <a:ea typeface="+mn-ea"/>
                          <a:cs typeface="+mn-cs"/>
                        </a:rPr>
                        <a:t>Options</a:t>
                      </a:r>
                    </a:p>
                  </a:txBody>
                  <a:tcPr marL="23312" marR="23312" marT="5627" marB="5627">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9422C"/>
                    </a:solidFill>
                  </a:tcPr>
                </a:tc>
                <a:extLst>
                  <a:ext uri="{0D108BD9-81ED-4DB2-BD59-A6C34878D82A}">
                    <a16:rowId xmlns:a16="http://schemas.microsoft.com/office/drawing/2014/main" val="1389246440"/>
                  </a:ext>
                </a:extLst>
              </a:tr>
              <a:tr h="943788">
                <a:tc>
                  <a:txBody>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lang="en-US" sz="1800" kern="0" spc="-30">
                          <a:effectLst/>
                        </a:rPr>
                        <a:t>1.3: Continue to Prioritize Electric Utility Safety and Accountability</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txBody>
                  <a:tcPr marL="23312" marR="23312" marT="5627" marB="5627">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25425" marR="0" indent="-158750">
                        <a:lnSpc>
                          <a:spcPct val="115000"/>
                        </a:lnSpc>
                        <a:spcAft>
                          <a:spcPts val="100"/>
                        </a:spcAft>
                        <a:buFont typeface="Arial" panose="020B0604020202020204" pitchFamily="34" charset="0"/>
                        <a:buChar char="•"/>
                        <a:tabLst/>
                      </a:pPr>
                      <a:r>
                        <a:rPr lang="en-US" sz="1800" kern="0" spc="-30">
                          <a:effectLst/>
                        </a:rPr>
                        <a:t>1.3.1: Develop a risk tolerance standard with binding application to electric utility liability.</a:t>
                      </a:r>
                      <a:endParaRPr lang="en-US" sz="1800" kern="100">
                        <a:effectLst/>
                      </a:endParaRPr>
                    </a:p>
                    <a:p>
                      <a:pPr marL="225425" marR="0" indent="-158750">
                        <a:lnSpc>
                          <a:spcPct val="115000"/>
                        </a:lnSpc>
                        <a:spcAft>
                          <a:spcPts val="100"/>
                        </a:spcAft>
                        <a:buFont typeface="Arial" panose="020B0604020202020204" pitchFamily="34" charset="0"/>
                        <a:buChar char="•"/>
                        <a:tabLst/>
                      </a:pPr>
                      <a:r>
                        <a:rPr lang="en-US" sz="1800" kern="0" spc="-30">
                          <a:effectLst/>
                        </a:rPr>
                        <a:t>1.3.2: Preserve safety Certificate accountability and financial stabilization benefits.</a:t>
                      </a:r>
                      <a:endParaRPr lang="en-US" sz="1800" kern="100">
                        <a:effectLst/>
                      </a:endParaRPr>
                    </a:p>
                    <a:p>
                      <a:pPr marL="225425" marR="0" indent="-158750">
                        <a:lnSpc>
                          <a:spcPct val="115000"/>
                        </a:lnSpc>
                        <a:spcAft>
                          <a:spcPts val="100"/>
                        </a:spcAft>
                        <a:buFont typeface="Arial" panose="020B0604020202020204" pitchFamily="34" charset="0"/>
                        <a:buChar char="•"/>
                        <a:tabLst/>
                      </a:pPr>
                      <a:r>
                        <a:rPr lang="en-US" sz="1800" kern="0" spc="-30">
                          <a:effectLst/>
                        </a:rPr>
                        <a:t>1.3.3: Establish a statutory minimum safety weighting in electric utility executive compensation.</a:t>
                      </a:r>
                      <a:endParaRPr lang="en-US" sz="1800" kern="100">
                        <a:effectLst/>
                      </a:endParaRPr>
                    </a:p>
                    <a:p>
                      <a:pPr marL="225425" marR="0" indent="-158750">
                        <a:lnSpc>
                          <a:spcPct val="115000"/>
                        </a:lnSpc>
                        <a:spcAft>
                          <a:spcPts val="100"/>
                        </a:spcAft>
                        <a:buFont typeface="Arial" panose="020B0604020202020204" pitchFamily="34" charset="0"/>
                        <a:buChar char="•"/>
                        <a:tabLst/>
                      </a:pPr>
                      <a:r>
                        <a:rPr lang="en-US" sz="1800" kern="0" spc="-30">
                          <a:effectLst/>
                        </a:rPr>
                        <a:t>1.3.4: Establish a confidential reporting system with statutory safe-harbor protections.</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txBody>
                  <a:tcPr marL="23312" marR="23312" marT="5627" marB="5627">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58876393"/>
                  </a:ext>
                </a:extLst>
              </a:tr>
            </a:tbl>
          </a:graphicData>
        </a:graphic>
      </p:graphicFrame>
      <p:sp>
        <p:nvSpPr>
          <p:cNvPr id="4" name="TextBox 3">
            <a:extLst>
              <a:ext uri="{FF2B5EF4-FFF2-40B4-BE49-F238E27FC236}">
                <a16:creationId xmlns:a16="http://schemas.microsoft.com/office/drawing/2014/main" id="{470EDDD0-64B9-3AFB-BD5A-06ADABDCFBDD}"/>
              </a:ext>
            </a:extLst>
          </p:cNvPr>
          <p:cNvSpPr txBox="1"/>
          <p:nvPr/>
        </p:nvSpPr>
        <p:spPr>
          <a:xfrm>
            <a:off x="609600" y="622198"/>
            <a:ext cx="10972800" cy="646331"/>
          </a:xfrm>
          <a:prstGeom prst="rect">
            <a:avLst/>
          </a:prstGeom>
          <a:noFill/>
        </p:spPr>
        <p:txBody>
          <a:bodyPr wrap="square">
            <a:spAutoFit/>
          </a:bodyPr>
          <a:lstStyle/>
          <a:p>
            <a:r>
              <a:rPr lang="en-US" b="1">
                <a:solidFill>
                  <a:srgbClr val="215F9A"/>
                </a:solidFill>
              </a:rPr>
              <a:t>Builds on California’s Utility Sector investments in system ignition risk reductions and management accountability.</a:t>
            </a:r>
          </a:p>
        </p:txBody>
      </p:sp>
      <p:sp>
        <p:nvSpPr>
          <p:cNvPr id="7" name="TextBox 6">
            <a:extLst>
              <a:ext uri="{FF2B5EF4-FFF2-40B4-BE49-F238E27FC236}">
                <a16:creationId xmlns:a16="http://schemas.microsoft.com/office/drawing/2014/main" id="{09FBD995-E917-671C-1A04-6F79479225F4}"/>
              </a:ext>
            </a:extLst>
          </p:cNvPr>
          <p:cNvSpPr txBox="1"/>
          <p:nvPr/>
        </p:nvSpPr>
        <p:spPr>
          <a:xfrm>
            <a:off x="0" y="29329"/>
            <a:ext cx="1137920" cy="400110"/>
          </a:xfrm>
          <a:prstGeom prst="rect">
            <a:avLst/>
          </a:prstGeom>
          <a:noFill/>
        </p:spPr>
        <p:txBody>
          <a:bodyPr wrap="square" lIns="91440" tIns="45720" rIns="91440" bIns="45720" rtlCol="0" anchor="t">
            <a:spAutoFit/>
          </a:bodyPr>
          <a:lstStyle/>
          <a:p>
            <a:pPr algn="ctr"/>
            <a:r>
              <a:rPr lang="en-US" sz="2000">
                <a:solidFill>
                  <a:schemeClr val="bg1"/>
                </a:solidFill>
                <a:latin typeface="Aptos ExtraBold"/>
                <a:ea typeface="Meiryo"/>
                <a:cs typeface="DokChampa"/>
              </a:rPr>
              <a:t>SB 254</a:t>
            </a:r>
            <a:endParaRPr lang="en-US" sz="2000">
              <a:solidFill>
                <a:srgbClr val="163E64"/>
              </a:solidFill>
              <a:latin typeface="Aptos" panose="020B0004020202020204" pitchFamily="34" charset="0"/>
              <a:ea typeface="Meiryo" panose="020B0400000000000000" pitchFamily="34" charset="-128"/>
              <a:cs typeface="DokChampa" panose="020B0502040204020203" pitchFamily="34" charset="-34"/>
            </a:endParaRPr>
          </a:p>
        </p:txBody>
      </p:sp>
    </p:spTree>
    <p:extLst>
      <p:ext uri="{BB962C8B-B14F-4D97-AF65-F5344CB8AC3E}">
        <p14:creationId xmlns:p14="http://schemas.microsoft.com/office/powerpoint/2010/main" val="121410413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9C40E94253CE74894C31F438BF5F267" ma:contentTypeVersion="21" ma:contentTypeDescription="Create a new document." ma:contentTypeScope="" ma:versionID="a6fed3feb69e5f1cb68e3ce7ad00f14e">
  <xsd:schema xmlns:xsd="http://www.w3.org/2001/XMLSchema" xmlns:xs="http://www.w3.org/2001/XMLSchema" xmlns:p="http://schemas.microsoft.com/office/2006/metadata/properties" xmlns:ns2="0ecb3020-80a6-4ae5-94e3-2facdba2518c" xmlns:ns3="2275ec2d-9b4c-4043-bb4a-56cc54678760" xmlns:ns4="53f39f76-bb58-4f5d-8990-2711208eece1" targetNamespace="http://schemas.microsoft.com/office/2006/metadata/properties" ma:root="true" ma:fieldsID="bdb7fac2fc24900f74b3956323ef6618" ns2:_="" ns3:_="" ns4:_="">
    <xsd:import namespace="0ecb3020-80a6-4ae5-94e3-2facdba2518c"/>
    <xsd:import namespace="2275ec2d-9b4c-4043-bb4a-56cc54678760"/>
    <xsd:import namespace="53f39f76-bb58-4f5d-8990-2711208eece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Comments"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ObjectDetectorVersions" minOccurs="0"/>
                <xsd:element ref="ns2:ADACompliant" minOccurs="0"/>
                <xsd:element ref="ns4:SharedWithUsers" minOccurs="0"/>
                <xsd:element ref="ns4:SharedWithDetails" minOccurs="0"/>
                <xsd:element ref="ns2:MediaServiceSearchProperties" minOccurs="0"/>
                <xsd:element ref="ns2:UploadedtoCWF" minOccurs="0"/>
                <xsd:element ref="ns2:Not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ecb3020-80a6-4ae5-94e3-2facdba2518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Comments" ma:index="13" nillable="true" ma:displayName="ADA Compliant" ma:format="Dropdown" ma:internalName="Comments">
      <xsd:simpleType>
        <xsd:restriction base="dms:Text">
          <xsd:maxLength value="255"/>
        </xsd:restriction>
      </xsd:simpleType>
    </xsd:element>
    <xsd:element name="MediaLengthInSeconds" ma:index="14" nillable="true" ma:displayName="Length (seconds)" ma:internalName="MediaLengthInSeconds" ma:readOnly="true">
      <xsd:simpleType>
        <xsd:restriction base="dms:Unknow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e8168e74-95d2-427f-a08a-cfb6df4df34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ADACompliant" ma:index="23" nillable="true" ma:displayName="Uploaded to NBV" ma:default="1" ma:format="Dropdown" ma:internalName="ADACompliant">
      <xsd:simpleType>
        <xsd:restriction base="dms:Text">
          <xsd:maxLength value="255"/>
        </xsd:restriction>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UploadedtoCWF" ma:index="27" nillable="true" ma:displayName="Uploaded to CWF" ma:format="Dropdown" ma:internalName="UploadedtoCWF">
      <xsd:simpleType>
        <xsd:restriction base="dms:Text">
          <xsd:maxLength value="255"/>
        </xsd:restriction>
      </xsd:simpleType>
    </xsd:element>
    <xsd:element name="Notes" ma:index="28" nillable="true" ma:displayName="Notes" ma:format="Dropdown" ma:internalName="Notes">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275ec2d-9b4c-4043-bb4a-56cc54678760"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9ba08997-f4da-4316-847f-adb9ebe63419}" ma:internalName="TaxCatchAll" ma:showField="CatchAllData" ma:web="53f39f76-bb58-4f5d-8990-2711208eece1">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3f39f76-bb58-4f5d-8990-2711208eece1" elementFormDefault="qualified">
    <xsd:import namespace="http://schemas.microsoft.com/office/2006/documentManagement/types"/>
    <xsd:import namespace="http://schemas.microsoft.com/office/infopath/2007/PartnerControls"/>
    <xsd:element name="SharedWithUsers" ma:index="2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2275ec2d-9b4c-4043-bb4a-56cc54678760" xsi:nil="true"/>
    <lcf76f155ced4ddcb4097134ff3c332f xmlns="0ecb3020-80a6-4ae5-94e3-2facdba2518c">
      <Terms xmlns="http://schemas.microsoft.com/office/infopath/2007/PartnerControls"/>
    </lcf76f155ced4ddcb4097134ff3c332f>
    <ADACompliant xmlns="0ecb3020-80a6-4ae5-94e3-2facdba2518c" xsi:nil="true"/>
    <Comments xmlns="0ecb3020-80a6-4ae5-94e3-2facdba2518c" xsi:nil="true"/>
    <UploadedtoCWF xmlns="0ecb3020-80a6-4ae5-94e3-2facdba2518c" xsi:nil="true"/>
    <Notes xmlns="0ecb3020-80a6-4ae5-94e3-2facdba2518c"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705B29C-6114-4E40-BCD6-4A9A910B5653}">
  <ds:schemaRefs>
    <ds:schemaRef ds:uri="0ecb3020-80a6-4ae5-94e3-2facdba2518c"/>
    <ds:schemaRef ds:uri="2275ec2d-9b4c-4043-bb4a-56cc54678760"/>
    <ds:schemaRef ds:uri="53f39f76-bb58-4f5d-8990-2711208eece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381E1DD-0215-481A-BA2D-CE467A4F2350}">
  <ds:schemaRefs>
    <ds:schemaRef ds:uri="http://purl.org/dc/dcmitype/"/>
    <ds:schemaRef ds:uri="http://schemas.microsoft.com/office/2006/metadata/properties"/>
    <ds:schemaRef ds:uri="http://schemas.microsoft.com/office/2006/documentManagement/types"/>
    <ds:schemaRef ds:uri="http://purl.org/dc/elements/1.1/"/>
    <ds:schemaRef ds:uri="2275ec2d-9b4c-4043-bb4a-56cc54678760"/>
    <ds:schemaRef ds:uri="http://purl.org/dc/terms/"/>
    <ds:schemaRef ds:uri="0ecb3020-80a6-4ae5-94e3-2facdba2518c"/>
    <ds:schemaRef ds:uri="http://www.w3.org/XML/1998/namespace"/>
    <ds:schemaRef ds:uri="http://schemas.microsoft.com/office/infopath/2007/PartnerControls"/>
    <ds:schemaRef ds:uri="http://schemas.openxmlformats.org/package/2006/metadata/core-properties"/>
    <ds:schemaRef ds:uri="53f39f76-bb58-4f5d-8990-2711208eece1"/>
  </ds:schemaRefs>
</ds:datastoreItem>
</file>

<file path=customXml/itemProps3.xml><?xml version="1.0" encoding="utf-8"?>
<ds:datastoreItem xmlns:ds="http://schemas.openxmlformats.org/officeDocument/2006/customXml" ds:itemID="{393E2CD8-B524-4C16-8A0B-8EAFD6B3E6D1}">
  <ds:schemaRefs>
    <ds:schemaRef ds:uri="http://schemas.microsoft.com/sharepoint/v3/contenttype/forms"/>
  </ds:schemaRefs>
</ds:datastoreItem>
</file>

<file path=docMetadata/LabelInfo.xml><?xml version="1.0" encoding="utf-8"?>
<clbl:labelList xmlns:clbl="http://schemas.microsoft.com/office/2020/mipLabelMetadata">
  <clbl:label id="{9b6ce1d3-1230-48ac-a353-0c58a56eaf66}" enabled="0" method="" siteId="{9b6ce1d3-1230-48ac-a353-0c58a56eaf66}" removed="1"/>
</clbl:labelList>
</file>

<file path=docProps/app.xml><?xml version="1.0" encoding="utf-8"?>
<Properties xmlns="http://schemas.openxmlformats.org/officeDocument/2006/extended-properties" xmlns:vt="http://schemas.openxmlformats.org/officeDocument/2006/docPropsVTypes">
  <TotalTime>6</TotalTime>
  <Words>3163</Words>
  <Application>Microsoft Office PowerPoint</Application>
  <PresentationFormat>Widescreen</PresentationFormat>
  <Paragraphs>303</Paragraphs>
  <Slides>15</Slides>
  <Notes>11</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15</vt:i4>
      </vt:variant>
    </vt:vector>
  </HeadingPairs>
  <TitlesOfParts>
    <vt:vector size="27" baseType="lpstr">
      <vt:lpstr>Meiryo</vt:lpstr>
      <vt:lpstr>Aptos</vt:lpstr>
      <vt:lpstr>Aptos Display</vt:lpstr>
      <vt:lpstr>Aptos ExtraBold</vt:lpstr>
      <vt:lpstr>Aptos SemiBold</vt:lpstr>
      <vt:lpstr>Arial</vt:lpstr>
      <vt:lpstr>Calibri</vt:lpstr>
      <vt:lpstr>Courier New</vt:lpstr>
      <vt:lpstr>JUST Sans</vt:lpstr>
      <vt:lpstr>Times New Roman</vt:lpstr>
      <vt:lpstr>Office Theme</vt:lpstr>
      <vt:lpstr>Document</vt:lpstr>
      <vt:lpstr>PowerPoint Presentation</vt:lpstr>
      <vt:lpstr>PowerPoint Presentation</vt:lpstr>
      <vt:lpstr>The Context for SB 254 and the Study</vt:lpstr>
      <vt:lpstr>Study Scope &amp; Process</vt:lpstr>
      <vt:lpstr>Stakeholder Engagement – Open Call for Submissions</vt:lpstr>
      <vt:lpstr>Study Process - Stakeholder Engagement</vt:lpstr>
      <vt:lpstr>Report – The Cost of Inaction is High</vt:lpstr>
      <vt:lpstr>Recommendations (with a Focus on the Utility Sector)</vt:lpstr>
      <vt:lpstr>Pathway 1 – Commit to Community Wildfire Risk Reduction</vt:lpstr>
      <vt:lpstr>Pathway 2 – Equitably Allocate Catastrophe Burdens</vt:lpstr>
      <vt:lpstr>Strategy 2.4: Make a More Durable, Permanent Wildfire Fund</vt:lpstr>
      <vt:lpstr>Pathway 3 – State Roles for Addressing Catastrophe Resiliency</vt:lpstr>
      <vt:lpstr>Pathway 3 – Strategy 3.1 State Roles to Finance Catastrophe Risk</vt:lpstr>
      <vt:lpstr>Pathway 3 – Strategy 3.1 State Roles to Finance Catastrophe Risk</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Tabari Lucas</dc:creator>
  <cp:lastModifiedBy>Cain, Melanie</cp:lastModifiedBy>
  <cp:revision>2</cp:revision>
  <dcterms:created xsi:type="dcterms:W3CDTF">2024-12-09T03:57:48Z</dcterms:created>
  <dcterms:modified xsi:type="dcterms:W3CDTF">2026-05-11T18:30:55Z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0x01010099C40E94253CE74894C31F438BF5F267</vt:lpwstr>
  </property>
  <property fmtid="{D5CDD505-2E9C-101B-9397-08002B2CF9AE}" pid="3" name="MediaServiceImageTags">
    <vt:lpwstr/>
  </property>
</Properties>
</file>