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57" r:id="rId2"/>
    <p:sldId id="549" r:id="rId3"/>
    <p:sldId id="526" r:id="rId4"/>
    <p:sldId id="527" r:id="rId5"/>
    <p:sldId id="528" r:id="rId6"/>
    <p:sldId id="529" r:id="rId7"/>
    <p:sldId id="550" r:id="rId8"/>
    <p:sldId id="551" r:id="rId9"/>
    <p:sldId id="553" r:id="rId10"/>
    <p:sldId id="552" r:id="rId11"/>
    <p:sldId id="542" r:id="rId12"/>
    <p:sldId id="540" r:id="rId13"/>
    <p:sldId id="561" r:id="rId14"/>
    <p:sldId id="507" r:id="rId15"/>
    <p:sldId id="554" r:id="rId16"/>
    <p:sldId id="543" r:id="rId17"/>
    <p:sldId id="544" r:id="rId18"/>
    <p:sldId id="558" r:id="rId19"/>
    <p:sldId id="548" r:id="rId20"/>
    <p:sldId id="559" r:id="rId21"/>
    <p:sldId id="560" r:id="rId22"/>
    <p:sldId id="562" r:id="rId23"/>
    <p:sldId id="557" r:id="rId24"/>
    <p:sldId id="519" r:id="rId25"/>
    <p:sldId id="530" r:id="rId26"/>
    <p:sldId id="531" r:id="rId27"/>
    <p:sldId id="520" r:id="rId28"/>
    <p:sldId id="521" r:id="rId29"/>
    <p:sldId id="522" r:id="rId30"/>
    <p:sldId id="523" r:id="rId31"/>
    <p:sldId id="524" r:id="rId32"/>
    <p:sldId id="532" r:id="rId33"/>
    <p:sldId id="533" r:id="rId34"/>
    <p:sldId id="534" r:id="rId35"/>
    <p:sldId id="535" r:id="rId36"/>
    <p:sldId id="556" r:id="rId37"/>
    <p:sldId id="555" r:id="rId38"/>
    <p:sldId id="525" r:id="rId39"/>
    <p:sldId id="563" r:id="rId40"/>
    <p:sldId id="564" r:id="rId4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69B"/>
    <a:srgbClr val="CCFFCC"/>
    <a:srgbClr val="FFCC99"/>
    <a:srgbClr val="CCFFFF"/>
    <a:srgbClr val="F79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2" autoAdjust="0"/>
    <p:restoredTop sz="99809" autoAdjust="0"/>
  </p:normalViewPr>
  <p:slideViewPr>
    <p:cSldViewPr>
      <p:cViewPr varScale="1">
        <p:scale>
          <a:sx n="108" d="100"/>
          <a:sy n="108" d="100"/>
        </p:scale>
        <p:origin x="-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65743"/>
          </a:xfrm>
          <a:prstGeom prst="rect">
            <a:avLst/>
          </a:prstGeom>
        </p:spPr>
        <p:txBody>
          <a:bodyPr vert="horz" lIns="90506" tIns="45253" rIns="90506" bIns="45253" rtlCol="0"/>
          <a:lstStyle>
            <a:lvl1pPr algn="l" eaLnBrk="1" hangingPunct="1">
              <a:defRPr sz="11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414" y="0"/>
            <a:ext cx="2972098" cy="465743"/>
          </a:xfrm>
          <a:prstGeom prst="rect">
            <a:avLst/>
          </a:prstGeom>
        </p:spPr>
        <p:txBody>
          <a:bodyPr vert="horz" lIns="90506" tIns="45253" rIns="90506" bIns="45253" rtlCol="0"/>
          <a:lstStyle>
            <a:lvl1pPr algn="r" eaLnBrk="1" hangingPunct="1">
              <a:defRPr sz="1100">
                <a:latin typeface="Arial" charset="0"/>
                <a:cs typeface="Arial" charset="0"/>
              </a:defRPr>
            </a:lvl1pPr>
          </a:lstStyle>
          <a:p>
            <a:pPr>
              <a:defRPr/>
            </a:pPr>
            <a:fld id="{C0148C89-2111-4F9F-9117-DDF85A248CF1}" type="datetimeFigureOut">
              <a:rPr lang="en-US"/>
              <a:pPr>
                <a:defRPr/>
              </a:pPr>
              <a:t>3/24/2015</a:t>
            </a:fld>
            <a:endParaRPr lang="en-US" dirty="0"/>
          </a:p>
        </p:txBody>
      </p:sp>
      <p:sp>
        <p:nvSpPr>
          <p:cNvPr id="4" name="Footer Placeholder 3"/>
          <p:cNvSpPr>
            <a:spLocks noGrp="1"/>
          </p:cNvSpPr>
          <p:nvPr>
            <p:ph type="ftr" sz="quarter" idx="2"/>
          </p:nvPr>
        </p:nvSpPr>
        <p:spPr>
          <a:xfrm>
            <a:off x="0" y="8829121"/>
            <a:ext cx="2972098" cy="465743"/>
          </a:xfrm>
          <a:prstGeom prst="rect">
            <a:avLst/>
          </a:prstGeom>
        </p:spPr>
        <p:txBody>
          <a:bodyPr vert="horz" lIns="90506" tIns="45253" rIns="90506" bIns="45253" rtlCol="0" anchor="b"/>
          <a:lstStyle>
            <a:lvl1pPr algn="l" eaLnBrk="1" hangingPunct="1">
              <a:defRPr sz="11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414" y="8829121"/>
            <a:ext cx="2972098" cy="465743"/>
          </a:xfrm>
          <a:prstGeom prst="rect">
            <a:avLst/>
          </a:prstGeom>
        </p:spPr>
        <p:txBody>
          <a:bodyPr vert="horz" wrap="square" lIns="90506" tIns="45253" rIns="90506" bIns="45253" numCol="1" anchor="b" anchorCtr="0" compatLnSpc="1">
            <a:prstTxWarp prst="textNoShape">
              <a:avLst/>
            </a:prstTxWarp>
          </a:bodyPr>
          <a:lstStyle>
            <a:lvl1pPr algn="r" eaLnBrk="1" hangingPunct="1">
              <a:defRPr sz="1100"/>
            </a:lvl1pPr>
          </a:lstStyle>
          <a:p>
            <a:pPr>
              <a:defRPr/>
            </a:pPr>
            <a:fld id="{0E8A1DF9-D74E-4DE9-AA2A-D5C713583FB9}" type="slidenum">
              <a:rPr lang="en-US"/>
              <a:pPr>
                <a:defRPr/>
              </a:pPr>
              <a:t>‹#›</a:t>
            </a:fld>
            <a:endParaRPr lang="en-US"/>
          </a:p>
        </p:txBody>
      </p:sp>
    </p:spTree>
    <p:extLst>
      <p:ext uri="{BB962C8B-B14F-4D97-AF65-F5344CB8AC3E}">
        <p14:creationId xmlns:p14="http://schemas.microsoft.com/office/powerpoint/2010/main" val="3684277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65743"/>
          </a:xfrm>
          <a:prstGeom prst="rect">
            <a:avLst/>
          </a:prstGeom>
        </p:spPr>
        <p:txBody>
          <a:bodyPr vert="horz" lIns="92225" tIns="46114" rIns="92225" bIns="46114" rtlCol="0"/>
          <a:lstStyle>
            <a:lvl1pPr algn="l" eaLnBrk="1" fontAlgn="auto" hangingPunct="1">
              <a:spcBef>
                <a:spcPts val="0"/>
              </a:spcBef>
              <a:spcAft>
                <a:spcPts val="0"/>
              </a:spcAft>
              <a:defRPr sz="1100">
                <a:latin typeface="+mn-lt"/>
                <a:cs typeface="+mn-cs"/>
              </a:defRPr>
            </a:lvl1pPr>
          </a:lstStyle>
          <a:p>
            <a:pPr>
              <a:defRPr/>
            </a:pPr>
            <a:endParaRPr lang="en-US"/>
          </a:p>
        </p:txBody>
      </p:sp>
      <p:sp>
        <p:nvSpPr>
          <p:cNvPr id="3" name="Date Placeholder 2"/>
          <p:cNvSpPr>
            <a:spLocks noGrp="1"/>
          </p:cNvSpPr>
          <p:nvPr>
            <p:ph type="dt" idx="1"/>
          </p:nvPr>
        </p:nvSpPr>
        <p:spPr>
          <a:xfrm>
            <a:off x="3884414" y="0"/>
            <a:ext cx="2972098" cy="465743"/>
          </a:xfrm>
          <a:prstGeom prst="rect">
            <a:avLst/>
          </a:prstGeom>
        </p:spPr>
        <p:txBody>
          <a:bodyPr vert="horz" lIns="92225" tIns="46114" rIns="92225" bIns="46114" rtlCol="0"/>
          <a:lstStyle>
            <a:lvl1pPr algn="r" eaLnBrk="1" fontAlgn="auto" hangingPunct="1">
              <a:spcBef>
                <a:spcPts val="0"/>
              </a:spcBef>
              <a:spcAft>
                <a:spcPts val="0"/>
              </a:spcAft>
              <a:defRPr sz="1100">
                <a:latin typeface="+mn-lt"/>
                <a:cs typeface="+mn-cs"/>
              </a:defRPr>
            </a:lvl1pPr>
          </a:lstStyle>
          <a:p>
            <a:pPr>
              <a:defRPr/>
            </a:pPr>
            <a:fld id="{19B7E04C-0AC7-44E1-8DBD-6EC9A341FD2C}" type="datetimeFigureOut">
              <a:rPr lang="en-US"/>
              <a:pPr>
                <a:defRPr/>
              </a:pPr>
              <a:t>3/24/2015</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225" tIns="46114" rIns="92225" bIns="46114" rtlCol="0" anchor="ctr"/>
          <a:lstStyle/>
          <a:p>
            <a:pPr lvl="0"/>
            <a:endParaRPr lang="en-US" noProof="0" dirty="0" smtClean="0"/>
          </a:p>
        </p:txBody>
      </p:sp>
      <p:sp>
        <p:nvSpPr>
          <p:cNvPr id="5" name="Notes Placeholder 4"/>
          <p:cNvSpPr>
            <a:spLocks noGrp="1"/>
          </p:cNvSpPr>
          <p:nvPr>
            <p:ph type="body" sz="quarter" idx="3"/>
          </p:nvPr>
        </p:nvSpPr>
        <p:spPr>
          <a:xfrm>
            <a:off x="686098" y="4416098"/>
            <a:ext cx="5485805" cy="4183995"/>
          </a:xfrm>
          <a:prstGeom prst="rect">
            <a:avLst/>
          </a:prstGeom>
        </p:spPr>
        <p:txBody>
          <a:bodyPr vert="horz" lIns="92225" tIns="46114" rIns="92225" bIns="461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121"/>
            <a:ext cx="2972098" cy="465743"/>
          </a:xfrm>
          <a:prstGeom prst="rect">
            <a:avLst/>
          </a:prstGeom>
        </p:spPr>
        <p:txBody>
          <a:bodyPr vert="horz" lIns="92225" tIns="46114" rIns="92225" bIns="46114" rtlCol="0" anchor="b"/>
          <a:lstStyle>
            <a:lvl1pPr algn="l" eaLnBrk="1" fontAlgn="auto" hangingPunct="1">
              <a:spcBef>
                <a:spcPts val="0"/>
              </a:spcBef>
              <a:spcAft>
                <a:spcPts val="0"/>
              </a:spcAft>
              <a:defRPr sz="11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414" y="8829121"/>
            <a:ext cx="2972098" cy="465743"/>
          </a:xfrm>
          <a:prstGeom prst="rect">
            <a:avLst/>
          </a:prstGeom>
        </p:spPr>
        <p:txBody>
          <a:bodyPr vert="horz" wrap="square" lIns="92225" tIns="46114" rIns="92225" bIns="46114"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00E756D9-872B-478F-A64B-C51B101252B1}" type="slidenum">
              <a:rPr lang="en-US"/>
              <a:pPr>
                <a:defRPr/>
              </a:pPr>
              <a:t>‹#›</a:t>
            </a:fld>
            <a:endParaRPr lang="en-US"/>
          </a:p>
        </p:txBody>
      </p:sp>
    </p:spTree>
    <p:extLst>
      <p:ext uri="{BB962C8B-B14F-4D97-AF65-F5344CB8AC3E}">
        <p14:creationId xmlns:p14="http://schemas.microsoft.com/office/powerpoint/2010/main" val="4141579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09443" indent="-272863">
              <a:defRPr>
                <a:solidFill>
                  <a:schemeClr val="tx1"/>
                </a:solidFill>
                <a:latin typeface="Arial" panose="020B0604020202020204" pitchFamily="34" charset="0"/>
                <a:cs typeface="Arial" panose="020B0604020202020204" pitchFamily="34" charset="0"/>
              </a:defRPr>
            </a:lvl2pPr>
            <a:lvl3pPr marL="1091451" indent="-218290">
              <a:defRPr>
                <a:solidFill>
                  <a:schemeClr val="tx1"/>
                </a:solidFill>
                <a:latin typeface="Arial" panose="020B0604020202020204" pitchFamily="34" charset="0"/>
                <a:cs typeface="Arial" panose="020B0604020202020204" pitchFamily="34" charset="0"/>
              </a:defRPr>
            </a:lvl3pPr>
            <a:lvl4pPr marL="1528031" indent="-218290">
              <a:defRPr>
                <a:solidFill>
                  <a:schemeClr val="tx1"/>
                </a:solidFill>
                <a:latin typeface="Arial" panose="020B0604020202020204" pitchFamily="34" charset="0"/>
                <a:cs typeface="Arial" panose="020B0604020202020204" pitchFamily="34" charset="0"/>
              </a:defRPr>
            </a:lvl4pPr>
            <a:lvl5pPr marL="1964611" indent="-218290">
              <a:defRPr>
                <a:solidFill>
                  <a:schemeClr val="tx1"/>
                </a:solidFill>
                <a:latin typeface="Arial" panose="020B0604020202020204" pitchFamily="34" charset="0"/>
                <a:cs typeface="Arial" panose="020B0604020202020204" pitchFamily="34" charset="0"/>
              </a:defRPr>
            </a:lvl5pPr>
            <a:lvl6pPr marL="2401192" indent="-2182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37772" indent="-2182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274352" indent="-2182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10932" indent="-21829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D7D35B-5D03-48BC-9FA4-E259EFAF43A1}" type="slidenum">
              <a:rPr lang="en-US" smtClean="0">
                <a:latin typeface="Calibri" panose="020F0502020204030204" pitchFamily="34" charset="0"/>
              </a:rPr>
              <a:pPr/>
              <a:t>1</a:t>
            </a:fld>
            <a:endParaRPr lang="en-US" smtClean="0">
              <a:latin typeface="Calibri" panose="020F0502020204030204" pitchFamily="34" charset="0"/>
            </a:endParaRPr>
          </a:p>
        </p:txBody>
      </p:sp>
    </p:spTree>
    <p:extLst>
      <p:ext uri="{BB962C8B-B14F-4D97-AF65-F5344CB8AC3E}">
        <p14:creationId xmlns:p14="http://schemas.microsoft.com/office/powerpoint/2010/main" val="412410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756D9-872B-478F-A64B-C51B101252B1}" type="slidenum">
              <a:rPr lang="en-US" smtClean="0"/>
              <a:pPr>
                <a:defRPr/>
              </a:pPr>
              <a:t>7</a:t>
            </a:fld>
            <a:endParaRPr lang="en-US"/>
          </a:p>
        </p:txBody>
      </p:sp>
    </p:spTree>
    <p:extLst>
      <p:ext uri="{BB962C8B-B14F-4D97-AF65-F5344CB8AC3E}">
        <p14:creationId xmlns:p14="http://schemas.microsoft.com/office/powerpoint/2010/main" val="158585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756D9-872B-478F-A64B-C51B101252B1}" type="slidenum">
              <a:rPr lang="en-US" smtClean="0"/>
              <a:pPr>
                <a:defRPr/>
              </a:pPr>
              <a:t>10</a:t>
            </a:fld>
            <a:endParaRPr lang="en-US"/>
          </a:p>
        </p:txBody>
      </p:sp>
    </p:spTree>
    <p:extLst>
      <p:ext uri="{BB962C8B-B14F-4D97-AF65-F5344CB8AC3E}">
        <p14:creationId xmlns:p14="http://schemas.microsoft.com/office/powerpoint/2010/main" val="1370092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3/24/2015</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141162-5F11-4E1C-B9E3-E52D4601745D}" type="slidenum">
              <a:rPr lang="en-US"/>
              <a:pPr>
                <a:defRPr/>
              </a:pPr>
              <a:t>‹#›</a:t>
            </a:fld>
            <a:endParaRPr lang="en-US"/>
          </a:p>
        </p:txBody>
      </p:sp>
    </p:spTree>
    <p:extLst>
      <p:ext uri="{BB962C8B-B14F-4D97-AF65-F5344CB8AC3E}">
        <p14:creationId xmlns:p14="http://schemas.microsoft.com/office/powerpoint/2010/main" val="341783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3/24/2015</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922E-26E2-4E17-AA98-EDAF053E8D4D}" type="slidenum">
              <a:rPr lang="en-US"/>
              <a:pPr>
                <a:defRPr/>
              </a:pPr>
              <a:t>‹#›</a:t>
            </a:fld>
            <a:endParaRPr lang="en-US"/>
          </a:p>
        </p:txBody>
      </p:sp>
    </p:spTree>
    <p:extLst>
      <p:ext uri="{BB962C8B-B14F-4D97-AF65-F5344CB8AC3E}">
        <p14:creationId xmlns:p14="http://schemas.microsoft.com/office/powerpoint/2010/main" val="214130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3/24/2015</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352D08-6B4C-42A9-A6C0-0A4DBD8AC894}" type="slidenum">
              <a:rPr lang="en-US"/>
              <a:pPr>
                <a:defRPr/>
              </a:pPr>
              <a:t>‹#›</a:t>
            </a:fld>
            <a:endParaRPr lang="en-US"/>
          </a:p>
        </p:txBody>
      </p:sp>
    </p:spTree>
    <p:extLst>
      <p:ext uri="{BB962C8B-B14F-4D97-AF65-F5344CB8AC3E}">
        <p14:creationId xmlns:p14="http://schemas.microsoft.com/office/powerpoint/2010/main" val="404363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3/24/2015</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32AA95-5178-49E0-AA6A-E712979C4089}" type="slidenum">
              <a:rPr lang="en-US"/>
              <a:pPr>
                <a:defRPr/>
              </a:pPr>
              <a:t>‹#›</a:t>
            </a:fld>
            <a:endParaRPr lang="en-US"/>
          </a:p>
        </p:txBody>
      </p:sp>
    </p:spTree>
    <p:extLst>
      <p:ext uri="{BB962C8B-B14F-4D97-AF65-F5344CB8AC3E}">
        <p14:creationId xmlns:p14="http://schemas.microsoft.com/office/powerpoint/2010/main" val="405604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3/24/2015</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BC9FE3-F66E-4A82-AFF7-2C7CEFB9AF47}" type="slidenum">
              <a:rPr lang="en-US"/>
              <a:pPr>
                <a:defRPr/>
              </a:pPr>
              <a:t>‹#›</a:t>
            </a:fld>
            <a:endParaRPr lang="en-US"/>
          </a:p>
        </p:txBody>
      </p:sp>
    </p:spTree>
    <p:extLst>
      <p:ext uri="{BB962C8B-B14F-4D97-AF65-F5344CB8AC3E}">
        <p14:creationId xmlns:p14="http://schemas.microsoft.com/office/powerpoint/2010/main" val="402576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3/24/2015</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C8B53C-EB3F-4102-84F4-0EF942892A70}" type="slidenum">
              <a:rPr lang="en-US"/>
              <a:pPr>
                <a:defRPr/>
              </a:pPr>
              <a:t>‹#›</a:t>
            </a:fld>
            <a:endParaRPr lang="en-US"/>
          </a:p>
        </p:txBody>
      </p:sp>
    </p:spTree>
    <p:extLst>
      <p:ext uri="{BB962C8B-B14F-4D97-AF65-F5344CB8AC3E}">
        <p14:creationId xmlns:p14="http://schemas.microsoft.com/office/powerpoint/2010/main" val="405309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3/24/2015</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0884E5-7C35-4D07-BD99-215750AB385C}" type="slidenum">
              <a:rPr lang="en-US"/>
              <a:pPr>
                <a:defRPr/>
              </a:pPr>
              <a:t>‹#›</a:t>
            </a:fld>
            <a:endParaRPr lang="en-US"/>
          </a:p>
        </p:txBody>
      </p:sp>
    </p:spTree>
    <p:extLst>
      <p:ext uri="{BB962C8B-B14F-4D97-AF65-F5344CB8AC3E}">
        <p14:creationId xmlns:p14="http://schemas.microsoft.com/office/powerpoint/2010/main" val="52260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3/24/2015</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D46E63-E776-4333-B8A9-0AE7F353231D}" type="slidenum">
              <a:rPr lang="en-US"/>
              <a:pPr>
                <a:defRPr/>
              </a:pPr>
              <a:t>‹#›</a:t>
            </a:fld>
            <a:endParaRPr lang="en-US"/>
          </a:p>
        </p:txBody>
      </p:sp>
    </p:spTree>
    <p:extLst>
      <p:ext uri="{BB962C8B-B14F-4D97-AF65-F5344CB8AC3E}">
        <p14:creationId xmlns:p14="http://schemas.microsoft.com/office/powerpoint/2010/main" val="29224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3/24/2015</a:t>
            </a: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13EF6BA-AA3D-4154-BCFF-E86205382993}" type="slidenum">
              <a:rPr lang="en-US"/>
              <a:pPr>
                <a:defRPr/>
              </a:pPr>
              <a:t>‹#›</a:t>
            </a:fld>
            <a:endParaRPr lang="en-US"/>
          </a:p>
        </p:txBody>
      </p:sp>
    </p:spTree>
    <p:extLst>
      <p:ext uri="{BB962C8B-B14F-4D97-AF65-F5344CB8AC3E}">
        <p14:creationId xmlns:p14="http://schemas.microsoft.com/office/powerpoint/2010/main" val="43195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3/24/2015</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01A578-7D87-430E-9BC3-C5577A88F41C}" type="slidenum">
              <a:rPr lang="en-US"/>
              <a:pPr>
                <a:defRPr/>
              </a:pPr>
              <a:t>‹#›</a:t>
            </a:fld>
            <a:endParaRPr lang="en-US"/>
          </a:p>
        </p:txBody>
      </p:sp>
    </p:spTree>
    <p:extLst>
      <p:ext uri="{BB962C8B-B14F-4D97-AF65-F5344CB8AC3E}">
        <p14:creationId xmlns:p14="http://schemas.microsoft.com/office/powerpoint/2010/main" val="363714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3/24/2015</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D96412-00B2-4FEB-9C30-C19C79D0792C}" type="slidenum">
              <a:rPr lang="en-US"/>
              <a:pPr>
                <a:defRPr/>
              </a:pPr>
              <a:t>‹#›</a:t>
            </a:fld>
            <a:endParaRPr lang="en-US"/>
          </a:p>
        </p:txBody>
      </p:sp>
    </p:spTree>
    <p:extLst>
      <p:ext uri="{BB962C8B-B14F-4D97-AF65-F5344CB8AC3E}">
        <p14:creationId xmlns:p14="http://schemas.microsoft.com/office/powerpoint/2010/main" val="131337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en-US" smtClean="0"/>
              <a:t>3/24/2015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51661F2-374A-4E78-8CC8-9D9B5C5291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295400" y="228600"/>
            <a:ext cx="7162800" cy="1371600"/>
          </a:xfrm>
          <a:prstGeom prst="rect">
            <a:avLst/>
          </a:prstGeom>
          <a:noFill/>
          <a:ln w="9525">
            <a:noFill/>
            <a:miter lim="800000"/>
            <a:headEnd/>
            <a:tailEnd/>
          </a:ln>
        </p:spPr>
        <p:txBody>
          <a:bodyPr anchor="ctr"/>
          <a:lstStyle/>
          <a:p>
            <a:pPr algn="ctr">
              <a:defRPr/>
            </a:pPr>
            <a:r>
              <a:rPr lang="en-US" sz="3200" b="1" dirty="0" smtClean="0">
                <a:latin typeface="+mj-lt"/>
                <a:ea typeface="+mj-ea"/>
                <a:cs typeface="+mj-cs"/>
              </a:rPr>
              <a:t>California Gasoline Price Spike</a:t>
            </a:r>
          </a:p>
          <a:p>
            <a:pPr algn="ctr">
              <a:defRPr/>
            </a:pPr>
            <a:r>
              <a:rPr lang="en-US" sz="3200" b="1" dirty="0" smtClean="0">
                <a:latin typeface="+mj-lt"/>
                <a:ea typeface="+mj-ea"/>
                <a:cs typeface="+mj-cs"/>
              </a:rPr>
              <a:t>Market Overview &amp; Contributing Factors</a:t>
            </a:r>
            <a:endParaRPr lang="en-US" sz="3200" b="1" dirty="0">
              <a:latin typeface="+mj-lt"/>
              <a:ea typeface="+mj-ea"/>
              <a:cs typeface="+mj-cs"/>
            </a:endParaRPr>
          </a:p>
        </p:txBody>
      </p:sp>
      <p:sp>
        <p:nvSpPr>
          <p:cNvPr id="11" name="Rectangle 3"/>
          <p:cNvSpPr txBox="1">
            <a:spLocks noChangeArrowheads="1"/>
          </p:cNvSpPr>
          <p:nvPr/>
        </p:nvSpPr>
        <p:spPr bwMode="auto">
          <a:xfrm>
            <a:off x="762000" y="1828800"/>
            <a:ext cx="7696200" cy="3576638"/>
          </a:xfrm>
          <a:prstGeom prst="rect">
            <a:avLst/>
          </a:prstGeom>
          <a:noFill/>
          <a:ln w="9525">
            <a:noFill/>
            <a:miter lim="800000"/>
            <a:headEnd/>
            <a:tailEnd/>
          </a:ln>
        </p:spPr>
        <p:txBody>
          <a:bodyPr/>
          <a:lstStyle/>
          <a:p>
            <a:pPr algn="ctr">
              <a:spcBef>
                <a:spcPct val="20000"/>
              </a:spcBef>
              <a:defRPr/>
            </a:pPr>
            <a:endParaRPr lang="en-US" sz="2700" dirty="0" smtClean="0">
              <a:latin typeface="+mn-lt"/>
              <a:cs typeface="+mn-cs"/>
            </a:endParaRPr>
          </a:p>
          <a:p>
            <a:pPr algn="ctr">
              <a:spcBef>
                <a:spcPct val="20000"/>
              </a:spcBef>
              <a:defRPr/>
            </a:pPr>
            <a:endParaRPr lang="en-US" sz="2700" dirty="0" smtClean="0">
              <a:latin typeface="+mn-lt"/>
              <a:cs typeface="+mn-cs"/>
            </a:endParaRPr>
          </a:p>
          <a:p>
            <a:pPr algn="ctr">
              <a:spcBef>
                <a:spcPct val="20000"/>
              </a:spcBef>
              <a:defRPr/>
            </a:pPr>
            <a:r>
              <a:rPr lang="en-US" sz="2700" dirty="0" smtClean="0">
                <a:latin typeface="+mn-lt"/>
                <a:cs typeface="+mn-cs"/>
              </a:rPr>
              <a:t>March 24, 2015</a:t>
            </a:r>
            <a:endParaRPr lang="en-US" sz="2700" dirty="0">
              <a:latin typeface="+mn-lt"/>
              <a:cs typeface="+mn-cs"/>
            </a:endParaRPr>
          </a:p>
          <a:p>
            <a:pPr algn="ctr">
              <a:spcBef>
                <a:spcPct val="20000"/>
              </a:spcBef>
              <a:defRPr/>
            </a:pPr>
            <a:endParaRPr lang="en-US" sz="2000" dirty="0" smtClean="0"/>
          </a:p>
          <a:p>
            <a:pPr algn="ctr">
              <a:spcBef>
                <a:spcPct val="20000"/>
              </a:spcBef>
              <a:defRPr/>
            </a:pPr>
            <a:endParaRPr lang="en-US" sz="2700" dirty="0" smtClean="0">
              <a:latin typeface="+mn-lt"/>
              <a:cs typeface="+mn-cs"/>
            </a:endParaRPr>
          </a:p>
          <a:p>
            <a:pPr algn="ctr">
              <a:spcBef>
                <a:spcPct val="20000"/>
              </a:spcBef>
              <a:defRPr/>
            </a:pPr>
            <a:r>
              <a:rPr lang="en-US" sz="2000" i="1" dirty="0" smtClean="0">
                <a:latin typeface="+mn-lt"/>
                <a:cs typeface="+mn-cs"/>
              </a:rPr>
              <a:t>Gordon </a:t>
            </a:r>
            <a:r>
              <a:rPr lang="en-US" sz="2000" i="1" dirty="0">
                <a:latin typeface="+mn-lt"/>
                <a:cs typeface="+mn-cs"/>
              </a:rPr>
              <a:t>Schremp</a:t>
            </a:r>
          </a:p>
          <a:p>
            <a:pPr algn="ctr">
              <a:spcBef>
                <a:spcPct val="20000"/>
              </a:spcBef>
              <a:defRPr/>
            </a:pPr>
            <a:r>
              <a:rPr lang="en-US" sz="2000" i="1" dirty="0" smtClean="0">
                <a:latin typeface="+mn-lt"/>
                <a:cs typeface="+mn-cs"/>
              </a:rPr>
              <a:t>Energy Assessments Division</a:t>
            </a:r>
            <a:endParaRPr lang="en-US" sz="2000" i="1" dirty="0">
              <a:latin typeface="+mn-lt"/>
              <a:cs typeface="+mn-cs"/>
            </a:endParaRPr>
          </a:p>
          <a:p>
            <a:pPr algn="ctr">
              <a:spcBef>
                <a:spcPct val="20000"/>
              </a:spcBef>
              <a:defRPr/>
            </a:pPr>
            <a:r>
              <a:rPr lang="en-US" sz="2000" i="1" dirty="0">
                <a:latin typeface="+mn-lt"/>
                <a:cs typeface="+mn-cs"/>
              </a:rPr>
              <a:t>California Energy </a:t>
            </a:r>
            <a:r>
              <a:rPr lang="en-US" sz="2000" i="1" dirty="0" smtClean="0">
                <a:latin typeface="+mn-lt"/>
                <a:cs typeface="+mn-cs"/>
              </a:rPr>
              <a:t>Commission</a:t>
            </a:r>
          </a:p>
          <a:p>
            <a:pPr algn="ctr">
              <a:spcBef>
                <a:spcPct val="20000"/>
              </a:spcBef>
              <a:defRPr/>
            </a:pPr>
            <a:r>
              <a:rPr lang="en-US" sz="2000" i="1" dirty="0">
                <a:latin typeface="+mn-lt"/>
                <a:cs typeface="+mn-cs"/>
              </a:rPr>
              <a:t>g</a:t>
            </a:r>
            <a:r>
              <a:rPr lang="en-US" sz="2000" i="1" dirty="0" smtClean="0">
                <a:latin typeface="+mn-lt"/>
                <a:cs typeface="+mn-cs"/>
              </a:rPr>
              <a:t>ordon.schremp@energy.ca.gov</a:t>
            </a:r>
            <a:endParaRPr lang="en-US" sz="2000" i="1" dirty="0">
              <a:latin typeface="+mn-lt"/>
              <a:cs typeface="+mn-cs"/>
            </a:endParaRPr>
          </a:p>
          <a:p>
            <a:pPr algn="ctr">
              <a:spcBef>
                <a:spcPct val="20000"/>
              </a:spcBef>
              <a:defRPr/>
            </a:pPr>
            <a:endParaRPr lang="en-US" sz="2000" i="1" dirty="0">
              <a:solidFill>
                <a:schemeClr val="tx1">
                  <a:tint val="75000"/>
                </a:schemeClr>
              </a:solidFill>
              <a:latin typeface="+mn-lt"/>
              <a:cs typeface="+mn-cs"/>
            </a:endParaRPr>
          </a:p>
          <a:p>
            <a:pPr algn="ctr">
              <a:spcBef>
                <a:spcPct val="20000"/>
              </a:spcBef>
              <a:defRPr/>
            </a:pPr>
            <a:endParaRPr lang="en-US" sz="2000" i="1" dirty="0">
              <a:solidFill>
                <a:schemeClr val="tx1">
                  <a:tint val="75000"/>
                </a:schemeClr>
              </a:solidFill>
              <a:latin typeface="+mn-lt"/>
              <a:cs typeface="+mn-cs"/>
            </a:endParaRPr>
          </a:p>
          <a:p>
            <a:pPr algn="ctr">
              <a:spcBef>
                <a:spcPct val="20000"/>
              </a:spcBef>
              <a:defRPr/>
            </a:pPr>
            <a:endParaRPr lang="en-US" sz="2000" i="1" dirty="0">
              <a:solidFill>
                <a:schemeClr val="tx1">
                  <a:tint val="75000"/>
                </a:schemeClr>
              </a:solidFill>
              <a:latin typeface="+mn-lt"/>
              <a:cs typeface="+mn-cs"/>
            </a:endParaRPr>
          </a:p>
          <a:p>
            <a:pPr algn="ctr">
              <a:spcBef>
                <a:spcPct val="20000"/>
              </a:spcBef>
              <a:defRPr/>
            </a:pPr>
            <a:endParaRPr lang="en-US" sz="1400" dirty="0">
              <a:solidFill>
                <a:schemeClr val="tx1">
                  <a:tint val="75000"/>
                </a:schemeClr>
              </a:solidFill>
              <a:latin typeface="+mn-lt"/>
              <a:cs typeface="+mn-cs"/>
            </a:endParaRPr>
          </a:p>
        </p:txBody>
      </p:sp>
      <p:sp>
        <p:nvSpPr>
          <p:cNvPr id="12" name="TextBox 11"/>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pic>
        <p:nvPicPr>
          <p:cNvPr id="1026"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304800" y="276366"/>
            <a:ext cx="8455638" cy="6124434"/>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half" idx="10"/>
          </p:nvPr>
        </p:nvSpPr>
        <p:spPr/>
        <p:txBody>
          <a:bodyPr/>
          <a:lstStyle/>
          <a:p>
            <a:pPr>
              <a:defRPr/>
            </a:pPr>
            <a:r>
              <a:rPr lang="en-US" smtClean="0"/>
              <a:t>3/24/2015</a:t>
            </a:r>
            <a:endParaRPr lang="en-US"/>
          </a:p>
        </p:txBody>
      </p:sp>
      <p:sp>
        <p:nvSpPr>
          <p:cNvPr id="11981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7803AB-62EE-406D-9859-788E6EF23D66}" type="slidenum">
              <a:rPr lang="en-US" sz="1200" smtClean="0">
                <a:solidFill>
                  <a:srgbClr val="898989"/>
                </a:solidFill>
              </a:rPr>
              <a:pPr>
                <a:spcBef>
                  <a:spcPct val="0"/>
                </a:spcBef>
                <a:buFontTx/>
                <a:buNone/>
              </a:pPr>
              <a:t>10</a:t>
            </a:fld>
            <a:endParaRPr lang="en-US" sz="1200" smtClean="0">
              <a:solidFill>
                <a:srgbClr val="898989"/>
              </a:solidFill>
            </a:endParaRPr>
          </a:p>
        </p:txBody>
      </p:sp>
      <p:sp>
        <p:nvSpPr>
          <p:cNvPr id="2" name="Title 1"/>
          <p:cNvSpPr>
            <a:spLocks noGrp="1"/>
          </p:cNvSpPr>
          <p:nvPr>
            <p:ph type="title" idx="4294967295"/>
          </p:nvPr>
        </p:nvSpPr>
        <p:spPr>
          <a:xfrm>
            <a:off x="876300" y="-110086"/>
            <a:ext cx="8229600" cy="1143000"/>
          </a:xfrm>
        </p:spPr>
        <p:txBody>
          <a:bodyPr/>
          <a:lstStyle/>
          <a:p>
            <a:r>
              <a:rPr lang="en-US" sz="3200" dirty="0" smtClean="0"/>
              <a:t>Seasonal Gasoline Price Increase</a:t>
            </a:r>
            <a:endParaRPr lang="en-US" sz="3200" dirty="0"/>
          </a:p>
        </p:txBody>
      </p:sp>
      <p:pic>
        <p:nvPicPr>
          <p:cNvPr id="11" name="Picture 2"/>
          <p:cNvPicPr>
            <a:picLocks noChangeAspect="1" noChangeArrowheads="1"/>
          </p:cNvPicPr>
          <p:nvPr/>
        </p:nvPicPr>
        <p:blipFill>
          <a:blip r:embed="rId4" cstate="print"/>
          <a:srcRect/>
          <a:stretch>
            <a:fillRect/>
          </a:stretch>
        </p:blipFill>
        <p:spPr bwMode="auto">
          <a:xfrm>
            <a:off x="76200" y="76200"/>
            <a:ext cx="1143000" cy="995882"/>
          </a:xfrm>
          <a:prstGeom prst="rect">
            <a:avLst/>
          </a:prstGeom>
          <a:noFill/>
          <a:ln w="9525">
            <a:noFill/>
            <a:miter lim="800000"/>
            <a:headEnd/>
            <a:tailEnd/>
          </a:ln>
        </p:spPr>
      </p:pic>
      <p:sp>
        <p:nvSpPr>
          <p:cNvPr id="6" name="TextBox 5"/>
          <p:cNvSpPr txBox="1"/>
          <p:nvPr/>
        </p:nvSpPr>
        <p:spPr>
          <a:xfrm>
            <a:off x="1219200" y="4114800"/>
            <a:ext cx="5867400" cy="584775"/>
          </a:xfrm>
          <a:prstGeom prst="rect">
            <a:avLst/>
          </a:prstGeom>
          <a:noFill/>
        </p:spPr>
        <p:txBody>
          <a:bodyPr wrap="square" rtlCol="0">
            <a:spAutoFit/>
          </a:bodyPr>
          <a:lstStyle/>
          <a:p>
            <a:r>
              <a:rPr lang="en-US" sz="1600" dirty="0" smtClean="0"/>
              <a:t>California retail gasoline prices have increased at the start of each year since 2011</a:t>
            </a:r>
            <a:r>
              <a:rPr lang="en-US" sz="1600" dirty="0"/>
              <a:t> </a:t>
            </a:r>
            <a:r>
              <a:rPr lang="en-US" sz="1600" dirty="0" smtClean="0"/>
              <a:t>by a minimum of 60 cents per gallon.</a:t>
            </a:r>
            <a:endParaRPr lang="en-US" sz="1600" dirty="0"/>
          </a:p>
        </p:txBody>
      </p:sp>
    </p:spTree>
    <p:extLst>
      <p:ext uri="{BB962C8B-B14F-4D97-AF65-F5344CB8AC3E}">
        <p14:creationId xmlns:p14="http://schemas.microsoft.com/office/powerpoint/2010/main" val="2490060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526473" y="0"/>
            <a:ext cx="8229600" cy="1143000"/>
          </a:xfrm>
        </p:spPr>
        <p:txBody>
          <a:bodyPr/>
          <a:lstStyle/>
          <a:p>
            <a:r>
              <a:rPr lang="en-US" sz="3200" dirty="0" smtClean="0"/>
              <a:t>Anatomy of a Price Spike</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11</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Content Placeholder 6"/>
          <p:cNvSpPr txBox="1">
            <a:spLocks/>
          </p:cNvSpPr>
          <p:nvPr/>
        </p:nvSpPr>
        <p:spPr>
          <a:xfrm>
            <a:off x="304800" y="1143000"/>
            <a:ext cx="8534400" cy="50292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smtClean="0"/>
              <a:t>California’s gasoline market is nearly self-sufficient, so supplies of gasoline from outside of California are not routinely needed to balance out demand with imported supplies</a:t>
            </a:r>
          </a:p>
          <a:p>
            <a:r>
              <a:rPr lang="en-US" altLang="en-US" sz="2200" dirty="0" smtClean="0"/>
              <a:t>This means that when a significant unplanned refinery outage occurs in California, the isolated nature of our gasoline market precludes rapid resupply from outside the state</a:t>
            </a:r>
          </a:p>
          <a:p>
            <a:r>
              <a:rPr lang="en-US" altLang="en-US" sz="2200" dirty="0" smtClean="0"/>
              <a:t>Refiners have contractual obligations to supply roughly 80 to 95 percent of what they normally produce</a:t>
            </a:r>
          </a:p>
          <a:p>
            <a:r>
              <a:rPr lang="en-US" altLang="en-US" sz="2200" dirty="0" smtClean="0"/>
              <a:t>The refiner that experienced the unplanned outage must therefore acquire alternative sources of gasoline from other refiners and gasoline marketers in the state who are willing to sell a portion of their gasoline inventory at a higher price to cover their near-term contractual obligations</a:t>
            </a:r>
            <a:endParaRPr lang="en-US" altLang="en-US" sz="2200" dirty="0"/>
          </a:p>
        </p:txBody>
      </p:sp>
    </p:spTree>
    <p:extLst>
      <p:ext uri="{BB962C8B-B14F-4D97-AF65-F5344CB8AC3E}">
        <p14:creationId xmlns:p14="http://schemas.microsoft.com/office/powerpoint/2010/main" val="3956234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14498" y="76200"/>
            <a:ext cx="8677102" cy="6294241"/>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12</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8" name="TextBox 12"/>
          <p:cNvSpPr txBox="1">
            <a:spLocks noChangeArrowheads="1"/>
          </p:cNvSpPr>
          <p:nvPr/>
        </p:nvSpPr>
        <p:spPr bwMode="auto">
          <a:xfrm>
            <a:off x="1184564" y="1293812"/>
            <a:ext cx="5240482" cy="830997"/>
          </a:xfrm>
          <a:prstGeom prst="rect">
            <a:avLst/>
          </a:prstGeom>
          <a:solidFill>
            <a:schemeClr val="bg1"/>
          </a:solidFill>
          <a:ln w="952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t>Significant price spikes unrelated to crude oil are infrequent and usually associated with unplanned refinery outages during periods of low fuel inventory levels. Spikes can also be associated with petroleum pipeline </a:t>
            </a:r>
            <a:r>
              <a:rPr lang="en-US" altLang="en-US" sz="1200" dirty="0" smtClean="0"/>
              <a:t>closures, hurricanes and strikes. </a:t>
            </a:r>
            <a:endParaRPr lang="en-US" altLang="en-US" sz="1200" dirty="0"/>
          </a:p>
        </p:txBody>
      </p:sp>
      <p:sp>
        <p:nvSpPr>
          <p:cNvPr id="12" name="Text Box 15"/>
          <p:cNvSpPr txBox="1">
            <a:spLocks noChangeArrowheads="1"/>
          </p:cNvSpPr>
          <p:nvPr/>
        </p:nvSpPr>
        <p:spPr bwMode="auto">
          <a:xfrm>
            <a:off x="1149928" y="2362200"/>
            <a:ext cx="50153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US" altLang="en-US" sz="1100" dirty="0"/>
              <a:t>Source: California Energy Commission analysis of Energy Information Administration data.</a:t>
            </a:r>
          </a:p>
        </p:txBody>
      </p:sp>
    </p:spTree>
    <p:extLst>
      <p:ext uri="{BB962C8B-B14F-4D97-AF65-F5344CB8AC3E}">
        <p14:creationId xmlns:p14="http://schemas.microsoft.com/office/powerpoint/2010/main" val="495683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40310" y="152400"/>
            <a:ext cx="8663380" cy="6277501"/>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13</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Tree>
    <p:extLst>
      <p:ext uri="{BB962C8B-B14F-4D97-AF65-F5344CB8AC3E}">
        <p14:creationId xmlns:p14="http://schemas.microsoft.com/office/powerpoint/2010/main" val="1582933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19072" y="34924"/>
            <a:ext cx="8672528" cy="6289676"/>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14</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Tree>
    <p:extLst>
      <p:ext uri="{BB962C8B-B14F-4D97-AF65-F5344CB8AC3E}">
        <p14:creationId xmlns:p14="http://schemas.microsoft.com/office/powerpoint/2010/main" val="581472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457200" y="1219200"/>
            <a:ext cx="8339682" cy="3382600"/>
          </a:xfrm>
          <a:prstGeom prst="rect">
            <a:avLst/>
          </a:prstGeom>
        </p:spPr>
      </p:pic>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p:nvPr>
        </p:nvSpPr>
        <p:spPr>
          <a:xfrm>
            <a:off x="640773" y="89355"/>
            <a:ext cx="8229600" cy="1143000"/>
          </a:xfrm>
        </p:spPr>
        <p:txBody>
          <a:bodyPr/>
          <a:lstStyle/>
          <a:p>
            <a:r>
              <a:rPr lang="en-US" sz="3200" dirty="0" smtClean="0"/>
              <a:t>2015 Gasoline Price Spike - Factors</a:t>
            </a:r>
          </a:p>
        </p:txBody>
      </p:sp>
      <p:sp>
        <p:nvSpPr>
          <p:cNvPr id="4" name="Content Placeholder 3"/>
          <p:cNvSpPr>
            <a:spLocks noGrp="1"/>
          </p:cNvSpPr>
          <p:nvPr>
            <p:ph idx="1"/>
          </p:nvPr>
        </p:nvSpPr>
        <p:spPr>
          <a:xfrm>
            <a:off x="304800" y="4737828"/>
            <a:ext cx="8229600" cy="1756049"/>
          </a:xfrm>
        </p:spPr>
        <p:txBody>
          <a:bodyPr/>
          <a:lstStyle/>
          <a:p>
            <a:r>
              <a:rPr lang="en-US" sz="2200" dirty="0" smtClean="0"/>
              <a:t>Two refineries impacted – 17.6 percent of California refining capacity for those facilities that produce California spec. gasoline</a:t>
            </a:r>
            <a:endParaRPr lang="en-US" sz="2200" dirty="0"/>
          </a:p>
        </p:txBody>
      </p:sp>
      <p:sp>
        <p:nvSpPr>
          <p:cNvPr id="10" name="Date Placeholder 9"/>
          <p:cNvSpPr>
            <a:spLocks noGrp="1"/>
          </p:cNvSpPr>
          <p:nvPr>
            <p:ph type="dt" sz="half"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15</a:t>
            </a:fld>
            <a:endParaRPr lang="en-US" sz="1200" smtClean="0">
              <a:solidFill>
                <a:srgbClr val="898989"/>
              </a:solidFill>
            </a:endParaRPr>
          </a:p>
        </p:txBody>
      </p:sp>
      <p:pic>
        <p:nvPicPr>
          <p:cNvPr id="9"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Tree>
    <p:extLst>
      <p:ext uri="{BB962C8B-B14F-4D97-AF65-F5344CB8AC3E}">
        <p14:creationId xmlns:p14="http://schemas.microsoft.com/office/powerpoint/2010/main" val="3956234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917864" y="-17318"/>
            <a:ext cx="8229600" cy="1143000"/>
          </a:xfrm>
        </p:spPr>
        <p:txBody>
          <a:bodyPr/>
          <a:lstStyle/>
          <a:p>
            <a:r>
              <a:rPr lang="en-US" altLang="en-US" sz="3200" dirty="0" smtClean="0"/>
              <a:t>Strike Prevents Refinery Restart  </a:t>
            </a:r>
            <a:r>
              <a:rPr lang="en-US" altLang="en-US" sz="3200" dirty="0"/>
              <a:t>– Feb. </a:t>
            </a:r>
            <a:r>
              <a:rPr lang="en-US" altLang="en-US" sz="3200" dirty="0" smtClean="0"/>
              <a:t>1</a:t>
            </a:r>
            <a:r>
              <a:rPr lang="en-US" altLang="en-US" sz="3200" baseline="30000" dirty="0" smtClean="0"/>
              <a:t>st</a:t>
            </a:r>
            <a:endParaRPr lang="en-US" sz="3200" dirty="0" smtClean="0"/>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16</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1" name="Content Placeholder 11"/>
          <p:cNvSpPr txBox="1">
            <a:spLocks/>
          </p:cNvSpPr>
          <p:nvPr/>
        </p:nvSpPr>
        <p:spPr>
          <a:xfrm>
            <a:off x="152401" y="1066800"/>
            <a:ext cx="4998026" cy="452596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smtClean="0"/>
              <a:t>Tesoro Golden Eagle refinery in Martinez, CA given strike notice – Feb. 1</a:t>
            </a:r>
          </a:p>
          <a:p>
            <a:r>
              <a:rPr lang="en-US" altLang="en-US" sz="2000" dirty="0" smtClean="0"/>
              <a:t>Refinery was conducting planned maintenance on half of process units</a:t>
            </a:r>
          </a:p>
          <a:p>
            <a:r>
              <a:rPr lang="en-US" altLang="en-US" sz="2000" dirty="0" smtClean="0"/>
              <a:t>Company announces decision to idle remaining process units rather than attempt to restart idle units – Feb. 2</a:t>
            </a:r>
          </a:p>
          <a:p>
            <a:r>
              <a:rPr lang="en-US" altLang="en-US" sz="2000" dirty="0" smtClean="0"/>
              <a:t>Tesoro announces that all refinery units have been safely idled and the facility will be operated as a terminal – Feb. 6</a:t>
            </a:r>
          </a:p>
          <a:p>
            <a:pPr lvl="1"/>
            <a:r>
              <a:rPr lang="en-US" altLang="en-US" sz="1600" b="1" dirty="0" smtClean="0">
                <a:solidFill>
                  <a:srgbClr val="FF0000"/>
                </a:solidFill>
              </a:rPr>
              <a:t>9.3 percent of state refining capacity</a:t>
            </a:r>
          </a:p>
          <a:p>
            <a:r>
              <a:rPr lang="en-US" altLang="en-US" sz="2000" dirty="0" smtClean="0"/>
              <a:t>National refinery worker strike reaches a new four-year agreement – March 12</a:t>
            </a:r>
          </a:p>
          <a:p>
            <a:r>
              <a:rPr lang="en-US" altLang="en-US" sz="2000" dirty="0" smtClean="0"/>
              <a:t>Once the new contract is ratified, workers will return, enabling Tesoro to restart the facility – will benefit supply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426" y="2081480"/>
            <a:ext cx="3815219" cy="2590800"/>
          </a:xfrm>
          <a:prstGeom prst="rect">
            <a:avLst/>
          </a:prstGeom>
        </p:spPr>
      </p:pic>
      <p:sp>
        <p:nvSpPr>
          <p:cNvPr id="12" name="Text Box 15"/>
          <p:cNvSpPr txBox="1">
            <a:spLocks noChangeArrowheads="1"/>
          </p:cNvSpPr>
          <p:nvPr/>
        </p:nvSpPr>
        <p:spPr bwMode="auto">
          <a:xfrm>
            <a:off x="5343536" y="4693062"/>
            <a:ext cx="3429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US" altLang="en-US" sz="1100" dirty="0"/>
              <a:t>Source: Susan Tripp Pollard/Bay Area News Group.</a:t>
            </a:r>
          </a:p>
        </p:txBody>
      </p:sp>
    </p:spTree>
    <p:extLst>
      <p:ext uri="{BB962C8B-B14F-4D97-AF65-F5344CB8AC3E}">
        <p14:creationId xmlns:p14="http://schemas.microsoft.com/office/powerpoint/2010/main" val="3155993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893618" y="0"/>
            <a:ext cx="8229600" cy="1143000"/>
          </a:xfrm>
        </p:spPr>
        <p:txBody>
          <a:bodyPr/>
          <a:lstStyle/>
          <a:p>
            <a:r>
              <a:rPr lang="en-US" altLang="en-US" sz="3200" dirty="0"/>
              <a:t>Exxon Mobil Refinery Explosion  – Feb. 18</a:t>
            </a:r>
            <a:r>
              <a:rPr lang="en-US" altLang="en-US" sz="3200" baseline="30000" dirty="0"/>
              <a:t>th</a:t>
            </a:r>
            <a:endParaRPr lang="en-US" sz="3200" dirty="0" smtClean="0"/>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17</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1" name="Content Placeholder 11"/>
          <p:cNvSpPr txBox="1">
            <a:spLocks/>
          </p:cNvSpPr>
          <p:nvPr/>
        </p:nvSpPr>
        <p:spPr>
          <a:xfrm>
            <a:off x="4343400" y="1036638"/>
            <a:ext cx="4703618" cy="452596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smtClean="0"/>
              <a:t>Explosion occurs at Exxon Mobil refinery in the morning</a:t>
            </a:r>
          </a:p>
          <a:p>
            <a:r>
              <a:rPr lang="en-US" altLang="en-US" sz="2000" dirty="0" smtClean="0"/>
              <a:t>Involves electrostatic precipitator (ESP), pollution control device</a:t>
            </a:r>
          </a:p>
          <a:p>
            <a:r>
              <a:rPr lang="en-US" altLang="en-US" sz="2000" dirty="0"/>
              <a:t>Refinery gasoline units unable to </a:t>
            </a:r>
            <a:r>
              <a:rPr lang="en-US" altLang="en-US" sz="2000" dirty="0" smtClean="0"/>
              <a:t>operate following ESP outage</a:t>
            </a:r>
            <a:endParaRPr lang="en-US" altLang="en-US" sz="2000" dirty="0"/>
          </a:p>
          <a:p>
            <a:pPr lvl="1"/>
            <a:r>
              <a:rPr lang="en-US" altLang="en-US" sz="1600" b="1" dirty="0" smtClean="0">
                <a:solidFill>
                  <a:srgbClr val="FF0000"/>
                </a:solidFill>
              </a:rPr>
              <a:t>8.3 percent of state refining capacity</a:t>
            </a:r>
          </a:p>
          <a:p>
            <a:r>
              <a:rPr lang="en-US" altLang="en-US" sz="2000" dirty="0" smtClean="0"/>
              <a:t>According to company, supplies nearly 10 percent of gasoline to the state</a:t>
            </a:r>
          </a:p>
          <a:p>
            <a:r>
              <a:rPr lang="en-US" altLang="en-US" sz="2000" dirty="0" smtClean="0"/>
              <a:t>Trade publication reports refinery could resume operation of gasoline units, at reduced rates, using older ESP unit after being refurbished – uncertain return date</a:t>
            </a:r>
          </a:p>
          <a:p>
            <a:r>
              <a:rPr lang="en-US" altLang="en-US" sz="2000" dirty="0" smtClean="0"/>
              <a:t>This action will benefit supply</a:t>
            </a:r>
          </a:p>
          <a:p>
            <a:pPr>
              <a:buFont typeface="Arial" panose="020B0604020202020204" pitchFamily="34" charset="0"/>
              <a:buNone/>
            </a:pPr>
            <a:endParaRPr lang="en-US" altLang="en-US" sz="2000" dirty="0" smtClean="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190701"/>
            <a:ext cx="3989751" cy="2610729"/>
          </a:xfrm>
          <a:prstGeom prst="rect">
            <a:avLst/>
          </a:prstGeom>
        </p:spPr>
      </p:pic>
      <p:sp>
        <p:nvSpPr>
          <p:cNvPr id="14" name="Text Box 15"/>
          <p:cNvSpPr txBox="1">
            <a:spLocks noChangeArrowheads="1"/>
          </p:cNvSpPr>
          <p:nvPr/>
        </p:nvSpPr>
        <p:spPr bwMode="auto">
          <a:xfrm>
            <a:off x="217851" y="4833180"/>
            <a:ext cx="2743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US" altLang="en-US" sz="1100" dirty="0"/>
              <a:t>Source: </a:t>
            </a:r>
            <a:r>
              <a:rPr lang="en-US" altLang="en-US" sz="1100" dirty="0" smtClean="0"/>
              <a:t>Bob </a:t>
            </a:r>
            <a:r>
              <a:rPr lang="en-US" altLang="en-US" sz="1100" dirty="0" err="1" smtClean="0"/>
              <a:t>Riha</a:t>
            </a:r>
            <a:r>
              <a:rPr lang="en-US" altLang="en-US" sz="1100" dirty="0" smtClean="0"/>
              <a:t>, Reuters.</a:t>
            </a:r>
            <a:endParaRPr lang="en-US" altLang="en-US" sz="1100" dirty="0"/>
          </a:p>
        </p:txBody>
      </p:sp>
    </p:spTree>
    <p:extLst>
      <p:ext uri="{BB962C8B-B14F-4D97-AF65-F5344CB8AC3E}">
        <p14:creationId xmlns:p14="http://schemas.microsoft.com/office/powerpoint/2010/main" val="2070673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62000" y="734408"/>
            <a:ext cx="7924800" cy="5742592"/>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4" name="Title 3"/>
          <p:cNvSpPr>
            <a:spLocks noGrp="1"/>
          </p:cNvSpPr>
          <p:nvPr>
            <p:ph type="title"/>
          </p:nvPr>
        </p:nvSpPr>
        <p:spPr>
          <a:xfrm>
            <a:off x="605559" y="-194590"/>
            <a:ext cx="8229600" cy="1143000"/>
          </a:xfrm>
        </p:spPr>
        <p:txBody>
          <a:bodyPr/>
          <a:lstStyle/>
          <a:p>
            <a:r>
              <a:rPr lang="en-US" sz="3200" dirty="0" smtClean="0"/>
              <a:t>California Gasoline Inventories</a:t>
            </a:r>
            <a:endParaRPr lang="en-US" sz="3200" dirty="0"/>
          </a:p>
        </p:txBody>
      </p:sp>
      <p:sp>
        <p:nvSpPr>
          <p:cNvPr id="10" name="Date Placeholder 9"/>
          <p:cNvSpPr>
            <a:spLocks noGrp="1"/>
          </p:cNvSpPr>
          <p:nvPr>
            <p:ph type="dt" sz="half"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18</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Tree>
    <p:extLst>
      <p:ext uri="{BB962C8B-B14F-4D97-AF65-F5344CB8AC3E}">
        <p14:creationId xmlns:p14="http://schemas.microsoft.com/office/powerpoint/2010/main" val="1429241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37564" y="1173163"/>
            <a:ext cx="8601636" cy="5167312"/>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19</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12" name="Text Box 15"/>
          <p:cNvSpPr txBox="1">
            <a:spLocks noChangeArrowheads="1"/>
          </p:cNvSpPr>
          <p:nvPr/>
        </p:nvSpPr>
        <p:spPr bwMode="auto">
          <a:xfrm>
            <a:off x="1524000" y="5257800"/>
            <a:ext cx="716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US" altLang="en-US" sz="1200" dirty="0"/>
              <a:t>Source: California Energy Commission analysis of Petroleum Industry Information Reporting Act data.</a:t>
            </a:r>
          </a:p>
        </p:txBody>
      </p:sp>
      <p:sp>
        <p:nvSpPr>
          <p:cNvPr id="13" name="Title 1"/>
          <p:cNvSpPr txBox="1">
            <a:spLocks/>
          </p:cNvSpPr>
          <p:nvPr/>
        </p:nvSpPr>
        <p:spPr>
          <a:xfrm>
            <a:off x="609600" y="762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smtClean="0"/>
              <a:t>California Gasoline Inventory Levels</a:t>
            </a:r>
            <a:br>
              <a:rPr lang="en-US" altLang="en-US" sz="3200" dirty="0" smtClean="0"/>
            </a:br>
            <a:r>
              <a:rPr lang="en-US" altLang="en-US" sz="3200" dirty="0" smtClean="0"/>
              <a:t>Current vs. 5-year High-Low Band</a:t>
            </a:r>
          </a:p>
        </p:txBody>
      </p:sp>
      <p:sp>
        <p:nvSpPr>
          <p:cNvPr id="3" name="TextBox 2"/>
          <p:cNvSpPr txBox="1"/>
          <p:nvPr/>
        </p:nvSpPr>
        <p:spPr>
          <a:xfrm>
            <a:off x="1981200" y="1905000"/>
            <a:ext cx="5029200" cy="830997"/>
          </a:xfrm>
          <a:prstGeom prst="rect">
            <a:avLst/>
          </a:prstGeom>
          <a:solidFill>
            <a:schemeClr val="accent5">
              <a:lumMod val="20000"/>
              <a:lumOff val="80000"/>
            </a:schemeClr>
          </a:solidFill>
          <a:ln>
            <a:solidFill>
              <a:schemeClr val="accent1"/>
            </a:solidFill>
          </a:ln>
        </p:spPr>
        <p:txBody>
          <a:bodyPr wrap="square" rtlCol="0">
            <a:spAutoFit/>
          </a:bodyPr>
          <a:lstStyle/>
          <a:p>
            <a:r>
              <a:rPr lang="en-US" sz="1600" dirty="0" smtClean="0"/>
              <a:t>California gasoline inventories have been lower-than-normal for all of 2015 – scarcer stock levels </a:t>
            </a:r>
            <a:r>
              <a:rPr lang="en-US" sz="1600" dirty="0"/>
              <a:t>can </a:t>
            </a:r>
            <a:r>
              <a:rPr lang="en-US" sz="1600" dirty="0" smtClean="0"/>
              <a:t>exacerbate price responses to refinery issues.</a:t>
            </a:r>
            <a:endParaRPr lang="en-US" sz="1600" dirty="0"/>
          </a:p>
        </p:txBody>
      </p:sp>
      <p:sp>
        <p:nvSpPr>
          <p:cNvPr id="4" name="TextBox 3"/>
          <p:cNvSpPr txBox="1"/>
          <p:nvPr/>
        </p:nvSpPr>
        <p:spPr>
          <a:xfrm>
            <a:off x="2074718" y="2816296"/>
            <a:ext cx="2667000" cy="307777"/>
          </a:xfrm>
          <a:prstGeom prst="rect">
            <a:avLst/>
          </a:prstGeom>
          <a:noFill/>
        </p:spPr>
        <p:txBody>
          <a:bodyPr wrap="square" rtlCol="0">
            <a:spAutoFit/>
          </a:bodyPr>
          <a:lstStyle/>
          <a:p>
            <a:r>
              <a:rPr lang="en-US" sz="1400" dirty="0" smtClean="0">
                <a:solidFill>
                  <a:srgbClr val="FF0000"/>
                </a:solidFill>
              </a:rPr>
              <a:t>Data through March 13, 2015</a:t>
            </a:r>
            <a:endParaRPr lang="en-US" sz="1400" dirty="0">
              <a:solidFill>
                <a:srgbClr val="FF0000"/>
              </a:solidFill>
            </a:endParaRPr>
          </a:p>
        </p:txBody>
      </p:sp>
      <p:sp>
        <p:nvSpPr>
          <p:cNvPr id="5" name="TextBox 4"/>
          <p:cNvSpPr txBox="1"/>
          <p:nvPr/>
        </p:nvSpPr>
        <p:spPr>
          <a:xfrm>
            <a:off x="6172200" y="4451350"/>
            <a:ext cx="1676400" cy="276999"/>
          </a:xfrm>
          <a:prstGeom prst="rect">
            <a:avLst/>
          </a:prstGeom>
          <a:noFill/>
        </p:spPr>
        <p:txBody>
          <a:bodyPr wrap="square" rtlCol="0">
            <a:spAutoFit/>
          </a:bodyPr>
          <a:lstStyle/>
          <a:p>
            <a:r>
              <a:rPr lang="en-US" sz="1200" dirty="0" smtClean="0"/>
              <a:t>Tesoro refinery strike</a:t>
            </a:r>
            <a:endParaRPr lang="en-US" sz="1200" dirty="0"/>
          </a:p>
        </p:txBody>
      </p:sp>
      <p:sp>
        <p:nvSpPr>
          <p:cNvPr id="14" name="TextBox 13"/>
          <p:cNvSpPr txBox="1"/>
          <p:nvPr/>
        </p:nvSpPr>
        <p:spPr>
          <a:xfrm>
            <a:off x="6217227" y="4791761"/>
            <a:ext cx="2209800" cy="276999"/>
          </a:xfrm>
          <a:prstGeom prst="rect">
            <a:avLst/>
          </a:prstGeom>
          <a:noFill/>
        </p:spPr>
        <p:txBody>
          <a:bodyPr wrap="square" rtlCol="0">
            <a:spAutoFit/>
          </a:bodyPr>
          <a:lstStyle/>
          <a:p>
            <a:r>
              <a:rPr lang="en-US" sz="1200" dirty="0" smtClean="0"/>
              <a:t>Exxon Mobil refinery outage</a:t>
            </a:r>
            <a:endParaRPr lang="en-US" sz="1200" dirty="0"/>
          </a:p>
        </p:txBody>
      </p:sp>
      <p:cxnSp>
        <p:nvCxnSpPr>
          <p:cNvPr id="7" name="Straight Arrow Connector 6"/>
          <p:cNvCxnSpPr/>
          <p:nvPr/>
        </p:nvCxnSpPr>
        <p:spPr>
          <a:xfrm flipV="1">
            <a:off x="7592725" y="3505200"/>
            <a:ext cx="255875" cy="100956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764607" y="4061415"/>
            <a:ext cx="435553" cy="73034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168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893618" y="0"/>
            <a:ext cx="8229600" cy="1143000"/>
          </a:xfrm>
        </p:spPr>
        <p:txBody>
          <a:bodyPr/>
          <a:lstStyle/>
          <a:p>
            <a:r>
              <a:rPr lang="en-US" altLang="en-US" sz="3200" dirty="0" smtClean="0"/>
              <a:t>Objectives</a:t>
            </a:r>
            <a:endParaRPr lang="en-US" sz="3200" dirty="0" smtClean="0"/>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2</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1" name="Content Placeholder 6"/>
          <p:cNvSpPr txBox="1">
            <a:spLocks/>
          </p:cNvSpPr>
          <p:nvPr/>
        </p:nvSpPr>
        <p:spPr>
          <a:xfrm>
            <a:off x="609600" y="1295400"/>
            <a:ext cx="8229600" cy="51054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smtClean="0"/>
              <a:t>California gasoline market overview</a:t>
            </a:r>
          </a:p>
          <a:p>
            <a:r>
              <a:rPr lang="en-US" altLang="en-US" sz="2200" dirty="0" smtClean="0"/>
              <a:t>Historical perspective on gasoline prices</a:t>
            </a:r>
          </a:p>
          <a:p>
            <a:r>
              <a:rPr lang="en-US" altLang="en-US" sz="2200" dirty="0" smtClean="0"/>
              <a:t>Factors that can impact fuel prices</a:t>
            </a:r>
          </a:p>
          <a:p>
            <a:r>
              <a:rPr lang="en-US" altLang="en-US" sz="2200" dirty="0" smtClean="0"/>
              <a:t>Reasons why gasoline prices normally increase each spring</a:t>
            </a:r>
          </a:p>
          <a:p>
            <a:r>
              <a:rPr lang="en-US" altLang="en-US" sz="2200" dirty="0" smtClean="0"/>
              <a:t>The anatomy of a price spike &amp; highest price increases</a:t>
            </a:r>
          </a:p>
          <a:p>
            <a:r>
              <a:rPr lang="en-US" altLang="en-US" sz="2200" dirty="0" smtClean="0"/>
              <a:t>2015 gasoline price changes &amp; key events</a:t>
            </a:r>
          </a:p>
          <a:p>
            <a:r>
              <a:rPr lang="en-US" altLang="en-US" sz="2200" dirty="0" smtClean="0"/>
              <a:t>Breakdown of gasoline price components</a:t>
            </a:r>
          </a:p>
          <a:p>
            <a:r>
              <a:rPr lang="en-US" altLang="en-US" sz="2200" dirty="0" smtClean="0"/>
              <a:t>Factors contributing to the 2015 gasoline price spike</a:t>
            </a:r>
          </a:p>
          <a:p>
            <a:r>
              <a:rPr lang="en-US" altLang="en-US" sz="2200" dirty="0" smtClean="0"/>
              <a:t>Concluding remarks</a:t>
            </a:r>
          </a:p>
          <a:p>
            <a:endParaRPr lang="en-US" altLang="en-US" sz="2400" dirty="0" smtClean="0"/>
          </a:p>
        </p:txBody>
      </p:sp>
    </p:spTree>
    <p:extLst>
      <p:ext uri="{BB962C8B-B14F-4D97-AF65-F5344CB8AC3E}">
        <p14:creationId xmlns:p14="http://schemas.microsoft.com/office/powerpoint/2010/main" val="2971987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762000" y="1072082"/>
            <a:ext cx="7493482" cy="5434716"/>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20</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13" name="Title 1"/>
          <p:cNvSpPr txBox="1">
            <a:spLocks/>
          </p:cNvSpPr>
          <p:nvPr/>
        </p:nvSpPr>
        <p:spPr>
          <a:xfrm>
            <a:off x="609600" y="762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smtClean="0"/>
              <a:t>Gasoline Inventory Levels</a:t>
            </a:r>
            <a:br>
              <a:rPr lang="en-US" altLang="en-US" sz="3200" dirty="0" smtClean="0"/>
            </a:br>
            <a:r>
              <a:rPr lang="en-US" altLang="en-US" sz="3200" dirty="0" smtClean="0"/>
              <a:t>“Days of Supply” Comparisons</a:t>
            </a:r>
          </a:p>
        </p:txBody>
      </p:sp>
    </p:spTree>
    <p:extLst>
      <p:ext uri="{BB962C8B-B14F-4D97-AF65-F5344CB8AC3E}">
        <p14:creationId xmlns:p14="http://schemas.microsoft.com/office/powerpoint/2010/main" val="4242988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39237" y="1066800"/>
            <a:ext cx="7542763" cy="5467928"/>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21</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13" name="Title 1"/>
          <p:cNvSpPr txBox="1">
            <a:spLocks/>
          </p:cNvSpPr>
          <p:nvPr/>
        </p:nvSpPr>
        <p:spPr>
          <a:xfrm>
            <a:off x="609600" y="762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smtClean="0"/>
              <a:t>Gasoline Inventory Levels</a:t>
            </a:r>
            <a:br>
              <a:rPr lang="en-US" altLang="en-US" sz="3200" dirty="0" smtClean="0"/>
            </a:br>
            <a:r>
              <a:rPr lang="en-US" altLang="en-US" sz="3200" dirty="0" smtClean="0"/>
              <a:t>“Days of Supply” Comparisons</a:t>
            </a:r>
          </a:p>
        </p:txBody>
      </p:sp>
    </p:spTree>
    <p:extLst>
      <p:ext uri="{BB962C8B-B14F-4D97-AF65-F5344CB8AC3E}">
        <p14:creationId xmlns:p14="http://schemas.microsoft.com/office/powerpoint/2010/main" val="727002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76200" y="1295401"/>
            <a:ext cx="8956450" cy="5029200"/>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22</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
        <p:nvSpPr>
          <p:cNvPr id="12" name="Text Box 15"/>
          <p:cNvSpPr txBox="1">
            <a:spLocks noChangeArrowheads="1"/>
          </p:cNvSpPr>
          <p:nvPr/>
        </p:nvSpPr>
        <p:spPr bwMode="auto">
          <a:xfrm>
            <a:off x="1215696" y="1549843"/>
            <a:ext cx="716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US" altLang="en-US" sz="1200" dirty="0"/>
              <a:t>Source: California Energy Commission analysis of Petroleum Industry Information Reporting Act data.</a:t>
            </a:r>
          </a:p>
        </p:txBody>
      </p:sp>
      <p:sp>
        <p:nvSpPr>
          <p:cNvPr id="13" name="Title 1"/>
          <p:cNvSpPr txBox="1">
            <a:spLocks/>
          </p:cNvSpPr>
          <p:nvPr/>
        </p:nvSpPr>
        <p:spPr>
          <a:xfrm>
            <a:off x="609600" y="762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smtClean="0"/>
              <a:t>California Gasoline Production</a:t>
            </a:r>
            <a:br>
              <a:rPr lang="en-US" altLang="en-US" sz="3200" dirty="0" smtClean="0"/>
            </a:br>
            <a:r>
              <a:rPr lang="en-US" altLang="en-US" sz="3200" dirty="0" smtClean="0"/>
              <a:t>Current vs. 5-year High-Low Band</a:t>
            </a:r>
          </a:p>
        </p:txBody>
      </p:sp>
      <p:sp>
        <p:nvSpPr>
          <p:cNvPr id="3" name="TextBox 2"/>
          <p:cNvSpPr txBox="1"/>
          <p:nvPr/>
        </p:nvSpPr>
        <p:spPr>
          <a:xfrm>
            <a:off x="1676400" y="1873039"/>
            <a:ext cx="5029200" cy="584775"/>
          </a:xfrm>
          <a:prstGeom prst="rect">
            <a:avLst/>
          </a:prstGeom>
          <a:solidFill>
            <a:schemeClr val="accent5">
              <a:lumMod val="20000"/>
              <a:lumOff val="80000"/>
            </a:schemeClr>
          </a:solidFill>
          <a:ln>
            <a:solidFill>
              <a:schemeClr val="accent1"/>
            </a:solidFill>
          </a:ln>
        </p:spPr>
        <p:txBody>
          <a:bodyPr wrap="square" rtlCol="0">
            <a:spAutoFit/>
          </a:bodyPr>
          <a:lstStyle/>
          <a:p>
            <a:r>
              <a:rPr lang="en-US" sz="1600" dirty="0" smtClean="0"/>
              <a:t>California gasoline production continues through use of gasoline blendstock from refinery inventories.</a:t>
            </a:r>
            <a:endParaRPr lang="en-US" sz="1600" dirty="0"/>
          </a:p>
        </p:txBody>
      </p:sp>
      <p:sp>
        <p:nvSpPr>
          <p:cNvPr id="4" name="TextBox 3"/>
          <p:cNvSpPr txBox="1"/>
          <p:nvPr/>
        </p:nvSpPr>
        <p:spPr>
          <a:xfrm>
            <a:off x="1295400" y="5095586"/>
            <a:ext cx="2667000" cy="307777"/>
          </a:xfrm>
          <a:prstGeom prst="rect">
            <a:avLst/>
          </a:prstGeom>
          <a:noFill/>
        </p:spPr>
        <p:txBody>
          <a:bodyPr wrap="square" rtlCol="0">
            <a:spAutoFit/>
          </a:bodyPr>
          <a:lstStyle/>
          <a:p>
            <a:r>
              <a:rPr lang="en-US" sz="1400" dirty="0" smtClean="0">
                <a:solidFill>
                  <a:srgbClr val="FF0000"/>
                </a:solidFill>
              </a:rPr>
              <a:t>Data through March 13, 2015</a:t>
            </a:r>
            <a:endParaRPr lang="en-US" sz="1400" dirty="0">
              <a:solidFill>
                <a:srgbClr val="FF0000"/>
              </a:solidFill>
            </a:endParaRPr>
          </a:p>
        </p:txBody>
      </p:sp>
      <p:sp>
        <p:nvSpPr>
          <p:cNvPr id="5" name="TextBox 4"/>
          <p:cNvSpPr txBox="1"/>
          <p:nvPr/>
        </p:nvSpPr>
        <p:spPr>
          <a:xfrm>
            <a:off x="7593786" y="2700071"/>
            <a:ext cx="1245414" cy="461665"/>
          </a:xfrm>
          <a:prstGeom prst="rect">
            <a:avLst/>
          </a:prstGeom>
          <a:noFill/>
        </p:spPr>
        <p:txBody>
          <a:bodyPr wrap="square" rtlCol="0">
            <a:spAutoFit/>
          </a:bodyPr>
          <a:lstStyle/>
          <a:p>
            <a:r>
              <a:rPr lang="en-US" sz="1200" dirty="0" smtClean="0"/>
              <a:t>Tesoro refinery strike</a:t>
            </a:r>
            <a:endParaRPr lang="en-US" sz="1200" dirty="0"/>
          </a:p>
        </p:txBody>
      </p:sp>
      <p:sp>
        <p:nvSpPr>
          <p:cNvPr id="14" name="TextBox 13"/>
          <p:cNvSpPr txBox="1"/>
          <p:nvPr/>
        </p:nvSpPr>
        <p:spPr>
          <a:xfrm>
            <a:off x="5816270" y="5249475"/>
            <a:ext cx="2209800" cy="276999"/>
          </a:xfrm>
          <a:prstGeom prst="rect">
            <a:avLst/>
          </a:prstGeom>
          <a:noFill/>
        </p:spPr>
        <p:txBody>
          <a:bodyPr wrap="square" rtlCol="0">
            <a:spAutoFit/>
          </a:bodyPr>
          <a:lstStyle/>
          <a:p>
            <a:r>
              <a:rPr lang="en-US" sz="1200" dirty="0" smtClean="0"/>
              <a:t>Exxon Mobil refinery outage</a:t>
            </a:r>
            <a:endParaRPr lang="en-US" sz="1200" dirty="0"/>
          </a:p>
        </p:txBody>
      </p:sp>
      <p:cxnSp>
        <p:nvCxnSpPr>
          <p:cNvPr id="7" name="Straight Arrow Connector 6"/>
          <p:cNvCxnSpPr/>
          <p:nvPr/>
        </p:nvCxnSpPr>
        <p:spPr>
          <a:xfrm>
            <a:off x="7848601" y="3124639"/>
            <a:ext cx="177469" cy="1188209"/>
          </a:xfrm>
          <a:prstGeom prst="straightConnector1">
            <a:avLst/>
          </a:prstGeom>
          <a:ln w="2857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848600" y="4194631"/>
            <a:ext cx="564532" cy="119334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977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526473" y="0"/>
            <a:ext cx="8229600" cy="1143000"/>
          </a:xfrm>
        </p:spPr>
        <p:txBody>
          <a:bodyPr/>
          <a:lstStyle/>
          <a:p>
            <a:r>
              <a:rPr lang="en-US" sz="3200" dirty="0" smtClean="0"/>
              <a:t>Concluding Remarks</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23</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Content Placeholder 6"/>
          <p:cNvSpPr txBox="1">
            <a:spLocks/>
          </p:cNvSpPr>
          <p:nvPr/>
        </p:nvSpPr>
        <p:spPr>
          <a:xfrm>
            <a:off x="304800" y="1143000"/>
            <a:ext cx="8534400" cy="50292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smtClean="0"/>
              <a:t>California</a:t>
            </a:r>
            <a:r>
              <a:rPr lang="en-US" altLang="en-US" sz="2200" dirty="0"/>
              <a:t> </a:t>
            </a:r>
            <a:r>
              <a:rPr lang="en-US" altLang="en-US" sz="2200" dirty="0" smtClean="0"/>
              <a:t>has experienced one the largest gasoline price spikes in recent history</a:t>
            </a:r>
          </a:p>
          <a:p>
            <a:r>
              <a:rPr lang="en-US" altLang="en-US" sz="2200" dirty="0" smtClean="0"/>
              <a:t>The rapid price increase is not surprising after 17.6 percent of California’s refining capacity is temporarily unable to operate in conjunction with lower-than-normal inventory levels and a transition from winter to summer gasoline recipe</a:t>
            </a:r>
          </a:p>
          <a:p>
            <a:r>
              <a:rPr lang="en-US" altLang="en-US" sz="2200" dirty="0" smtClean="0"/>
              <a:t>The price spike is over and retail prices continue to slowly decline</a:t>
            </a:r>
          </a:p>
          <a:p>
            <a:r>
              <a:rPr lang="en-US" altLang="en-US" sz="2200" dirty="0" smtClean="0"/>
              <a:t>Additional downward pressure on gasoline prices should continue with:</a:t>
            </a:r>
          </a:p>
          <a:p>
            <a:pPr lvl="1"/>
            <a:r>
              <a:rPr lang="en-US" altLang="en-US" sz="1800" dirty="0" smtClean="0"/>
              <a:t>Arrival of 1.7 million barrels of gasoline from foreign sources over the next couple of weeks</a:t>
            </a:r>
          </a:p>
          <a:p>
            <a:pPr lvl="1"/>
            <a:r>
              <a:rPr lang="en-US" altLang="en-US" sz="1800" dirty="0" smtClean="0"/>
              <a:t>Restart of the Tesoro Golden Eagle refinery following return of striking workers</a:t>
            </a:r>
          </a:p>
          <a:p>
            <a:pPr lvl="1"/>
            <a:r>
              <a:rPr lang="en-US" altLang="en-US" sz="1800" dirty="0" smtClean="0"/>
              <a:t>Restart of gasoline-producing process units at the Exxon Mobil refinery at reduced rates sometime over the next several months</a:t>
            </a:r>
          </a:p>
          <a:p>
            <a:endParaRPr lang="en-US" altLang="en-US" sz="2200" dirty="0"/>
          </a:p>
        </p:txBody>
      </p:sp>
    </p:spTree>
    <p:extLst>
      <p:ext uri="{BB962C8B-B14F-4D97-AF65-F5344CB8AC3E}">
        <p14:creationId xmlns:p14="http://schemas.microsoft.com/office/powerpoint/2010/main" val="3863562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2" name="Title 1"/>
          <p:cNvSpPr>
            <a:spLocks noGrp="1"/>
          </p:cNvSpPr>
          <p:nvPr>
            <p:ph type="ctrTitle"/>
          </p:nvPr>
        </p:nvSpPr>
        <p:spPr/>
        <p:txBody>
          <a:bodyPr/>
          <a:lstStyle/>
          <a:p>
            <a:r>
              <a:rPr lang="en-US" sz="3600" dirty="0" smtClean="0"/>
              <a:t>Background Slides</a:t>
            </a:r>
            <a:endParaRPr lang="en-US" sz="3600" dirty="0"/>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Tree>
    <p:extLst>
      <p:ext uri="{BB962C8B-B14F-4D97-AF65-F5344CB8AC3E}">
        <p14:creationId xmlns:p14="http://schemas.microsoft.com/office/powerpoint/2010/main" val="4292858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a:xfrm>
            <a:off x="609600" y="-76200"/>
            <a:ext cx="8229600" cy="1143000"/>
          </a:xfrm>
        </p:spPr>
        <p:txBody>
          <a:bodyPr/>
          <a:lstStyle/>
          <a:p>
            <a:pPr eaLnBrk="1" hangingPunct="1"/>
            <a:r>
              <a:rPr lang="en-US" sz="3200" dirty="0" smtClean="0"/>
              <a:t>California Gasoline Market - Taxes</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25</a:t>
            </a:fld>
            <a:endParaRPr lang="en-US" sz="1200" smtClean="0">
              <a:solidFill>
                <a:srgbClr val="898989"/>
              </a:solidFill>
            </a:endParaRP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7" name="Content Placeholder 6"/>
          <p:cNvSpPr txBox="1">
            <a:spLocks/>
          </p:cNvSpPr>
          <p:nvPr/>
        </p:nvSpPr>
        <p:spPr>
          <a:xfrm>
            <a:off x="381000" y="1143000"/>
            <a:ext cx="4343400" cy="50292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amount of tax levied on a gallon of gasoline in California is usually higher than nearly every other state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As of January 1, 2015, California retail gasoline taxes accounted for 63.8 cents per gallon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U.S. average was 48.3 cents per gallon so California’s retail gasoline tax burden was 15.0 cents per gallon higher than the U.S. average</a:t>
            </a:r>
          </a:p>
        </p:txBody>
      </p:sp>
      <p:pic>
        <p:nvPicPr>
          <p:cNvPr id="3074" name="Picture 2"/>
          <p:cNvPicPr>
            <a:picLocks noChangeAspect="1" noChangeArrowheads="1"/>
          </p:cNvPicPr>
          <p:nvPr/>
        </p:nvPicPr>
        <p:blipFill>
          <a:blip r:embed="rId3" cstate="print"/>
          <a:srcRect/>
          <a:stretch>
            <a:fillRect/>
          </a:stretch>
        </p:blipFill>
        <p:spPr bwMode="auto">
          <a:xfrm>
            <a:off x="4648200" y="1057275"/>
            <a:ext cx="3962400" cy="5038725"/>
          </a:xfrm>
          <a:prstGeom prst="rect">
            <a:avLst/>
          </a:prstGeom>
          <a:noFill/>
          <a:ln w="9525">
            <a:noFill/>
            <a:miter lim="800000"/>
            <a:headEnd/>
            <a:tailEnd/>
          </a:ln>
        </p:spPr>
      </p:pic>
      <p:sp>
        <p:nvSpPr>
          <p:cNvPr id="13" name="TextBox 12"/>
          <p:cNvSpPr txBox="1"/>
          <p:nvPr/>
        </p:nvSpPr>
        <p:spPr>
          <a:xfrm>
            <a:off x="762000" y="5943600"/>
            <a:ext cx="2971800" cy="276999"/>
          </a:xfrm>
          <a:prstGeom prst="rect">
            <a:avLst/>
          </a:prstGeom>
          <a:noFill/>
        </p:spPr>
        <p:txBody>
          <a:bodyPr wrap="square" rtlCol="0">
            <a:spAutoFit/>
          </a:bodyPr>
          <a:lstStyle/>
          <a:p>
            <a:r>
              <a:rPr lang="en-US" sz="1200" dirty="0" smtClean="0"/>
              <a:t>Source: American Petroleum Institute</a:t>
            </a:r>
            <a:endParaRPr lang="en-US" sz="1200" dirty="0"/>
          </a:p>
        </p:txBody>
      </p:sp>
    </p:spTree>
    <p:extLst>
      <p:ext uri="{BB962C8B-B14F-4D97-AF65-F5344CB8AC3E}">
        <p14:creationId xmlns:p14="http://schemas.microsoft.com/office/powerpoint/2010/main" val="2671130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a:xfrm>
            <a:off x="609600" y="-76200"/>
            <a:ext cx="8229600" cy="1143000"/>
          </a:xfrm>
        </p:spPr>
        <p:txBody>
          <a:bodyPr/>
          <a:lstStyle/>
          <a:p>
            <a:pPr eaLnBrk="1" hangingPunct="1"/>
            <a:r>
              <a:rPr lang="en-US" sz="3200" dirty="0" smtClean="0"/>
              <a:t>California Diesel Fuel Market - Taxes</a:t>
            </a:r>
          </a:p>
        </p:txBody>
      </p:sp>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26</a:t>
            </a:fld>
            <a:endParaRPr lang="en-US" sz="1200" smtClean="0">
              <a:solidFill>
                <a:srgbClr val="898989"/>
              </a:solidFill>
            </a:endParaRP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7" name="Content Placeholder 6"/>
          <p:cNvSpPr txBox="1">
            <a:spLocks/>
          </p:cNvSpPr>
          <p:nvPr/>
        </p:nvSpPr>
        <p:spPr>
          <a:xfrm>
            <a:off x="381000" y="1143000"/>
            <a:ext cx="4343400" cy="50292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amount of tax levied on a gallon of diesel</a:t>
            </a:r>
            <a:r>
              <a:rPr kumimoji="0" lang="en-US" sz="2200" b="0" i="0" u="none" strike="noStrike" kern="1200" cap="none" spc="0" normalizeH="0" noProof="0" dirty="0" smtClean="0">
                <a:ln>
                  <a:noFill/>
                </a:ln>
                <a:solidFill>
                  <a:schemeClr val="tx1"/>
                </a:solidFill>
                <a:effectLst/>
                <a:uLnTx/>
                <a:uFillTx/>
                <a:latin typeface="+mn-lt"/>
                <a:ea typeface="+mn-ea"/>
                <a:cs typeface="+mn-cs"/>
              </a:rPr>
              <a:t> fuel</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in California is usually higher than nearly every other state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As of January 1, 2015, California retail diesel</a:t>
            </a:r>
            <a:r>
              <a:rPr kumimoji="0" lang="en-US" sz="2200" b="0" i="0" u="none" strike="noStrike" kern="1200" cap="none" spc="0" normalizeH="0" noProof="0" dirty="0" smtClean="0">
                <a:ln>
                  <a:noFill/>
                </a:ln>
                <a:solidFill>
                  <a:schemeClr val="tx1"/>
                </a:solidFill>
                <a:effectLst/>
                <a:uLnTx/>
                <a:uFillTx/>
                <a:latin typeface="+mn-lt"/>
                <a:ea typeface="+mn-ea"/>
                <a:cs typeface="+mn-cs"/>
              </a:rPr>
              <a:t> fuel</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taxes accounted for 65.0 cents per gallon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U.S. average was 54.4 cents per gallon so California’s retail gasoline tax burden was 10.6 cents per gallon higher than the U.S. average</a:t>
            </a:r>
          </a:p>
        </p:txBody>
      </p:sp>
      <p:pic>
        <p:nvPicPr>
          <p:cNvPr id="4098" name="Picture 2"/>
          <p:cNvPicPr>
            <a:picLocks noChangeAspect="1" noChangeArrowheads="1"/>
          </p:cNvPicPr>
          <p:nvPr/>
        </p:nvPicPr>
        <p:blipFill>
          <a:blip r:embed="rId3" cstate="print"/>
          <a:srcRect/>
          <a:stretch>
            <a:fillRect/>
          </a:stretch>
        </p:blipFill>
        <p:spPr bwMode="auto">
          <a:xfrm>
            <a:off x="4648200" y="1038225"/>
            <a:ext cx="4045191" cy="5133975"/>
          </a:xfrm>
          <a:prstGeom prst="rect">
            <a:avLst/>
          </a:prstGeom>
          <a:noFill/>
          <a:ln w="9525">
            <a:noFill/>
            <a:miter lim="800000"/>
            <a:headEnd/>
            <a:tailEnd/>
          </a:ln>
        </p:spPr>
      </p:pic>
      <p:sp>
        <p:nvSpPr>
          <p:cNvPr id="12" name="TextBox 11"/>
          <p:cNvSpPr txBox="1"/>
          <p:nvPr/>
        </p:nvSpPr>
        <p:spPr>
          <a:xfrm>
            <a:off x="762000" y="5943600"/>
            <a:ext cx="2971800" cy="276999"/>
          </a:xfrm>
          <a:prstGeom prst="rect">
            <a:avLst/>
          </a:prstGeom>
          <a:noFill/>
        </p:spPr>
        <p:txBody>
          <a:bodyPr wrap="square" rtlCol="0">
            <a:spAutoFit/>
          </a:bodyPr>
          <a:lstStyle/>
          <a:p>
            <a:r>
              <a:rPr lang="en-US" sz="1200" dirty="0" smtClean="0"/>
              <a:t>Source: American Petroleum Institute</a:t>
            </a:r>
            <a:endParaRPr lang="en-US" sz="1200" dirty="0"/>
          </a:p>
        </p:txBody>
      </p:sp>
    </p:spTree>
    <p:extLst>
      <p:ext uri="{BB962C8B-B14F-4D97-AF65-F5344CB8AC3E}">
        <p14:creationId xmlns:p14="http://schemas.microsoft.com/office/powerpoint/2010/main" val="533343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762000" y="-76200"/>
            <a:ext cx="8229600" cy="1143000"/>
          </a:xfrm>
        </p:spPr>
        <p:txBody>
          <a:bodyPr/>
          <a:lstStyle/>
          <a:p>
            <a:r>
              <a:rPr lang="en-US" sz="3200" dirty="0" smtClean="0"/>
              <a:t>Breakdown of Retail Gallon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27</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Content Placeholder 6"/>
          <p:cNvSpPr txBox="1">
            <a:spLocks/>
          </p:cNvSpPr>
          <p:nvPr/>
        </p:nvSpPr>
        <p:spPr>
          <a:xfrm>
            <a:off x="457200" y="1066800"/>
            <a:ext cx="8229600" cy="5105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2000" dirty="0" smtClean="0">
                <a:latin typeface="+mn-lt"/>
                <a:cs typeface="+mn-cs"/>
              </a:rPr>
              <a:t>Components of California Retail Gasoline:</a:t>
            </a:r>
          </a:p>
          <a:p>
            <a:pPr marL="800100" lvl="1" indent="-342900">
              <a:spcBef>
                <a:spcPct val="20000"/>
              </a:spcBef>
              <a:buFont typeface="Arial" panose="020B0604020202020204" pitchFamily="34" charset="0"/>
              <a:buChar char="•"/>
              <a:defRPr/>
            </a:pPr>
            <a:r>
              <a:rPr lang="en-US" b="1" dirty="0" smtClean="0">
                <a:solidFill>
                  <a:srgbClr val="FF0000"/>
                </a:solidFill>
                <a:latin typeface="+mn-lt"/>
                <a:cs typeface="+mn-cs"/>
              </a:rPr>
              <a:t>Refiner </a:t>
            </a:r>
            <a:r>
              <a:rPr lang="en-US" b="1" dirty="0">
                <a:solidFill>
                  <a:srgbClr val="FF0000"/>
                </a:solidFill>
                <a:latin typeface="+mn-lt"/>
                <a:cs typeface="+mn-cs"/>
              </a:rPr>
              <a:t>Margin </a:t>
            </a:r>
            <a:r>
              <a:rPr lang="en-US" dirty="0">
                <a:latin typeface="+mn-lt"/>
                <a:cs typeface="+mn-cs"/>
              </a:rPr>
              <a:t>- Refiner Margin (costs and profits) is calculated by subtracting the market price for crude oil from the wholesale price of gasoline. The result is a gross refining margin which includes the cost of operating the refinery as well as the profits for the refining company</a:t>
            </a:r>
            <a:r>
              <a:rPr lang="en-US" dirty="0" smtClean="0">
                <a:latin typeface="+mn-lt"/>
                <a:cs typeface="+mn-cs"/>
              </a:rPr>
              <a:t>.</a:t>
            </a:r>
          </a:p>
          <a:p>
            <a:pPr marL="800100" lvl="1" indent="-342900">
              <a:spcBef>
                <a:spcPct val="20000"/>
              </a:spcBef>
              <a:buFont typeface="Arial" panose="020B0604020202020204" pitchFamily="34" charset="0"/>
              <a:buChar char="•"/>
              <a:defRPr/>
            </a:pPr>
            <a:endParaRPr lang="en-US" sz="800" dirty="0">
              <a:latin typeface="+mn-lt"/>
              <a:cs typeface="+mn-cs"/>
            </a:endParaRPr>
          </a:p>
          <a:p>
            <a:pPr marL="1257300" lvl="2" indent="-342900">
              <a:spcBef>
                <a:spcPct val="20000"/>
              </a:spcBef>
              <a:buFont typeface="Arial" panose="020B0604020202020204" pitchFamily="34" charset="0"/>
              <a:buChar char="•"/>
              <a:defRPr/>
            </a:pPr>
            <a:r>
              <a:rPr lang="en-US" b="1" dirty="0" smtClean="0">
                <a:solidFill>
                  <a:srgbClr val="FF0000"/>
                </a:solidFill>
                <a:latin typeface="+mn-lt"/>
                <a:cs typeface="+mn-cs"/>
              </a:rPr>
              <a:t>Crude Oil Price</a:t>
            </a:r>
            <a:r>
              <a:rPr lang="en-US" dirty="0" smtClean="0">
                <a:latin typeface="+mn-lt"/>
                <a:cs typeface="+mn-cs"/>
              </a:rPr>
              <a:t>: The </a:t>
            </a:r>
            <a:r>
              <a:rPr lang="en-US" dirty="0">
                <a:latin typeface="+mn-lt"/>
                <a:cs typeface="+mn-cs"/>
              </a:rPr>
              <a:t>daily market price of Alaska North Slope </a:t>
            </a:r>
            <a:r>
              <a:rPr lang="en-US" dirty="0" smtClean="0">
                <a:latin typeface="+mn-lt"/>
                <a:cs typeface="+mn-cs"/>
              </a:rPr>
              <a:t>(ANS) crude </a:t>
            </a:r>
            <a:r>
              <a:rPr lang="en-US" dirty="0">
                <a:latin typeface="+mn-lt"/>
                <a:cs typeface="+mn-cs"/>
              </a:rPr>
              <a:t>oil </a:t>
            </a:r>
            <a:r>
              <a:rPr lang="en-US" dirty="0" smtClean="0">
                <a:latin typeface="+mn-lt"/>
                <a:cs typeface="+mn-cs"/>
              </a:rPr>
              <a:t>is </a:t>
            </a:r>
            <a:r>
              <a:rPr lang="en-US" dirty="0">
                <a:latin typeface="+mn-lt"/>
                <a:cs typeface="+mn-cs"/>
              </a:rPr>
              <a:t>used as a proxy for </a:t>
            </a:r>
            <a:r>
              <a:rPr lang="en-US" dirty="0" smtClean="0">
                <a:latin typeface="+mn-lt"/>
                <a:cs typeface="+mn-cs"/>
              </a:rPr>
              <a:t>the crude </a:t>
            </a:r>
            <a:r>
              <a:rPr lang="en-US" dirty="0">
                <a:latin typeface="+mn-lt"/>
                <a:cs typeface="+mn-cs"/>
              </a:rPr>
              <a:t>oil acquisition cost for California refineries</a:t>
            </a:r>
            <a:r>
              <a:rPr lang="en-US" dirty="0" smtClean="0">
                <a:latin typeface="+mn-lt"/>
                <a:cs typeface="+mn-cs"/>
              </a:rPr>
              <a:t>.</a:t>
            </a:r>
          </a:p>
          <a:p>
            <a:pPr marL="1257300" lvl="2" indent="-342900">
              <a:spcBef>
                <a:spcPct val="20000"/>
              </a:spcBef>
              <a:buFont typeface="Arial" panose="020B0604020202020204" pitchFamily="34" charset="0"/>
              <a:buChar char="•"/>
              <a:defRPr/>
            </a:pPr>
            <a:r>
              <a:rPr lang="en-US" b="1" dirty="0">
                <a:solidFill>
                  <a:srgbClr val="FF0000"/>
                </a:solidFill>
                <a:latin typeface="+mn-lt"/>
                <a:cs typeface="+mn-cs"/>
              </a:rPr>
              <a:t>Refinery Costs and Profits</a:t>
            </a:r>
            <a:r>
              <a:rPr lang="en-US" dirty="0">
                <a:latin typeface="+mn-lt"/>
                <a:cs typeface="+mn-cs"/>
              </a:rPr>
              <a:t>: The costs associated with refining and terminal operations, crude oil processing, oxygenate additives, product shipment and storage, oil spill fees, depreciation, purchases of gasoline to cover refinery shortages, brand advertising, and profits. </a:t>
            </a:r>
            <a:endParaRPr lang="en-US" dirty="0" smtClean="0">
              <a:latin typeface="+mn-lt"/>
              <a:cs typeface="+mn-cs"/>
            </a:endParaRPr>
          </a:p>
          <a:p>
            <a:pPr marL="800100" lvl="1" indent="-342900">
              <a:spcBef>
                <a:spcPct val="20000"/>
              </a:spcBef>
              <a:buFont typeface="Arial" panose="020B0604020202020204" pitchFamily="34" charset="0"/>
              <a:buChar char="•"/>
              <a:defRPr/>
            </a:pPr>
            <a:endParaRPr lang="en-US" sz="2000" dirty="0" smtClean="0">
              <a:latin typeface="+mn-lt"/>
              <a:cs typeface="+mn-cs"/>
            </a:endParaRPr>
          </a:p>
        </p:txBody>
      </p:sp>
    </p:spTree>
    <p:extLst>
      <p:ext uri="{BB962C8B-B14F-4D97-AF65-F5344CB8AC3E}">
        <p14:creationId xmlns:p14="http://schemas.microsoft.com/office/powerpoint/2010/main" val="2137588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762000" y="-76200"/>
            <a:ext cx="8229600" cy="1143000"/>
          </a:xfrm>
        </p:spPr>
        <p:txBody>
          <a:bodyPr/>
          <a:lstStyle/>
          <a:p>
            <a:r>
              <a:rPr lang="en-US" sz="3200" dirty="0" smtClean="0"/>
              <a:t>Breakdown of Retail Gallon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28</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Content Placeholder 6"/>
          <p:cNvSpPr txBox="1">
            <a:spLocks/>
          </p:cNvSpPr>
          <p:nvPr/>
        </p:nvSpPr>
        <p:spPr>
          <a:xfrm>
            <a:off x="457200" y="1066800"/>
            <a:ext cx="8229600" cy="5105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2000" dirty="0" smtClean="0">
                <a:latin typeface="+mn-lt"/>
                <a:cs typeface="+mn-cs"/>
              </a:rPr>
              <a:t>Components of California Retail Gasoline:</a:t>
            </a:r>
          </a:p>
          <a:p>
            <a:pPr marL="800100" lvl="1" indent="-342900">
              <a:spcBef>
                <a:spcPct val="20000"/>
              </a:spcBef>
              <a:buFont typeface="Arial" panose="020B0604020202020204" pitchFamily="34" charset="0"/>
              <a:buChar char="•"/>
              <a:defRPr/>
            </a:pPr>
            <a:r>
              <a:rPr lang="en-US" b="1" dirty="0">
                <a:solidFill>
                  <a:srgbClr val="FF0000"/>
                </a:solidFill>
                <a:latin typeface="+mn-lt"/>
                <a:cs typeface="+mn-cs"/>
              </a:rPr>
              <a:t>Distribution Margin </a:t>
            </a:r>
            <a:r>
              <a:rPr lang="en-US" dirty="0">
                <a:latin typeface="+mn-lt"/>
                <a:cs typeface="+mn-cs"/>
              </a:rPr>
              <a:t>- Distribution margin (distribution costs, marketing costs, and profits) is calculated by subtracting the </a:t>
            </a:r>
            <a:r>
              <a:rPr lang="en-US" dirty="0" smtClean="0">
                <a:latin typeface="+mn-lt"/>
                <a:cs typeface="+mn-cs"/>
              </a:rPr>
              <a:t>branded wholesale </a:t>
            </a:r>
            <a:r>
              <a:rPr lang="en-US" dirty="0">
                <a:latin typeface="+mn-lt"/>
                <a:cs typeface="+mn-cs"/>
              </a:rPr>
              <a:t>gasoline </a:t>
            </a:r>
            <a:r>
              <a:rPr lang="en-US" dirty="0" smtClean="0">
                <a:latin typeface="+mn-lt"/>
                <a:cs typeface="+mn-cs"/>
              </a:rPr>
              <a:t>price, taxes </a:t>
            </a:r>
            <a:r>
              <a:rPr lang="en-US" dirty="0">
                <a:latin typeface="+mn-lt"/>
                <a:cs typeface="+mn-cs"/>
              </a:rPr>
              <a:t>(state sales tax, state excise tax, federal excise tax, and a state underground storage tank fee</a:t>
            </a:r>
            <a:r>
              <a:rPr lang="en-US" dirty="0" smtClean="0">
                <a:latin typeface="+mn-lt"/>
                <a:cs typeface="+mn-cs"/>
              </a:rPr>
              <a:t>), and environmental costs (fuels under the cap obligation) </a:t>
            </a:r>
            <a:r>
              <a:rPr lang="en-US" dirty="0">
                <a:latin typeface="+mn-lt"/>
                <a:cs typeface="+mn-cs"/>
              </a:rPr>
              <a:t>from </a:t>
            </a:r>
            <a:r>
              <a:rPr lang="en-US" dirty="0" smtClean="0">
                <a:latin typeface="+mn-lt"/>
                <a:cs typeface="+mn-cs"/>
              </a:rPr>
              <a:t>the </a:t>
            </a:r>
            <a:r>
              <a:rPr lang="en-US" dirty="0">
                <a:latin typeface="+mn-lt"/>
                <a:cs typeface="+mn-cs"/>
              </a:rPr>
              <a:t>average retail sales price. The branded wholesale gasoline price is based on the average statewide branded refined "rack" price, information obtained from the Oil Price Information Service </a:t>
            </a:r>
            <a:r>
              <a:rPr lang="en-US" dirty="0" smtClean="0">
                <a:latin typeface="+mn-lt"/>
                <a:cs typeface="+mn-cs"/>
              </a:rPr>
              <a:t>(OPIS).</a:t>
            </a:r>
          </a:p>
          <a:p>
            <a:pPr marL="800100" lvl="1" indent="-342900">
              <a:spcBef>
                <a:spcPct val="20000"/>
              </a:spcBef>
              <a:buFont typeface="Arial" panose="020B0604020202020204" pitchFamily="34" charset="0"/>
              <a:buChar char="•"/>
              <a:defRPr/>
            </a:pPr>
            <a:endParaRPr lang="en-US" sz="800" dirty="0">
              <a:latin typeface="+mn-lt"/>
              <a:cs typeface="+mn-cs"/>
            </a:endParaRPr>
          </a:p>
          <a:p>
            <a:pPr marL="1257300" lvl="2" indent="-342900">
              <a:spcBef>
                <a:spcPct val="20000"/>
              </a:spcBef>
              <a:buFont typeface="Arial" panose="020B0604020202020204" pitchFamily="34" charset="0"/>
              <a:buChar char="•"/>
              <a:defRPr/>
            </a:pPr>
            <a:r>
              <a:rPr lang="en-US" b="1" dirty="0">
                <a:solidFill>
                  <a:srgbClr val="FF0000"/>
                </a:solidFill>
                <a:latin typeface="+mn-lt"/>
              </a:rPr>
              <a:t>Wholesale Gasoline Price</a:t>
            </a:r>
            <a:r>
              <a:rPr lang="en-US" dirty="0">
                <a:latin typeface="+mn-lt"/>
              </a:rPr>
              <a:t>: The average wholesale gasoline price is the average of 13 branded wholesale prices at various wholesale fuel loading racks around the state. This average price is for a single day. The wholesale gasoline price is calculated for the same day as EIA's weekly average gasoline price. </a:t>
            </a:r>
          </a:p>
          <a:p>
            <a:pPr marL="1714500" lvl="3" indent="-342900">
              <a:spcBef>
                <a:spcPct val="20000"/>
              </a:spcBef>
              <a:buFont typeface="Arial" panose="020B0604020202020204" pitchFamily="34" charset="0"/>
              <a:buChar char="•"/>
              <a:defRPr/>
            </a:pPr>
            <a:r>
              <a:rPr lang="en-US" sz="1600" dirty="0">
                <a:latin typeface="+mn-lt"/>
              </a:rPr>
              <a:t>Branded Gasoline: Branded gasoline refers to fuel that is sold under a brand name (such as BP, Shell, Exxon, Chevron, and Valero). Branded gasoline will include proprietary fuel additives. </a:t>
            </a:r>
          </a:p>
          <a:p>
            <a:pPr marL="800100" lvl="1" indent="-342900">
              <a:spcBef>
                <a:spcPct val="20000"/>
              </a:spcBef>
              <a:buFont typeface="Arial" panose="020B0604020202020204" pitchFamily="34" charset="0"/>
              <a:buChar char="•"/>
              <a:defRPr/>
            </a:pPr>
            <a:endParaRPr lang="en-US" dirty="0" smtClean="0">
              <a:latin typeface="+mn-lt"/>
              <a:cs typeface="+mn-cs"/>
            </a:endParaRPr>
          </a:p>
        </p:txBody>
      </p:sp>
    </p:spTree>
    <p:extLst>
      <p:ext uri="{BB962C8B-B14F-4D97-AF65-F5344CB8AC3E}">
        <p14:creationId xmlns:p14="http://schemas.microsoft.com/office/powerpoint/2010/main" val="3042554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762000" y="-76200"/>
            <a:ext cx="8229600" cy="1143000"/>
          </a:xfrm>
        </p:spPr>
        <p:txBody>
          <a:bodyPr/>
          <a:lstStyle/>
          <a:p>
            <a:r>
              <a:rPr lang="en-US" sz="3200" dirty="0" smtClean="0"/>
              <a:t>Breakdown of Retail Gallon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29</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Content Placeholder 6"/>
          <p:cNvSpPr txBox="1">
            <a:spLocks/>
          </p:cNvSpPr>
          <p:nvPr/>
        </p:nvSpPr>
        <p:spPr>
          <a:xfrm>
            <a:off x="457200" y="1066800"/>
            <a:ext cx="8229600" cy="5105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2000" dirty="0" smtClean="0">
                <a:latin typeface="+mn-lt"/>
                <a:cs typeface="+mn-cs"/>
              </a:rPr>
              <a:t>Components of California Retail Gasoline:</a:t>
            </a:r>
          </a:p>
          <a:p>
            <a:pPr marL="800100" lvl="1" indent="-342900">
              <a:spcBef>
                <a:spcPct val="20000"/>
              </a:spcBef>
              <a:buFont typeface="Arial" panose="020B0604020202020204" pitchFamily="34" charset="0"/>
              <a:buChar char="•"/>
              <a:defRPr/>
            </a:pPr>
            <a:r>
              <a:rPr lang="en-US" b="1" dirty="0">
                <a:solidFill>
                  <a:srgbClr val="FF0000"/>
                </a:solidFill>
                <a:latin typeface="+mn-lt"/>
                <a:cs typeface="+mn-cs"/>
              </a:rPr>
              <a:t>State Underground Storage Tank Fee</a:t>
            </a:r>
            <a:r>
              <a:rPr lang="en-US" dirty="0">
                <a:latin typeface="+mn-lt"/>
                <a:cs typeface="+mn-cs"/>
              </a:rPr>
              <a:t>: The </a:t>
            </a:r>
            <a:r>
              <a:rPr lang="en-US" dirty="0" smtClean="0">
                <a:latin typeface="+mn-lt"/>
                <a:cs typeface="+mn-cs"/>
              </a:rPr>
              <a:t>UST </a:t>
            </a:r>
            <a:r>
              <a:rPr lang="en-US" dirty="0">
                <a:latin typeface="+mn-lt"/>
                <a:cs typeface="+mn-cs"/>
              </a:rPr>
              <a:t>fee is currently </a:t>
            </a:r>
            <a:r>
              <a:rPr lang="en-US" dirty="0" smtClean="0">
                <a:latin typeface="+mn-lt"/>
                <a:cs typeface="+mn-cs"/>
              </a:rPr>
              <a:t>2.0 </a:t>
            </a:r>
            <a:r>
              <a:rPr lang="en-US" dirty="0">
                <a:latin typeface="+mn-lt"/>
                <a:cs typeface="+mn-cs"/>
              </a:rPr>
              <a:t>cents per gallon. </a:t>
            </a:r>
            <a:r>
              <a:rPr lang="en-US" dirty="0" smtClean="0">
                <a:latin typeface="+mn-lt"/>
                <a:cs typeface="+mn-cs"/>
              </a:rPr>
              <a:t>Fee was 1.4 cents per gallon during 2014.</a:t>
            </a:r>
            <a:endParaRPr lang="en-US" dirty="0">
              <a:latin typeface="+mn-lt"/>
              <a:cs typeface="+mn-cs"/>
            </a:endParaRPr>
          </a:p>
          <a:p>
            <a:pPr marL="800100" lvl="1" indent="-342900">
              <a:spcBef>
                <a:spcPct val="20000"/>
              </a:spcBef>
              <a:buFont typeface="Arial" panose="020B0604020202020204" pitchFamily="34" charset="0"/>
              <a:buChar char="•"/>
              <a:defRPr/>
            </a:pPr>
            <a:endParaRPr lang="en-US" sz="800" dirty="0" smtClean="0">
              <a:latin typeface="+mn-lt"/>
              <a:cs typeface="+mn-cs"/>
            </a:endParaRPr>
          </a:p>
          <a:p>
            <a:pPr marL="800100" lvl="1" indent="-342900">
              <a:spcBef>
                <a:spcPct val="20000"/>
              </a:spcBef>
              <a:buFont typeface="Arial" panose="020B0604020202020204" pitchFamily="34" charset="0"/>
              <a:buChar char="•"/>
              <a:defRPr/>
            </a:pPr>
            <a:r>
              <a:rPr lang="en-US" b="1" dirty="0" smtClean="0">
                <a:solidFill>
                  <a:srgbClr val="FF0000"/>
                </a:solidFill>
                <a:latin typeface="+mn-lt"/>
                <a:cs typeface="+mn-cs"/>
              </a:rPr>
              <a:t>State </a:t>
            </a:r>
            <a:r>
              <a:rPr lang="en-US" b="1" dirty="0">
                <a:solidFill>
                  <a:srgbClr val="FF0000"/>
                </a:solidFill>
                <a:latin typeface="+mn-lt"/>
                <a:cs typeface="+mn-cs"/>
              </a:rPr>
              <a:t>and Local Sales Tax</a:t>
            </a:r>
            <a:r>
              <a:rPr lang="en-US" dirty="0">
                <a:latin typeface="+mn-lt"/>
                <a:cs typeface="+mn-cs"/>
              </a:rPr>
              <a:t>: An average state sales tax rate of 2.25% percent is used in the calculation of the distribution margin although the actual sales tax rate does vary throughout California. </a:t>
            </a:r>
          </a:p>
          <a:p>
            <a:pPr marL="800100" lvl="1" indent="-342900">
              <a:spcBef>
                <a:spcPct val="20000"/>
              </a:spcBef>
              <a:buFont typeface="Arial" panose="020B0604020202020204" pitchFamily="34" charset="0"/>
              <a:buChar char="•"/>
              <a:defRPr/>
            </a:pPr>
            <a:endParaRPr lang="en-US" sz="800" dirty="0">
              <a:latin typeface="+mn-lt"/>
              <a:cs typeface="+mn-cs"/>
            </a:endParaRPr>
          </a:p>
          <a:p>
            <a:pPr marL="800100" lvl="1" indent="-342900">
              <a:spcBef>
                <a:spcPct val="20000"/>
              </a:spcBef>
              <a:buFont typeface="Arial" panose="020B0604020202020204" pitchFamily="34" charset="0"/>
              <a:buChar char="•"/>
              <a:defRPr/>
            </a:pPr>
            <a:r>
              <a:rPr lang="en-US" b="1" dirty="0">
                <a:solidFill>
                  <a:srgbClr val="FF0000"/>
                </a:solidFill>
                <a:latin typeface="+mn-lt"/>
                <a:cs typeface="+mn-cs"/>
              </a:rPr>
              <a:t>State Excise Tax</a:t>
            </a:r>
            <a:r>
              <a:rPr lang="en-US" dirty="0">
                <a:latin typeface="+mn-lt"/>
                <a:cs typeface="+mn-cs"/>
              </a:rPr>
              <a:t>: The California state excise tax is currently </a:t>
            </a:r>
            <a:r>
              <a:rPr lang="en-US" dirty="0" smtClean="0">
                <a:latin typeface="+mn-lt"/>
                <a:cs typeface="+mn-cs"/>
              </a:rPr>
              <a:t>36.0 </a:t>
            </a:r>
            <a:r>
              <a:rPr lang="en-US" dirty="0">
                <a:latin typeface="+mn-lt"/>
                <a:cs typeface="+mn-cs"/>
              </a:rPr>
              <a:t>cents per gallon. </a:t>
            </a:r>
          </a:p>
          <a:p>
            <a:pPr marL="800100" lvl="1" indent="-342900">
              <a:spcBef>
                <a:spcPct val="20000"/>
              </a:spcBef>
              <a:buFont typeface="Arial" panose="020B0604020202020204" pitchFamily="34" charset="0"/>
              <a:buChar char="•"/>
              <a:defRPr/>
            </a:pPr>
            <a:endParaRPr lang="en-US" sz="800" dirty="0">
              <a:latin typeface="+mn-lt"/>
              <a:cs typeface="+mn-cs"/>
            </a:endParaRPr>
          </a:p>
          <a:p>
            <a:pPr marL="800100" lvl="1" indent="-342900">
              <a:spcBef>
                <a:spcPct val="20000"/>
              </a:spcBef>
              <a:buFont typeface="Arial" panose="020B0604020202020204" pitchFamily="34" charset="0"/>
              <a:buChar char="•"/>
              <a:defRPr/>
            </a:pPr>
            <a:r>
              <a:rPr lang="en-US" b="1" dirty="0">
                <a:solidFill>
                  <a:srgbClr val="FF0000"/>
                </a:solidFill>
                <a:latin typeface="+mn-lt"/>
                <a:cs typeface="+mn-cs"/>
              </a:rPr>
              <a:t>Federal Excise Tax</a:t>
            </a:r>
            <a:r>
              <a:rPr lang="en-US" dirty="0">
                <a:latin typeface="+mn-lt"/>
                <a:cs typeface="+mn-cs"/>
              </a:rPr>
              <a:t>: The federal excise tax is currently 18.4 cents per gallon</a:t>
            </a:r>
            <a:r>
              <a:rPr lang="en-US" dirty="0" smtClean="0">
                <a:latin typeface="+mn-lt"/>
                <a:cs typeface="+mn-cs"/>
              </a:rPr>
              <a:t>.</a:t>
            </a:r>
          </a:p>
          <a:p>
            <a:pPr marL="800100" lvl="1" indent="-342900">
              <a:spcBef>
                <a:spcPct val="20000"/>
              </a:spcBef>
              <a:buFont typeface="Arial" panose="020B0604020202020204" pitchFamily="34" charset="0"/>
              <a:buChar char="•"/>
              <a:defRPr/>
            </a:pPr>
            <a:endParaRPr lang="en-US" sz="800" dirty="0">
              <a:latin typeface="+mn-lt"/>
              <a:cs typeface="+mn-cs"/>
            </a:endParaRPr>
          </a:p>
          <a:p>
            <a:pPr marL="800100" lvl="1" indent="-342900">
              <a:spcBef>
                <a:spcPct val="20000"/>
              </a:spcBef>
              <a:buFont typeface="Arial" panose="020B0604020202020204" pitchFamily="34" charset="0"/>
              <a:buChar char="•"/>
              <a:defRPr/>
            </a:pPr>
            <a:r>
              <a:rPr lang="en-US" b="1" dirty="0" smtClean="0">
                <a:solidFill>
                  <a:srgbClr val="FF0000"/>
                </a:solidFill>
                <a:latin typeface="+mn-lt"/>
                <a:cs typeface="+mn-cs"/>
              </a:rPr>
              <a:t>Fuels-Under-the-Cap Obligation</a:t>
            </a:r>
            <a:r>
              <a:rPr lang="en-US" dirty="0" smtClean="0">
                <a:latin typeface="+mn-lt"/>
                <a:cs typeface="+mn-cs"/>
              </a:rPr>
              <a:t>: The cost for fuel distributers for compliance with the AB 32 Cap &amp; Trade obligations downstream of refineries. A daily calculation of the obligation is published by the Oil Price Information Service (OPIS). Calculated costs vary by the value of carbon credits and the carbon intensity of the transportation fuel (gasoline, diesel fuel, and propane).</a:t>
            </a:r>
            <a:endParaRPr lang="en-US" dirty="0">
              <a:latin typeface="+mn-lt"/>
              <a:cs typeface="+mn-cs"/>
            </a:endParaRPr>
          </a:p>
        </p:txBody>
      </p:sp>
    </p:spTree>
    <p:extLst>
      <p:ext uri="{BB962C8B-B14F-4D97-AF65-F5344CB8AC3E}">
        <p14:creationId xmlns:p14="http://schemas.microsoft.com/office/powerpoint/2010/main" val="2863962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893618" y="0"/>
            <a:ext cx="8229600" cy="1143000"/>
          </a:xfrm>
        </p:spPr>
        <p:txBody>
          <a:bodyPr/>
          <a:lstStyle/>
          <a:p>
            <a:r>
              <a:rPr lang="en-US" altLang="en-US" sz="3200" dirty="0"/>
              <a:t>California Gasoline Market - Isolated</a:t>
            </a:r>
            <a:endParaRPr lang="en-US" sz="3200" dirty="0" smtClean="0"/>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3</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1" name="Content Placeholder 6"/>
          <p:cNvSpPr txBox="1">
            <a:spLocks/>
          </p:cNvSpPr>
          <p:nvPr/>
        </p:nvSpPr>
        <p:spPr>
          <a:xfrm>
            <a:off x="609600" y="1295400"/>
            <a:ext cx="8229600" cy="51054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smtClean="0"/>
              <a:t>California’s gasoline market is nearly self-sufficient, so supplies of gasoline from outside of California are not routinely needed to balance out supply with demand</a:t>
            </a:r>
          </a:p>
          <a:p>
            <a:pPr lvl="1"/>
            <a:r>
              <a:rPr lang="en-US" altLang="en-US" sz="1800" dirty="0" smtClean="0"/>
              <a:t>Imports of gasoline and blending components account for only 3 to 6 percent of supply</a:t>
            </a:r>
          </a:p>
          <a:p>
            <a:r>
              <a:rPr lang="en-US" altLang="en-US" sz="2200" dirty="0" smtClean="0"/>
              <a:t>The California market is geographically isolated from other locations in the United States that produce refined products</a:t>
            </a:r>
          </a:p>
          <a:p>
            <a:r>
              <a:rPr lang="en-US" altLang="en-US" sz="2200" dirty="0" smtClean="0"/>
              <a:t>Pipelines connect California refining centers to distribution terminals in Nevada and Arizona, but these pipelines only operate in one direction – sending gasoline and other transportation fuels to these neighboring states</a:t>
            </a:r>
          </a:p>
          <a:p>
            <a:r>
              <a:rPr lang="en-US" altLang="en-US" sz="2200" dirty="0" smtClean="0"/>
              <a:t>California market is isolated by time and distance from alternative sources of re-supply during unplanned refinery outages</a:t>
            </a:r>
          </a:p>
          <a:p>
            <a:endParaRPr lang="en-US" altLang="en-US" sz="2400" dirty="0" smtClean="0"/>
          </a:p>
        </p:txBody>
      </p:sp>
    </p:spTree>
    <p:extLst>
      <p:ext uri="{BB962C8B-B14F-4D97-AF65-F5344CB8AC3E}">
        <p14:creationId xmlns:p14="http://schemas.microsoft.com/office/powerpoint/2010/main" val="2971987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893618" y="0"/>
            <a:ext cx="8229600" cy="1143000"/>
          </a:xfrm>
        </p:spPr>
        <p:txBody>
          <a:bodyPr/>
          <a:lstStyle/>
          <a:p>
            <a:r>
              <a:rPr lang="en-US" sz="3200" dirty="0" smtClean="0"/>
              <a:t>Market Snapshots and</a:t>
            </a:r>
            <a:br>
              <a:rPr lang="en-US" sz="3200" dirty="0" smtClean="0"/>
            </a:br>
            <a:r>
              <a:rPr lang="en-US" sz="3200" dirty="0" smtClean="0"/>
              <a:t>Factors Contributing to Price Increases</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30</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Content Placeholder 6"/>
          <p:cNvSpPr txBox="1">
            <a:spLocks/>
          </p:cNvSpPr>
          <p:nvPr/>
        </p:nvSpPr>
        <p:spPr>
          <a:xfrm>
            <a:off x="457200" y="1148282"/>
            <a:ext cx="8229600" cy="5105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2000" dirty="0" smtClean="0">
                <a:latin typeface="+mn-lt"/>
                <a:cs typeface="+mn-cs"/>
              </a:rPr>
              <a:t>Dates:</a:t>
            </a:r>
          </a:p>
          <a:p>
            <a:pPr marL="800100" lvl="1" indent="-342900">
              <a:spcBef>
                <a:spcPct val="20000"/>
              </a:spcBef>
              <a:buFont typeface="Arial" panose="020B0604020202020204" pitchFamily="34" charset="0"/>
              <a:buChar char="•"/>
              <a:defRPr/>
            </a:pPr>
            <a:r>
              <a:rPr lang="en-US" b="1" dirty="0" smtClean="0">
                <a:solidFill>
                  <a:srgbClr val="FF0000"/>
                </a:solidFill>
                <a:latin typeface="+mn-lt"/>
                <a:cs typeface="+mn-cs"/>
              </a:rPr>
              <a:t>December 29, 2014 </a:t>
            </a:r>
            <a:r>
              <a:rPr lang="en-US" dirty="0" smtClean="0">
                <a:latin typeface="+mn-lt"/>
                <a:cs typeface="+mn-cs"/>
              </a:rPr>
              <a:t>– Monday prior to the imposition of the fuels-under-the-cap obligation for California fuel distributers. Crude oil prices had already declined by over 50 percent from their peak in May of 2014. Supplies of gasoline were ample creating conditions for lower-than-normal refiner margins and higher-than-normal dealer margins. No significant refinery issues.</a:t>
            </a:r>
          </a:p>
          <a:p>
            <a:pPr marL="800100" lvl="1" indent="-342900">
              <a:spcBef>
                <a:spcPct val="20000"/>
              </a:spcBef>
              <a:buFont typeface="Arial" panose="020B0604020202020204" pitchFamily="34" charset="0"/>
              <a:buChar char="•"/>
              <a:defRPr/>
            </a:pPr>
            <a:r>
              <a:rPr lang="en-US" b="1" dirty="0" smtClean="0">
                <a:solidFill>
                  <a:srgbClr val="FF0000"/>
                </a:solidFill>
                <a:latin typeface="+mn-lt"/>
              </a:rPr>
              <a:t>February 17, 2015 </a:t>
            </a:r>
            <a:r>
              <a:rPr lang="en-US" dirty="0">
                <a:latin typeface="+mn-lt"/>
              </a:rPr>
              <a:t>– </a:t>
            </a:r>
            <a:r>
              <a:rPr lang="en-US" dirty="0" smtClean="0">
                <a:latin typeface="+mn-lt"/>
              </a:rPr>
              <a:t>Tuesday </a:t>
            </a:r>
            <a:r>
              <a:rPr lang="en-US" dirty="0">
                <a:latin typeface="+mn-lt"/>
              </a:rPr>
              <a:t>prior to the </a:t>
            </a:r>
            <a:r>
              <a:rPr lang="en-US" dirty="0" smtClean="0">
                <a:latin typeface="+mn-lt"/>
              </a:rPr>
              <a:t>explosion at the Exxon Mobil refinery in Torrance (Southern California) on the morning of February 18. </a:t>
            </a:r>
            <a:r>
              <a:rPr lang="en-US" dirty="0">
                <a:latin typeface="+mn-lt"/>
              </a:rPr>
              <a:t>Crude oil </a:t>
            </a:r>
            <a:r>
              <a:rPr lang="en-US" dirty="0" smtClean="0">
                <a:latin typeface="+mn-lt"/>
              </a:rPr>
              <a:t>prices were virtually unchanged from late December. </a:t>
            </a:r>
            <a:r>
              <a:rPr lang="en-US" dirty="0">
                <a:latin typeface="+mn-lt"/>
              </a:rPr>
              <a:t>Supplies of gasoline </a:t>
            </a:r>
            <a:r>
              <a:rPr lang="en-US" dirty="0" smtClean="0">
                <a:latin typeface="+mn-lt"/>
              </a:rPr>
              <a:t>had already tightened after the Tesoro Golden Eagle refinery in Martinez (Northern California) did not resume operations following planned maintenance due to a strike of refinery workers targeting that facility in early February. There were also a number of unplanned outages that also contributed to tighter supply conditions. As a consequence, refiner margins improved and dealer margins contracted. The FUTC obligation is now a component of the finished gasoline price.</a:t>
            </a:r>
            <a:endParaRPr lang="en-US" dirty="0">
              <a:latin typeface="+mn-lt"/>
            </a:endParaRPr>
          </a:p>
          <a:p>
            <a:pPr marL="800100" lvl="1" indent="-342900">
              <a:spcBef>
                <a:spcPct val="20000"/>
              </a:spcBef>
              <a:buFont typeface="Arial" panose="020B0604020202020204" pitchFamily="34" charset="0"/>
              <a:buChar char="•"/>
              <a:defRPr/>
            </a:pPr>
            <a:endParaRPr lang="en-US" dirty="0" smtClean="0">
              <a:latin typeface="+mn-lt"/>
              <a:cs typeface="+mn-cs"/>
            </a:endParaRPr>
          </a:p>
        </p:txBody>
      </p:sp>
    </p:spTree>
    <p:extLst>
      <p:ext uri="{BB962C8B-B14F-4D97-AF65-F5344CB8AC3E}">
        <p14:creationId xmlns:p14="http://schemas.microsoft.com/office/powerpoint/2010/main" val="22695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762000" y="-76200"/>
            <a:ext cx="8229600" cy="1143000"/>
          </a:xfrm>
        </p:spPr>
        <p:txBody>
          <a:bodyPr/>
          <a:lstStyle/>
          <a:p>
            <a:r>
              <a:rPr lang="en-US" sz="3200" dirty="0"/>
              <a:t>Market Snapshots and</a:t>
            </a:r>
            <a:br>
              <a:rPr lang="en-US" sz="3200" dirty="0"/>
            </a:br>
            <a:r>
              <a:rPr lang="en-US" sz="3200" dirty="0"/>
              <a:t>Factors Contributing to Price Increases</a:t>
            </a:r>
            <a:endParaRPr lang="en-US" sz="3200" dirty="0" smtClean="0"/>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31</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Content Placeholder 6"/>
          <p:cNvSpPr txBox="1">
            <a:spLocks/>
          </p:cNvSpPr>
          <p:nvPr/>
        </p:nvSpPr>
        <p:spPr>
          <a:xfrm>
            <a:off x="457200" y="1066800"/>
            <a:ext cx="8229600" cy="5105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2000" dirty="0" smtClean="0">
                <a:latin typeface="+mn-lt"/>
                <a:cs typeface="+mn-cs"/>
              </a:rPr>
              <a:t>Dates:</a:t>
            </a:r>
          </a:p>
          <a:p>
            <a:pPr marL="800100" lvl="1" indent="-342900">
              <a:spcBef>
                <a:spcPct val="20000"/>
              </a:spcBef>
              <a:buFont typeface="Arial" panose="020B0604020202020204" pitchFamily="34" charset="0"/>
              <a:buChar char="•"/>
              <a:defRPr/>
            </a:pPr>
            <a:r>
              <a:rPr lang="en-US" b="1" dirty="0" smtClean="0">
                <a:solidFill>
                  <a:srgbClr val="FF0000"/>
                </a:solidFill>
                <a:latin typeface="+mn-lt"/>
                <a:cs typeface="+mn-cs"/>
              </a:rPr>
              <a:t>March 9, 2015 </a:t>
            </a:r>
            <a:r>
              <a:rPr lang="en-US" dirty="0" smtClean="0">
                <a:latin typeface="+mn-lt"/>
                <a:cs typeface="+mn-cs"/>
              </a:rPr>
              <a:t>– Crude oil prices had eased a bit from mid-February. Supplies of gasoline have become scarcer with nearly 17.6 percent of the state’s refining capacity out of service (Tesoro Golden Eagle refinery still idled by striking workers and the Exxon Mobil refinery producing little to no gasoline following the explosion at that facility). Loss of refining capacity and declining inventory levels have placed a premium on wholesale gasoline prices resulting in higher-than-normal refiner margins and higher-than-normal dealer margins.</a:t>
            </a:r>
          </a:p>
          <a:p>
            <a:pPr marL="800100" lvl="1" indent="-342900">
              <a:spcBef>
                <a:spcPct val="20000"/>
              </a:spcBef>
              <a:buFont typeface="Arial" panose="020B0604020202020204" pitchFamily="34" charset="0"/>
              <a:buChar char="•"/>
              <a:defRPr/>
            </a:pPr>
            <a:r>
              <a:rPr lang="en-US" b="1" dirty="0">
                <a:solidFill>
                  <a:srgbClr val="FF0000"/>
                </a:solidFill>
                <a:latin typeface="Calibri" panose="020F0502020204030204" pitchFamily="34" charset="0"/>
              </a:rPr>
              <a:t>March </a:t>
            </a:r>
            <a:r>
              <a:rPr lang="en-US" b="1" dirty="0" smtClean="0">
                <a:solidFill>
                  <a:srgbClr val="FF0000"/>
                </a:solidFill>
                <a:latin typeface="Calibri" panose="020F0502020204030204" pitchFamily="34" charset="0"/>
              </a:rPr>
              <a:t>23, </a:t>
            </a:r>
            <a:r>
              <a:rPr lang="en-US" b="1" dirty="0">
                <a:solidFill>
                  <a:srgbClr val="FF0000"/>
                </a:solidFill>
                <a:latin typeface="Calibri" panose="020F0502020204030204" pitchFamily="34" charset="0"/>
              </a:rPr>
              <a:t>2015 </a:t>
            </a:r>
            <a:r>
              <a:rPr lang="en-US" dirty="0">
                <a:latin typeface="Calibri" panose="020F0502020204030204" pitchFamily="34" charset="0"/>
              </a:rPr>
              <a:t>– </a:t>
            </a:r>
            <a:r>
              <a:rPr lang="en-US" dirty="0" smtClean="0">
                <a:latin typeface="Calibri" panose="020F0502020204030204" pitchFamily="34" charset="0"/>
              </a:rPr>
              <a:t>Retail prices continue to drop, down 17.2 cpg </a:t>
            </a:r>
            <a:r>
              <a:rPr lang="en-US" smtClean="0">
                <a:latin typeface="Calibri" panose="020F0502020204030204" pitchFamily="34" charset="0"/>
              </a:rPr>
              <a:t>since March 9. Crude </a:t>
            </a:r>
            <a:r>
              <a:rPr lang="en-US" dirty="0">
                <a:latin typeface="Calibri" panose="020F0502020204030204" pitchFamily="34" charset="0"/>
              </a:rPr>
              <a:t>oil prices </a:t>
            </a:r>
            <a:r>
              <a:rPr lang="en-US" dirty="0" smtClean="0">
                <a:latin typeface="Calibri" panose="020F0502020204030204" pitchFamily="34" charset="0"/>
              </a:rPr>
              <a:t>are nearly unchanged since March 9. </a:t>
            </a:r>
            <a:r>
              <a:rPr lang="en-US" dirty="0">
                <a:latin typeface="Calibri" panose="020F0502020204030204" pitchFamily="34" charset="0"/>
              </a:rPr>
              <a:t>G</a:t>
            </a:r>
            <a:r>
              <a:rPr lang="en-US" dirty="0" smtClean="0">
                <a:latin typeface="Calibri" panose="020F0502020204030204" pitchFamily="34" charset="0"/>
              </a:rPr>
              <a:t>asoline inventories continue to fall as the two refineries still are not back in operation. Loss </a:t>
            </a:r>
            <a:r>
              <a:rPr lang="en-US" dirty="0">
                <a:latin typeface="Calibri" panose="020F0502020204030204" pitchFamily="34" charset="0"/>
              </a:rPr>
              <a:t>of refining capacity and declining inventory levels </a:t>
            </a:r>
            <a:r>
              <a:rPr lang="en-US" dirty="0" smtClean="0">
                <a:latin typeface="Calibri" panose="020F0502020204030204" pitchFamily="34" charset="0"/>
              </a:rPr>
              <a:t>keep </a:t>
            </a:r>
            <a:r>
              <a:rPr lang="en-US" dirty="0">
                <a:latin typeface="Calibri" panose="020F0502020204030204" pitchFamily="34" charset="0"/>
              </a:rPr>
              <a:t>a premium on wholesale gasoline prices resulting in higher-than-normal refiner </a:t>
            </a:r>
            <a:r>
              <a:rPr lang="en-US" dirty="0" smtClean="0">
                <a:latin typeface="Calibri" panose="020F0502020204030204" pitchFamily="34" charset="0"/>
              </a:rPr>
              <a:t>margins, while dealer margins have returned to late December levels.</a:t>
            </a:r>
            <a:endParaRPr lang="en-US" dirty="0">
              <a:latin typeface="Calibri" panose="020F0502020204030204" pitchFamily="34" charset="0"/>
            </a:endParaRPr>
          </a:p>
          <a:p>
            <a:pPr marL="800100" lvl="1" indent="-342900">
              <a:spcBef>
                <a:spcPct val="20000"/>
              </a:spcBef>
              <a:buFont typeface="Arial" panose="020B0604020202020204" pitchFamily="34" charset="0"/>
              <a:buChar char="•"/>
              <a:defRPr/>
            </a:pPr>
            <a:endParaRPr lang="en-US" dirty="0" smtClean="0">
              <a:latin typeface="Calibri" panose="020F0502020204030204" pitchFamily="34" charset="0"/>
              <a:cs typeface="+mn-cs"/>
            </a:endParaRPr>
          </a:p>
        </p:txBody>
      </p:sp>
    </p:spTree>
    <p:extLst>
      <p:ext uri="{BB962C8B-B14F-4D97-AF65-F5344CB8AC3E}">
        <p14:creationId xmlns:p14="http://schemas.microsoft.com/office/powerpoint/2010/main" val="154787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762000" y="-76200"/>
            <a:ext cx="8229600" cy="1143000"/>
          </a:xfrm>
        </p:spPr>
        <p:txBody>
          <a:bodyPr/>
          <a:lstStyle/>
          <a:p>
            <a:r>
              <a:rPr lang="en-US" sz="3200" dirty="0" smtClean="0"/>
              <a:t>Fuels-Under-the-Cap (FUTC) Tracking</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32</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Content Placeholder 6"/>
          <p:cNvSpPr txBox="1">
            <a:spLocks/>
          </p:cNvSpPr>
          <p:nvPr/>
        </p:nvSpPr>
        <p:spPr>
          <a:xfrm>
            <a:off x="457200" y="1066800"/>
            <a:ext cx="8229600" cy="5105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effectLst/>
                <a:uLnTx/>
                <a:uFillTx/>
                <a:latin typeface="+mn-lt"/>
                <a:ea typeface="+mn-ea"/>
                <a:cs typeface="+mn-cs"/>
              </a:rPr>
              <a:t>Fuels-Under-the-Cap regulation</a:t>
            </a:r>
            <a:r>
              <a:rPr kumimoji="0" lang="en-US" sz="2200" b="0" i="0" u="none" strike="noStrike" kern="1200" cap="none" spc="0" normalizeH="0" noProof="0" dirty="0" smtClean="0">
                <a:ln>
                  <a:noFill/>
                </a:ln>
                <a:effectLst/>
                <a:uLnTx/>
                <a:uFillTx/>
                <a:latin typeface="+mn-lt"/>
                <a:ea typeface="+mn-ea"/>
                <a:cs typeface="+mn-cs"/>
              </a:rPr>
              <a:t> went into effect January 1, 2015</a:t>
            </a:r>
          </a:p>
          <a:p>
            <a:pPr marL="342900" indent="-342900">
              <a:spcBef>
                <a:spcPct val="20000"/>
              </a:spcBef>
              <a:buFont typeface="Arial" panose="020B0604020202020204" pitchFamily="34" charset="0"/>
              <a:buChar char="•"/>
              <a:defRPr/>
            </a:pPr>
            <a:r>
              <a:rPr lang="en-US" sz="2200" dirty="0" smtClean="0">
                <a:latin typeface="+mn-lt"/>
                <a:cs typeface="+mn-cs"/>
              </a:rPr>
              <a:t>The Oil Price Information Service (OPIS) calculates a value for the FUTC obligation </a:t>
            </a:r>
            <a:r>
              <a:rPr lang="en-US" sz="2200" dirty="0">
                <a:latin typeface="+mn-lt"/>
                <a:cs typeface="+mn-cs"/>
              </a:rPr>
              <a:t>each business day, California Cap-at-the-Rack (CAR</a:t>
            </a:r>
            <a:r>
              <a:rPr lang="en-US" sz="2200" dirty="0" smtClean="0">
                <a:latin typeface="+mn-lt"/>
                <a:cs typeface="+mn-cs"/>
              </a:rPr>
              <a:t>)</a:t>
            </a:r>
          </a:p>
          <a:p>
            <a:pPr marL="342900" indent="-342900">
              <a:spcBef>
                <a:spcPct val="20000"/>
              </a:spcBef>
              <a:buFont typeface="Arial" panose="020B0604020202020204" pitchFamily="34" charset="0"/>
              <a:buChar char="•"/>
              <a:defRPr/>
            </a:pPr>
            <a:r>
              <a:rPr lang="en-US" sz="2200" dirty="0" smtClean="0">
                <a:latin typeface="+mn-lt"/>
                <a:cs typeface="+mn-cs"/>
              </a:rPr>
              <a:t>Assessment valuation uses price of carbon x carbon intensity of the transportation fuel</a:t>
            </a:r>
          </a:p>
          <a:p>
            <a:pPr marL="800100" lvl="1" indent="-342900">
              <a:spcBef>
                <a:spcPct val="20000"/>
              </a:spcBef>
              <a:buFont typeface="Arial" panose="020B0604020202020204" pitchFamily="34" charset="0"/>
              <a:buChar char="•"/>
              <a:defRPr/>
            </a:pPr>
            <a:r>
              <a:rPr lang="en-US" sz="2000" dirty="0" smtClean="0">
                <a:latin typeface="+mn-lt"/>
                <a:cs typeface="+mn-cs"/>
              </a:rPr>
              <a:t>Winter CARB reformulated gasoline with 10 percent ethanol</a:t>
            </a:r>
          </a:p>
          <a:p>
            <a:pPr marL="800100" lvl="1" indent="-342900">
              <a:spcBef>
                <a:spcPct val="20000"/>
              </a:spcBef>
              <a:buFont typeface="Arial" panose="020B0604020202020204" pitchFamily="34" charset="0"/>
              <a:buChar char="•"/>
              <a:defRPr/>
            </a:pPr>
            <a:r>
              <a:rPr lang="en-US" sz="2000" dirty="0" smtClean="0">
                <a:latin typeface="Calibri" panose="020F0502020204030204" pitchFamily="34" charset="0"/>
              </a:rPr>
              <a:t>Summer </a:t>
            </a:r>
            <a:r>
              <a:rPr lang="en-US" sz="2000" dirty="0">
                <a:latin typeface="Calibri" panose="020F0502020204030204" pitchFamily="34" charset="0"/>
              </a:rPr>
              <a:t>CARB reformulated gasoline with 10 percent </a:t>
            </a:r>
            <a:r>
              <a:rPr lang="en-US" sz="2000" dirty="0" smtClean="0">
                <a:latin typeface="Calibri" panose="020F0502020204030204" pitchFamily="34" charset="0"/>
              </a:rPr>
              <a:t>ethanol</a:t>
            </a:r>
          </a:p>
          <a:p>
            <a:pPr marL="800100" lvl="1" indent="-342900">
              <a:spcBef>
                <a:spcPct val="20000"/>
              </a:spcBef>
              <a:buFont typeface="Arial" panose="020B0604020202020204" pitchFamily="34" charset="0"/>
              <a:buChar char="•"/>
              <a:defRPr/>
            </a:pPr>
            <a:r>
              <a:rPr lang="en-US" sz="2000" dirty="0">
                <a:latin typeface="+mn-lt"/>
              </a:rPr>
              <a:t>CARB diesel </a:t>
            </a:r>
            <a:r>
              <a:rPr lang="en-US" sz="2000" dirty="0" smtClean="0">
                <a:latin typeface="+mn-lt"/>
              </a:rPr>
              <a:t>fuel</a:t>
            </a:r>
          </a:p>
          <a:p>
            <a:pPr marL="342900" indent="-342900">
              <a:spcBef>
                <a:spcPct val="20000"/>
              </a:spcBef>
              <a:buFont typeface="Arial" panose="020B0604020202020204" pitchFamily="34" charset="0"/>
              <a:buChar char="•"/>
              <a:defRPr/>
            </a:pPr>
            <a:r>
              <a:rPr lang="en-US" sz="2000" dirty="0" smtClean="0">
                <a:latin typeface="+mn-lt"/>
              </a:rPr>
              <a:t>Majority of fuel providers have elected to use the daily OPIS CAR calculation for inclusion in their bills of lading at the distribution terminal</a:t>
            </a:r>
          </a:p>
          <a:p>
            <a:pPr marL="800100" lvl="1" indent="-342900">
              <a:spcBef>
                <a:spcPct val="20000"/>
              </a:spcBef>
              <a:buFont typeface="Arial" panose="020B0604020202020204" pitchFamily="34" charset="0"/>
              <a:buChar char="•"/>
              <a:defRPr/>
            </a:pPr>
            <a:r>
              <a:rPr lang="en-US" sz="2000" dirty="0" smtClean="0">
                <a:latin typeface="+mn-lt"/>
              </a:rPr>
              <a:t>Either as a line item or embedded in the price</a:t>
            </a:r>
          </a:p>
          <a:p>
            <a:pPr marL="342900" indent="-342900">
              <a:spcBef>
                <a:spcPct val="20000"/>
              </a:spcBef>
              <a:buFont typeface="Arial" panose="020B0604020202020204" pitchFamily="34" charset="0"/>
              <a:buChar char="•"/>
              <a:defRPr/>
            </a:pPr>
            <a:r>
              <a:rPr lang="en-US" sz="2000" dirty="0" smtClean="0">
                <a:latin typeface="+mn-lt"/>
              </a:rPr>
              <a:t>Some marketers are calculating their own FUTC assessment and including in the overall price of the fuel</a:t>
            </a:r>
            <a:endParaRPr lang="en-US" sz="2000" dirty="0">
              <a:latin typeface="+mn-lt"/>
            </a:endParaRPr>
          </a:p>
          <a:p>
            <a:pPr marL="800100" lvl="1" indent="-342900">
              <a:spcBef>
                <a:spcPct val="20000"/>
              </a:spcBef>
              <a:buFont typeface="Arial" panose="020B0604020202020204" pitchFamily="34" charset="0"/>
              <a:buChar char="•"/>
              <a:defRPr/>
            </a:pPr>
            <a:endParaRPr lang="en-US" sz="2000" dirty="0">
              <a:latin typeface="+mn-lt"/>
            </a:endParaRPr>
          </a:p>
          <a:p>
            <a:pPr marL="800100" lvl="1" indent="-342900">
              <a:spcBef>
                <a:spcPct val="20000"/>
              </a:spcBef>
              <a:buFont typeface="Arial" panose="020B0604020202020204" pitchFamily="34" charset="0"/>
              <a:buChar char="•"/>
              <a:defRPr/>
            </a:pPr>
            <a:endParaRPr lang="en-US" sz="220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90489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762000" y="-76200"/>
            <a:ext cx="8229600" cy="1143000"/>
          </a:xfrm>
        </p:spPr>
        <p:txBody>
          <a:bodyPr/>
          <a:lstStyle/>
          <a:p>
            <a:r>
              <a:rPr lang="en-US" sz="3200" dirty="0" smtClean="0"/>
              <a:t>Fuels-Under-the-Cap (FUTC) Tracking</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33</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Content Placeholder 6"/>
          <p:cNvSpPr txBox="1">
            <a:spLocks/>
          </p:cNvSpPr>
          <p:nvPr/>
        </p:nvSpPr>
        <p:spPr>
          <a:xfrm>
            <a:off x="457200" y="1066800"/>
            <a:ext cx="8229600" cy="5105400"/>
          </a:xfrm>
          <a:prstGeom prst="rect">
            <a:avLst/>
          </a:prstGeom>
        </p:spPr>
        <p:txBody>
          <a:bodyPr/>
          <a:lstStyle/>
          <a:p>
            <a:pPr marL="342900" lvl="0" indent="-342900">
              <a:spcBef>
                <a:spcPct val="20000"/>
              </a:spcBef>
              <a:buFont typeface="Arial" panose="020B0604020202020204" pitchFamily="34" charset="0"/>
              <a:buChar char="•"/>
              <a:defRPr/>
            </a:pPr>
            <a:r>
              <a:rPr lang="en-US" sz="2200" dirty="0" smtClean="0">
                <a:latin typeface="+mn-lt"/>
                <a:cs typeface="+mn-cs"/>
              </a:rPr>
              <a:t>Assuming a California Carbon Allowance price of $11.80/</a:t>
            </a:r>
            <a:r>
              <a:rPr lang="en-US" sz="2200" dirty="0" err="1" smtClean="0">
                <a:latin typeface="+mn-lt"/>
                <a:cs typeface="+mn-cs"/>
              </a:rPr>
              <a:t>mt</a:t>
            </a:r>
            <a:endParaRPr lang="en-US" sz="2200" dirty="0" smtClean="0">
              <a:latin typeface="+mn-lt"/>
              <a:cs typeface="+mn-cs"/>
            </a:endParaRPr>
          </a:p>
          <a:p>
            <a:pPr marL="342900" lvl="0" indent="-342900">
              <a:spcBef>
                <a:spcPct val="20000"/>
              </a:spcBef>
              <a:buFont typeface="Arial" panose="020B0604020202020204" pitchFamily="34" charset="0"/>
              <a:buChar char="•"/>
              <a:defRPr/>
            </a:pPr>
            <a:r>
              <a:rPr lang="en-US" sz="2200" dirty="0">
                <a:latin typeface="Calibri" panose="020F0502020204030204" pitchFamily="34" charset="0"/>
              </a:rPr>
              <a:t>CAR calculation for 1 gallon of </a:t>
            </a:r>
            <a:r>
              <a:rPr lang="en-US" sz="2200" dirty="0" smtClean="0">
                <a:solidFill>
                  <a:srgbClr val="FF0000"/>
                </a:solidFill>
                <a:latin typeface="Calibri" panose="020F0502020204030204" pitchFamily="34" charset="0"/>
              </a:rPr>
              <a:t>winter </a:t>
            </a:r>
            <a:r>
              <a:rPr lang="en-US" sz="2200" dirty="0">
                <a:solidFill>
                  <a:srgbClr val="FF0000"/>
                </a:solidFill>
                <a:latin typeface="Calibri" panose="020F0502020204030204" pitchFamily="34" charset="0"/>
              </a:rPr>
              <a:t>CARB gasoline</a:t>
            </a:r>
            <a:r>
              <a:rPr lang="en-US" sz="2200" dirty="0">
                <a:latin typeface="Calibri" panose="020F0502020204030204" pitchFamily="34" charset="0"/>
              </a:rPr>
              <a:t> delivered at the rack would be:</a:t>
            </a:r>
          </a:p>
          <a:p>
            <a:pPr marL="800100" lvl="1" indent="-342900">
              <a:spcBef>
                <a:spcPct val="20000"/>
              </a:spcBef>
              <a:buFont typeface="Arial" panose="020B0604020202020204" pitchFamily="34" charset="0"/>
              <a:buChar char="•"/>
              <a:defRPr/>
            </a:pPr>
            <a:r>
              <a:rPr lang="en-US" sz="2000" dirty="0">
                <a:latin typeface="Calibri" panose="020F0502020204030204" pitchFamily="34" charset="0"/>
              </a:rPr>
              <a:t>CAR = (((</a:t>
            </a:r>
            <a:r>
              <a:rPr lang="en-US" sz="2000" dirty="0" smtClean="0">
                <a:latin typeface="Calibri" panose="020F0502020204030204" pitchFamily="34" charset="0"/>
              </a:rPr>
              <a:t>0.00891 </a:t>
            </a:r>
            <a:r>
              <a:rPr lang="en-US" sz="2000" dirty="0">
                <a:latin typeface="Calibri" panose="020F0502020204030204" pitchFamily="34" charset="0"/>
              </a:rPr>
              <a:t>x 0.9) x 11.80) + ((0.00022 x 0.1) x 11.80)) x 100</a:t>
            </a:r>
          </a:p>
          <a:p>
            <a:pPr marL="800100" lvl="1" indent="-342900">
              <a:spcBef>
                <a:spcPct val="20000"/>
              </a:spcBef>
              <a:buFont typeface="Arial" panose="020B0604020202020204" pitchFamily="34" charset="0"/>
              <a:buChar char="•"/>
              <a:defRPr/>
            </a:pPr>
            <a:r>
              <a:rPr lang="en-US" sz="2000" dirty="0">
                <a:latin typeface="Calibri" panose="020F0502020204030204" pitchFamily="34" charset="0"/>
              </a:rPr>
              <a:t>CAR = </a:t>
            </a:r>
            <a:r>
              <a:rPr lang="en-US" sz="2000" dirty="0" smtClean="0">
                <a:latin typeface="Calibri" panose="020F0502020204030204" pitchFamily="34" charset="0"/>
              </a:rPr>
              <a:t>9.488cts/gal</a:t>
            </a:r>
            <a:endParaRPr lang="en-US" sz="2000" dirty="0">
              <a:latin typeface="Calibri" panose="020F0502020204030204" pitchFamily="34" charset="0"/>
            </a:endParaRPr>
          </a:p>
          <a:p>
            <a:pPr marL="342900" lvl="0" indent="-342900">
              <a:spcBef>
                <a:spcPct val="20000"/>
              </a:spcBef>
              <a:buFont typeface="Arial" panose="020B0604020202020204" pitchFamily="34" charset="0"/>
              <a:buChar char="•"/>
              <a:defRPr/>
            </a:pPr>
            <a:r>
              <a:rPr lang="en-US" sz="2200" dirty="0" smtClean="0">
                <a:latin typeface="+mn-lt"/>
                <a:cs typeface="+mn-cs"/>
              </a:rPr>
              <a:t>CAR </a:t>
            </a:r>
            <a:r>
              <a:rPr lang="en-US" sz="2200" dirty="0">
                <a:latin typeface="+mn-lt"/>
                <a:cs typeface="+mn-cs"/>
              </a:rPr>
              <a:t>calculation for 1 </a:t>
            </a:r>
            <a:r>
              <a:rPr lang="en-US" sz="2200" dirty="0" smtClean="0">
                <a:latin typeface="+mn-lt"/>
                <a:cs typeface="+mn-cs"/>
              </a:rPr>
              <a:t>gallon </a:t>
            </a:r>
            <a:r>
              <a:rPr lang="en-US" sz="2200" dirty="0">
                <a:latin typeface="+mn-lt"/>
                <a:cs typeface="+mn-cs"/>
              </a:rPr>
              <a:t>of </a:t>
            </a:r>
            <a:r>
              <a:rPr lang="en-US" sz="2200" dirty="0" smtClean="0">
                <a:solidFill>
                  <a:srgbClr val="FF0000"/>
                </a:solidFill>
                <a:latin typeface="+mn-lt"/>
                <a:cs typeface="+mn-cs"/>
              </a:rPr>
              <a:t>summer CARB gasoline </a:t>
            </a:r>
            <a:r>
              <a:rPr lang="en-US" sz="2200" dirty="0">
                <a:latin typeface="+mn-lt"/>
                <a:cs typeface="+mn-cs"/>
              </a:rPr>
              <a:t>delivered at the </a:t>
            </a:r>
            <a:r>
              <a:rPr lang="en-US" sz="2200" dirty="0" smtClean="0">
                <a:latin typeface="+mn-lt"/>
                <a:cs typeface="+mn-cs"/>
              </a:rPr>
              <a:t>rack would be:</a:t>
            </a:r>
          </a:p>
          <a:p>
            <a:pPr marL="800100" lvl="1" indent="-342900">
              <a:spcBef>
                <a:spcPct val="20000"/>
              </a:spcBef>
              <a:buFont typeface="Arial" panose="020B0604020202020204" pitchFamily="34" charset="0"/>
              <a:buChar char="•"/>
              <a:defRPr/>
            </a:pPr>
            <a:r>
              <a:rPr lang="en-US" sz="2000" dirty="0">
                <a:latin typeface="+mn-lt"/>
                <a:cs typeface="+mn-cs"/>
              </a:rPr>
              <a:t>CAR = (((0.00893 x 0.9) x 11.80) + ((0.00022 x 0.1) x 11.80)) x 100</a:t>
            </a:r>
          </a:p>
          <a:p>
            <a:pPr marL="800100" lvl="1" indent="-342900">
              <a:spcBef>
                <a:spcPct val="20000"/>
              </a:spcBef>
              <a:buFont typeface="Arial" panose="020B0604020202020204" pitchFamily="34" charset="0"/>
              <a:buChar char="•"/>
              <a:defRPr/>
            </a:pPr>
            <a:r>
              <a:rPr lang="en-US" sz="2000" dirty="0" smtClean="0">
                <a:latin typeface="+mn-lt"/>
                <a:cs typeface="+mn-cs"/>
              </a:rPr>
              <a:t>CAR </a:t>
            </a:r>
            <a:r>
              <a:rPr lang="en-US" sz="2000" dirty="0">
                <a:latin typeface="+mn-lt"/>
                <a:cs typeface="+mn-cs"/>
              </a:rPr>
              <a:t>= </a:t>
            </a:r>
            <a:r>
              <a:rPr lang="en-US" sz="2000" dirty="0" smtClean="0">
                <a:latin typeface="+mn-lt"/>
                <a:cs typeface="+mn-cs"/>
              </a:rPr>
              <a:t>9.510cts/gal</a:t>
            </a:r>
          </a:p>
          <a:p>
            <a:pPr marL="342900" indent="-342900">
              <a:spcBef>
                <a:spcPct val="20000"/>
              </a:spcBef>
              <a:buFont typeface="Arial" panose="020B0604020202020204" pitchFamily="34" charset="0"/>
              <a:buChar char="•"/>
              <a:defRPr/>
            </a:pPr>
            <a:r>
              <a:rPr lang="en-US" sz="2200" dirty="0" smtClean="0">
                <a:latin typeface="Calibri" panose="020F0502020204030204" pitchFamily="34" charset="0"/>
              </a:rPr>
              <a:t>CAR </a:t>
            </a:r>
            <a:r>
              <a:rPr lang="en-US" sz="2200" dirty="0">
                <a:latin typeface="Calibri" panose="020F0502020204030204" pitchFamily="34" charset="0"/>
              </a:rPr>
              <a:t>calculation for 1 gallon of </a:t>
            </a:r>
            <a:r>
              <a:rPr lang="en-US" sz="2200" dirty="0">
                <a:solidFill>
                  <a:srgbClr val="FF0000"/>
                </a:solidFill>
                <a:latin typeface="Calibri" panose="020F0502020204030204" pitchFamily="34" charset="0"/>
              </a:rPr>
              <a:t>CARB diesel </a:t>
            </a:r>
            <a:r>
              <a:rPr lang="en-US" sz="2200" dirty="0">
                <a:latin typeface="Calibri" panose="020F0502020204030204" pitchFamily="34" charset="0"/>
              </a:rPr>
              <a:t>delivered at the rack would be:</a:t>
            </a:r>
          </a:p>
          <a:p>
            <a:pPr marL="800100" lvl="1" indent="-342900">
              <a:spcBef>
                <a:spcPct val="20000"/>
              </a:spcBef>
              <a:buFont typeface="Arial" panose="020B0604020202020204" pitchFamily="34" charset="0"/>
              <a:buChar char="•"/>
              <a:defRPr/>
            </a:pPr>
            <a:r>
              <a:rPr lang="en-US" sz="2000" dirty="0">
                <a:latin typeface="Calibri" panose="020F0502020204030204" pitchFamily="34" charset="0"/>
              </a:rPr>
              <a:t>CAR = (0.01024 x 11.80) x 100</a:t>
            </a:r>
          </a:p>
          <a:p>
            <a:pPr marL="800100" lvl="1" indent="-342900">
              <a:spcBef>
                <a:spcPct val="20000"/>
              </a:spcBef>
              <a:buFont typeface="Arial" panose="020B0604020202020204" pitchFamily="34" charset="0"/>
              <a:buChar char="•"/>
              <a:defRPr/>
            </a:pPr>
            <a:r>
              <a:rPr lang="en-US" sz="2000" dirty="0">
                <a:latin typeface="Calibri" panose="020F0502020204030204" pitchFamily="34" charset="0"/>
              </a:rPr>
              <a:t>CAR = 12.083cts/gal</a:t>
            </a:r>
          </a:p>
          <a:p>
            <a:pPr marL="342900" indent="-342900">
              <a:spcBef>
                <a:spcPct val="20000"/>
              </a:spcBef>
              <a:buFont typeface="Arial" panose="020B0604020202020204" pitchFamily="34" charset="0"/>
              <a:buChar char="•"/>
              <a:defRPr/>
            </a:pPr>
            <a:endParaRPr lang="en-US" sz="2000" dirty="0" smtClean="0">
              <a:latin typeface="+mn-lt"/>
              <a:cs typeface="+mn-cs"/>
            </a:endParaRPr>
          </a:p>
        </p:txBody>
      </p:sp>
    </p:spTree>
    <p:extLst>
      <p:ext uri="{BB962C8B-B14F-4D97-AF65-F5344CB8AC3E}">
        <p14:creationId xmlns:p14="http://schemas.microsoft.com/office/powerpoint/2010/main" val="879289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762000" y="-76200"/>
            <a:ext cx="8229600" cy="1143000"/>
          </a:xfrm>
        </p:spPr>
        <p:txBody>
          <a:bodyPr/>
          <a:lstStyle/>
          <a:p>
            <a:r>
              <a:rPr lang="en-US" sz="3200" dirty="0" smtClean="0"/>
              <a:t>Fuels-Under-the-Cap (FUTC) Tracking</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34</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Content Placeholder 6"/>
          <p:cNvSpPr txBox="1">
            <a:spLocks/>
          </p:cNvSpPr>
          <p:nvPr/>
        </p:nvSpPr>
        <p:spPr>
          <a:xfrm>
            <a:off x="457200" y="1066800"/>
            <a:ext cx="8229600" cy="5105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2200" baseline="0" dirty="0" smtClean="0">
                <a:latin typeface="+mn-lt"/>
                <a:cs typeface="+mn-cs"/>
              </a:rPr>
              <a:t>Energy Commission staff have been monitoring daily fuel prices</a:t>
            </a:r>
          </a:p>
          <a:p>
            <a:pPr marL="800100" lvl="1" indent="-342900">
              <a:spcBef>
                <a:spcPct val="20000"/>
              </a:spcBef>
              <a:buFont typeface="Arial" panose="020B0604020202020204" pitchFamily="34" charset="0"/>
              <a:buChar char="•"/>
              <a:defRPr/>
            </a:pPr>
            <a:r>
              <a:rPr kumimoji="0" lang="en-US" sz="2000" b="0" i="0" u="none" strike="noStrike" kern="1200" cap="none" spc="0" normalizeH="0" noProof="0" dirty="0" smtClean="0">
                <a:ln>
                  <a:noFill/>
                </a:ln>
                <a:effectLst/>
                <a:uLnTx/>
                <a:uFillTx/>
                <a:latin typeface="+mn-lt"/>
                <a:cs typeface="+mn-cs"/>
              </a:rPr>
              <a:t>Refinery wholesale or “spot” prices</a:t>
            </a:r>
          </a:p>
          <a:p>
            <a:pPr marL="1257300" lvl="2" indent="-342900">
              <a:spcBef>
                <a:spcPct val="20000"/>
              </a:spcBef>
              <a:buFont typeface="Arial" panose="020B0604020202020204" pitchFamily="34" charset="0"/>
              <a:buChar char="•"/>
              <a:defRPr/>
            </a:pPr>
            <a:r>
              <a:rPr lang="en-US" dirty="0" smtClean="0">
                <a:latin typeface="+mn-lt"/>
                <a:cs typeface="+mn-cs"/>
              </a:rPr>
              <a:t>San Francisco, Los Angeles and Pacific Northwest</a:t>
            </a:r>
            <a:endParaRPr kumimoji="0" lang="en-US" b="0" i="0" u="none" strike="noStrike" kern="1200" cap="none" spc="0" normalizeH="0" noProof="0" dirty="0" smtClean="0">
              <a:ln>
                <a:noFill/>
              </a:ln>
              <a:effectLst/>
              <a:uLnTx/>
              <a:uFillTx/>
              <a:latin typeface="+mn-lt"/>
              <a:cs typeface="+mn-cs"/>
            </a:endParaRPr>
          </a:p>
          <a:p>
            <a:pPr marL="800100" lvl="1" indent="-342900">
              <a:spcBef>
                <a:spcPct val="20000"/>
              </a:spcBef>
              <a:buFont typeface="Arial" panose="020B0604020202020204" pitchFamily="34" charset="0"/>
              <a:buChar char="•"/>
              <a:defRPr/>
            </a:pPr>
            <a:r>
              <a:rPr lang="en-US" sz="2000" baseline="0" dirty="0" smtClean="0">
                <a:latin typeface="+mn-lt"/>
                <a:cs typeface="+mn-cs"/>
              </a:rPr>
              <a:t>Retail</a:t>
            </a:r>
            <a:r>
              <a:rPr lang="en-US" sz="2000" dirty="0" smtClean="0">
                <a:latin typeface="+mn-lt"/>
                <a:cs typeface="+mn-cs"/>
              </a:rPr>
              <a:t> prices in several states</a:t>
            </a:r>
          </a:p>
          <a:p>
            <a:pPr marL="1257300" lvl="2" indent="-342900">
              <a:spcBef>
                <a:spcPct val="20000"/>
              </a:spcBef>
              <a:buFont typeface="Arial" panose="020B0604020202020204" pitchFamily="34" charset="0"/>
              <a:buChar char="•"/>
              <a:defRPr/>
            </a:pPr>
            <a:r>
              <a:rPr kumimoji="0" lang="en-US" b="0" i="0" u="none" strike="noStrike" kern="1200" cap="none" spc="0" normalizeH="0" baseline="0" noProof="0" dirty="0" smtClean="0">
                <a:ln>
                  <a:noFill/>
                </a:ln>
                <a:effectLst/>
                <a:uLnTx/>
                <a:uFillTx/>
                <a:latin typeface="+mn-lt"/>
                <a:cs typeface="+mn-cs"/>
              </a:rPr>
              <a:t>California, Washington, Oregon, Nevada, Arizona, Texas, Illinois, Florida</a:t>
            </a:r>
          </a:p>
          <a:p>
            <a:pPr marL="342900" indent="-342900">
              <a:spcBef>
                <a:spcPct val="20000"/>
              </a:spcBef>
              <a:buFont typeface="Arial" panose="020B0604020202020204" pitchFamily="34" charset="0"/>
              <a:buChar char="•"/>
              <a:defRPr/>
            </a:pPr>
            <a:r>
              <a:rPr lang="en-US" sz="2200" noProof="0" dirty="0" smtClean="0">
                <a:latin typeface="+mn-lt"/>
                <a:cs typeface="+mn-cs"/>
              </a:rPr>
              <a:t>When prices are declining due to a drop in crude oil it is more difficult to observe an impact of an FUTC assessment being passed through to retail</a:t>
            </a:r>
          </a:p>
          <a:p>
            <a:pPr marL="800100" lvl="1" indent="-342900">
              <a:spcBef>
                <a:spcPct val="20000"/>
              </a:spcBef>
              <a:buFont typeface="Arial" panose="020B0604020202020204" pitchFamily="34" charset="0"/>
              <a:buChar char="•"/>
              <a:defRPr/>
            </a:pPr>
            <a:r>
              <a:rPr kumimoji="0" lang="en-US" sz="2000" b="0" i="0" u="none" strike="noStrike" kern="1200" cap="none" spc="0" normalizeH="0" baseline="0" dirty="0" smtClean="0">
                <a:ln>
                  <a:noFill/>
                </a:ln>
                <a:effectLst/>
                <a:uLnTx/>
                <a:uFillTx/>
                <a:latin typeface="+mn-lt"/>
                <a:cs typeface="+mn-cs"/>
              </a:rPr>
              <a:t>One approach is to examine the difference in retail prices between California and other locations to see if a change has occurred and been sustained</a:t>
            </a:r>
            <a:endParaRPr kumimoji="0" lang="en-US" sz="2000" b="0" i="0" u="none" strike="noStrike" kern="1200" cap="none" spc="0" normalizeH="0" baseline="0" noProof="0" dirty="0" smtClean="0">
              <a:ln>
                <a:noFill/>
              </a:ln>
              <a:effectLst/>
              <a:uLnTx/>
              <a:uFillTx/>
              <a:latin typeface="+mn-lt"/>
              <a:cs typeface="+mn-cs"/>
            </a:endParaRPr>
          </a:p>
          <a:p>
            <a:pPr marL="800100" lvl="1" indent="-342900">
              <a:spcBef>
                <a:spcPct val="20000"/>
              </a:spcBef>
              <a:buFont typeface="Arial" panose="020B0604020202020204" pitchFamily="34" charset="0"/>
              <a:buChar char="•"/>
              <a:defRPr/>
            </a:pPr>
            <a:r>
              <a:rPr lang="en-US" sz="2000" dirty="0" smtClean="0">
                <a:latin typeface="+mn-lt"/>
                <a:cs typeface="+mn-cs"/>
              </a:rPr>
              <a:t>Also helpful to examine regional refinery markets for potential changes in scarcity or relative abundance of supply</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35855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762000" y="-76200"/>
            <a:ext cx="8229600" cy="1143000"/>
          </a:xfrm>
        </p:spPr>
        <p:txBody>
          <a:bodyPr/>
          <a:lstStyle/>
          <a:p>
            <a:r>
              <a:rPr lang="en-US" sz="3200" dirty="0" smtClean="0"/>
              <a:t>Retail Fuel Price </a:t>
            </a:r>
            <a:r>
              <a:rPr lang="en-US" sz="3200" dirty="0"/>
              <a:t>T</a:t>
            </a:r>
            <a:r>
              <a:rPr lang="en-US" sz="3200" dirty="0" smtClean="0"/>
              <a:t>racking Observations</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35</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2" name="Content Placeholder 6"/>
          <p:cNvSpPr txBox="1">
            <a:spLocks/>
          </p:cNvSpPr>
          <p:nvPr/>
        </p:nvSpPr>
        <p:spPr>
          <a:xfrm>
            <a:off x="457200" y="1066800"/>
            <a:ext cx="8382000" cy="5105400"/>
          </a:xfrm>
          <a:prstGeom prst="rect">
            <a:avLst/>
          </a:prstGeom>
        </p:spPr>
        <p:txBody>
          <a:bodyPr/>
          <a:lstStyle/>
          <a:p>
            <a:pPr marL="342900" lvl="0" indent="-342900">
              <a:spcBef>
                <a:spcPct val="20000"/>
              </a:spcBef>
              <a:buFont typeface="Arial" panose="020B0604020202020204" pitchFamily="34" charset="0"/>
              <a:buChar char="•"/>
              <a:defRPr/>
            </a:pPr>
            <a:r>
              <a:rPr lang="en-US" sz="2200" dirty="0">
                <a:latin typeface="+mn-lt"/>
              </a:rPr>
              <a:t>Gasoline</a:t>
            </a:r>
          </a:p>
          <a:p>
            <a:pPr marL="800100" lvl="1" indent="-342900">
              <a:spcBef>
                <a:spcPct val="20000"/>
              </a:spcBef>
              <a:buFont typeface="Arial" panose="020B0604020202020204" pitchFamily="34" charset="0"/>
              <a:buChar char="•"/>
              <a:defRPr/>
            </a:pPr>
            <a:r>
              <a:rPr lang="en-US" dirty="0">
                <a:latin typeface="+mn-lt"/>
              </a:rPr>
              <a:t>The gap between California retail gasoline price and other Western states has increased between  </a:t>
            </a:r>
            <a:r>
              <a:rPr lang="en-US" b="1" dirty="0">
                <a:solidFill>
                  <a:srgbClr val="FF0000"/>
                </a:solidFill>
                <a:latin typeface="+mn-lt"/>
              </a:rPr>
              <a:t>31.8 and 43.7 cents per gallon </a:t>
            </a:r>
            <a:r>
              <a:rPr lang="en-US" dirty="0">
                <a:latin typeface="+mn-lt"/>
              </a:rPr>
              <a:t>from December 31, 2014 to March 19, 2015</a:t>
            </a:r>
          </a:p>
          <a:p>
            <a:pPr marL="800100" lvl="1" indent="-342900">
              <a:spcBef>
                <a:spcPct val="20000"/>
              </a:spcBef>
              <a:buFont typeface="Arial" panose="020B0604020202020204" pitchFamily="34" charset="0"/>
              <a:buChar char="•"/>
              <a:defRPr/>
            </a:pPr>
            <a:r>
              <a:rPr lang="en-US" dirty="0">
                <a:latin typeface="+mn-lt"/>
              </a:rPr>
              <a:t>The calculated FUTC assessment by OPIS has averaged 10 cents per gallon over the same period and lies below the range of increased retail price differential</a:t>
            </a:r>
          </a:p>
          <a:p>
            <a:pPr marL="800100" lvl="1" indent="-342900">
              <a:spcBef>
                <a:spcPct val="20000"/>
              </a:spcBef>
              <a:buFont typeface="Arial" panose="020B0604020202020204" pitchFamily="34" charset="0"/>
              <a:buChar char="•"/>
              <a:defRPr/>
            </a:pPr>
            <a:r>
              <a:rPr lang="en-US" dirty="0">
                <a:latin typeface="+mn-lt"/>
              </a:rPr>
              <a:t>Even greater differentials are attributed to increased tightness in the California gasoline market caused by refinery issues - crude oil prices remain at levels similar to the beginning of the year and thus not a contributing factor to this price spike</a:t>
            </a:r>
          </a:p>
          <a:p>
            <a:pPr marL="342900" lvl="0" indent="-342900">
              <a:spcBef>
                <a:spcPct val="20000"/>
              </a:spcBef>
              <a:buFont typeface="Arial" panose="020B0604020202020204" pitchFamily="34" charset="0"/>
              <a:buChar char="•"/>
              <a:defRPr/>
            </a:pPr>
            <a:r>
              <a:rPr lang="en-US" sz="2200" dirty="0">
                <a:latin typeface="+mn-lt"/>
              </a:rPr>
              <a:t>Diesel Fuel</a:t>
            </a:r>
          </a:p>
          <a:p>
            <a:pPr marL="800100" lvl="1" indent="-342900">
              <a:spcBef>
                <a:spcPct val="20000"/>
              </a:spcBef>
              <a:buFont typeface="Arial" panose="020B0604020202020204" pitchFamily="34" charset="0"/>
              <a:buChar char="•"/>
              <a:defRPr/>
            </a:pPr>
            <a:r>
              <a:rPr lang="en-US" dirty="0">
                <a:latin typeface="+mn-lt"/>
              </a:rPr>
              <a:t>The gap between California retail diesel fuel price and other Western states has increased between </a:t>
            </a:r>
            <a:r>
              <a:rPr lang="en-US" b="1" dirty="0">
                <a:solidFill>
                  <a:srgbClr val="FF0000"/>
                </a:solidFill>
                <a:latin typeface="+mn-lt"/>
              </a:rPr>
              <a:t>10.7 and 28.8 cents per gallon </a:t>
            </a:r>
            <a:r>
              <a:rPr lang="en-US" dirty="0">
                <a:latin typeface="+mn-lt"/>
              </a:rPr>
              <a:t>from December 31, 2014 to March 19, 2015</a:t>
            </a:r>
          </a:p>
          <a:p>
            <a:pPr marL="800100" lvl="1" indent="-342900">
              <a:spcBef>
                <a:spcPct val="20000"/>
              </a:spcBef>
              <a:buFont typeface="Arial" panose="020B0604020202020204" pitchFamily="34" charset="0"/>
              <a:buChar char="•"/>
              <a:defRPr/>
            </a:pPr>
            <a:r>
              <a:rPr lang="en-US" dirty="0">
                <a:latin typeface="+mn-lt"/>
              </a:rPr>
              <a:t>The calculated FUTC assessment by OPIS has averaged 13 cents per gallon over the same period and lies within the range of increased retail price differential</a:t>
            </a:r>
          </a:p>
          <a:p>
            <a:pPr marL="342900" indent="-342900">
              <a:spcBef>
                <a:spcPct val="20000"/>
              </a:spcBef>
              <a:buFont typeface="Arial" panose="020B0604020202020204" pitchFamily="34" charset="0"/>
              <a:buChar char="•"/>
              <a:defRPr/>
            </a:pPr>
            <a:endParaRPr lang="en-US" sz="2000" dirty="0"/>
          </a:p>
        </p:txBody>
      </p:sp>
    </p:spTree>
    <p:extLst>
      <p:ext uri="{BB962C8B-B14F-4D97-AF65-F5344CB8AC3E}">
        <p14:creationId xmlns:p14="http://schemas.microsoft.com/office/powerpoint/2010/main" val="2619287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33400" y="245479"/>
            <a:ext cx="8382000" cy="6079121"/>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36</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Tree>
    <p:extLst>
      <p:ext uri="{BB962C8B-B14F-4D97-AF65-F5344CB8AC3E}">
        <p14:creationId xmlns:p14="http://schemas.microsoft.com/office/powerpoint/2010/main" val="836660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06875" y="76200"/>
            <a:ext cx="8684725" cy="6295763"/>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37</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Tree>
    <p:extLst>
      <p:ext uri="{BB962C8B-B14F-4D97-AF65-F5344CB8AC3E}">
        <p14:creationId xmlns:p14="http://schemas.microsoft.com/office/powerpoint/2010/main" val="3012357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762000" y="759457"/>
            <a:ext cx="7995389" cy="5793743"/>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4" name="Title 3"/>
          <p:cNvSpPr>
            <a:spLocks noGrp="1"/>
          </p:cNvSpPr>
          <p:nvPr>
            <p:ph type="title"/>
          </p:nvPr>
        </p:nvSpPr>
        <p:spPr>
          <a:xfrm>
            <a:off x="605559" y="-194590"/>
            <a:ext cx="8229600" cy="1143000"/>
          </a:xfrm>
        </p:spPr>
        <p:txBody>
          <a:bodyPr/>
          <a:lstStyle/>
          <a:p>
            <a:r>
              <a:rPr lang="en-US" sz="3200" dirty="0" smtClean="0"/>
              <a:t>West Coast Gasoline Inventories</a:t>
            </a:r>
            <a:endParaRPr lang="en-US" sz="3200" dirty="0"/>
          </a:p>
        </p:txBody>
      </p:sp>
      <p:sp>
        <p:nvSpPr>
          <p:cNvPr id="10" name="Date Placeholder 9"/>
          <p:cNvSpPr>
            <a:spLocks noGrp="1"/>
          </p:cNvSpPr>
          <p:nvPr>
            <p:ph type="dt" sz="half"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38</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Tree>
    <p:extLst>
      <p:ext uri="{BB962C8B-B14F-4D97-AF65-F5344CB8AC3E}">
        <p14:creationId xmlns:p14="http://schemas.microsoft.com/office/powerpoint/2010/main" val="61800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04800" y="762000"/>
            <a:ext cx="7892337" cy="5594350"/>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4" name="Title 3"/>
          <p:cNvSpPr>
            <a:spLocks noGrp="1"/>
          </p:cNvSpPr>
          <p:nvPr>
            <p:ph type="title"/>
          </p:nvPr>
        </p:nvSpPr>
        <p:spPr>
          <a:xfrm>
            <a:off x="605559" y="-194590"/>
            <a:ext cx="8229600" cy="1143000"/>
          </a:xfrm>
        </p:spPr>
        <p:txBody>
          <a:bodyPr/>
          <a:lstStyle/>
          <a:p>
            <a:r>
              <a:rPr lang="en-US" sz="3200" dirty="0" smtClean="0"/>
              <a:t>U.S. Gulf Coast is Large Exporter</a:t>
            </a:r>
            <a:endParaRPr lang="en-US" sz="3200" dirty="0"/>
          </a:p>
        </p:txBody>
      </p:sp>
      <p:sp>
        <p:nvSpPr>
          <p:cNvPr id="10" name="Date Placeholder 9"/>
          <p:cNvSpPr>
            <a:spLocks noGrp="1"/>
          </p:cNvSpPr>
          <p:nvPr>
            <p:ph type="dt" sz="half"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39</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Tree>
    <p:extLst>
      <p:ext uri="{BB962C8B-B14F-4D97-AF65-F5344CB8AC3E}">
        <p14:creationId xmlns:p14="http://schemas.microsoft.com/office/powerpoint/2010/main" val="3913111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816429"/>
            <a:ext cx="8117304" cy="5508171"/>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4" name="Title 3"/>
          <p:cNvSpPr>
            <a:spLocks noGrp="1"/>
          </p:cNvSpPr>
          <p:nvPr>
            <p:ph type="title"/>
          </p:nvPr>
        </p:nvSpPr>
        <p:spPr>
          <a:xfrm>
            <a:off x="990600" y="0"/>
            <a:ext cx="8229600" cy="815975"/>
          </a:xfrm>
        </p:spPr>
        <p:txBody>
          <a:bodyPr/>
          <a:lstStyle/>
          <a:p>
            <a:r>
              <a:rPr lang="en-US" sz="3200" dirty="0" smtClean="0"/>
              <a:t>Western States More Isolated than Rest of U.S.</a:t>
            </a:r>
            <a:endParaRPr lang="en-US" sz="3200" dirty="0"/>
          </a:p>
        </p:txBody>
      </p:sp>
      <p:sp>
        <p:nvSpPr>
          <p:cNvPr id="10" name="Date Placeholder 9"/>
          <p:cNvSpPr>
            <a:spLocks noGrp="1"/>
          </p:cNvSpPr>
          <p:nvPr>
            <p:ph type="dt" sz="half"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4</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Tree>
    <p:extLst>
      <p:ext uri="{BB962C8B-B14F-4D97-AF65-F5344CB8AC3E}">
        <p14:creationId xmlns:p14="http://schemas.microsoft.com/office/powerpoint/2010/main" val="3752708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04800" y="714375"/>
            <a:ext cx="8010525" cy="5610225"/>
          </a:xfrm>
          <a:prstGeom prst="rect">
            <a:avLst/>
          </a:prstGeom>
        </p:spPr>
      </p:pic>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4" name="Title 3"/>
          <p:cNvSpPr>
            <a:spLocks noGrp="1"/>
          </p:cNvSpPr>
          <p:nvPr>
            <p:ph type="title"/>
          </p:nvPr>
        </p:nvSpPr>
        <p:spPr>
          <a:xfrm>
            <a:off x="605559" y="-194590"/>
            <a:ext cx="8229600" cy="1143000"/>
          </a:xfrm>
        </p:spPr>
        <p:txBody>
          <a:bodyPr/>
          <a:lstStyle/>
          <a:p>
            <a:r>
              <a:rPr lang="en-US" sz="3200" dirty="0" smtClean="0"/>
              <a:t>U.S. Gulf Coast Produces Excess Gasoline</a:t>
            </a:r>
            <a:endParaRPr lang="en-US" sz="3200" dirty="0"/>
          </a:p>
        </p:txBody>
      </p:sp>
      <p:sp>
        <p:nvSpPr>
          <p:cNvPr id="10" name="Date Placeholder 9"/>
          <p:cNvSpPr>
            <a:spLocks noGrp="1"/>
          </p:cNvSpPr>
          <p:nvPr>
            <p:ph type="dt" sz="half"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40</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Tree>
    <p:extLst>
      <p:ext uri="{BB962C8B-B14F-4D97-AF65-F5344CB8AC3E}">
        <p14:creationId xmlns:p14="http://schemas.microsoft.com/office/powerpoint/2010/main" val="2785831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9221" name="Title 1"/>
          <p:cNvSpPr>
            <a:spLocks noGrp="1"/>
          </p:cNvSpPr>
          <p:nvPr>
            <p:ph type="title" idx="4294967295"/>
          </p:nvPr>
        </p:nvSpPr>
        <p:spPr>
          <a:xfrm>
            <a:off x="893618" y="0"/>
            <a:ext cx="8229600" cy="1143000"/>
          </a:xfrm>
        </p:spPr>
        <p:txBody>
          <a:bodyPr/>
          <a:lstStyle/>
          <a:p>
            <a:r>
              <a:rPr lang="en-US" altLang="en-US" sz="3200" dirty="0"/>
              <a:t>California Gasoline Market </a:t>
            </a:r>
            <a:r>
              <a:rPr lang="en-US" altLang="en-US" sz="3200" dirty="0" smtClean="0"/>
              <a:t>– More Expensive</a:t>
            </a:r>
            <a:endParaRPr lang="en-US" sz="3200" dirty="0" smtClean="0"/>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922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A4D21-A27A-447A-A0D8-5B3518E0D5B7}" type="slidenum">
              <a:rPr lang="en-US" sz="1200" smtClean="0">
                <a:solidFill>
                  <a:srgbClr val="898989"/>
                </a:solidFill>
              </a:rPr>
              <a:pPr>
                <a:spcBef>
                  <a:spcPct val="0"/>
                </a:spcBef>
                <a:buFontTx/>
                <a:buNone/>
              </a:pPr>
              <a:t>5</a:t>
            </a:fld>
            <a:endParaRPr lang="en-US" sz="1200" smtClean="0">
              <a:solidFill>
                <a:srgbClr val="898989"/>
              </a:solidFill>
            </a:endParaRPr>
          </a:p>
        </p:txBody>
      </p:sp>
      <p:pic>
        <p:nvPicPr>
          <p:cNvPr id="9"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
        <p:nvSpPr>
          <p:cNvPr id="13" name="Content Placeholder 6"/>
          <p:cNvSpPr txBox="1">
            <a:spLocks/>
          </p:cNvSpPr>
          <p:nvPr/>
        </p:nvSpPr>
        <p:spPr>
          <a:xfrm>
            <a:off x="533400" y="1129766"/>
            <a:ext cx="8229600" cy="5105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California has one of the more expensive retail gasoline and diesel fuel prices in the United States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2200" noProof="0" dirty="0" smtClean="0">
                <a:latin typeface="+mn-lt"/>
                <a:cs typeface="+mn-cs"/>
              </a:rPr>
              <a:t>Re</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asons why California retail prices are more expensive: </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Greater tax burden – 15 cents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Higher production costs – 10 cents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dirty="0" smtClean="0">
                <a:latin typeface="+mn-lt"/>
                <a:cs typeface="+mn-cs"/>
              </a:rPr>
              <a:t>Fuels-under-the-cap obligation costs – 10 cents</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An isolated market – 10 cents</a:t>
            </a:r>
            <a:r>
              <a:rPr kumimoji="0" lang="en-US" sz="1800" b="0" i="0" u="none" strike="noStrike" kern="1200" cap="none" spc="0" normalizeH="0" noProof="0" dirty="0" smtClean="0">
                <a:ln>
                  <a:noFill/>
                </a:ln>
                <a:solidFill>
                  <a:schemeClr val="tx1"/>
                </a:solidFill>
                <a:effectLst/>
                <a:uLnTx/>
                <a:uFillTx/>
                <a:latin typeface="+mn-lt"/>
                <a:ea typeface="+mn-ea"/>
                <a:cs typeface="+mn-cs"/>
              </a:rPr>
              <a:t> and more</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2200" dirty="0" smtClean="0">
                <a:latin typeface="+mn-lt"/>
                <a:cs typeface="+mn-cs"/>
              </a:rPr>
              <a:t>Since January of 2001, annual</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average prices are </a:t>
            </a:r>
            <a:r>
              <a:rPr kumimoji="0" lang="en-US" sz="2200" b="0" i="1" u="none" strike="noStrike" kern="1200" cap="none" spc="0" normalizeH="0" baseline="0" noProof="0" dirty="0" smtClean="0">
                <a:ln>
                  <a:noFill/>
                </a:ln>
                <a:solidFill>
                  <a:schemeClr val="tx1"/>
                </a:solidFill>
                <a:effectLst/>
                <a:uLnTx/>
                <a:uFillTx/>
                <a:latin typeface="+mn-lt"/>
                <a:ea typeface="+mn-ea"/>
                <a:cs typeface="+mn-cs"/>
              </a:rPr>
              <a:t>at least:</a:t>
            </a:r>
          </a:p>
          <a:p>
            <a:pPr marL="800100" lvl="1" indent="-342900">
              <a:spcBef>
                <a:spcPct val="20000"/>
              </a:spcBef>
              <a:buFont typeface="Arial" panose="020B0604020202020204" pitchFamily="34" charset="0"/>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17 cents per gallon higher than the average U.S. retail gasoline price</a:t>
            </a:r>
          </a:p>
          <a:p>
            <a:pPr marL="800100" lvl="1" indent="-342900">
              <a:spcBef>
                <a:spcPct val="20000"/>
              </a:spcBef>
              <a:buFont typeface="Arial" panose="020B0604020202020204" pitchFamily="34" charset="0"/>
              <a:buChar char="•"/>
            </a:pPr>
            <a:r>
              <a:rPr lang="en-US" sz="2000" dirty="0" smtClean="0">
                <a:latin typeface="+mn-lt"/>
              </a:rPr>
              <a:t>12 cents per gallon higher than the average U.S. retail diesel price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effectLst/>
                <a:uLnTx/>
                <a:uFillTx/>
                <a:latin typeface="+mn-lt"/>
                <a:ea typeface="+mn-ea"/>
                <a:cs typeface="+mn-cs"/>
              </a:rPr>
              <a:t>Between 2009 and 2014, differentials have averaged</a:t>
            </a:r>
          </a:p>
          <a:p>
            <a:pPr marL="800100" lvl="1" indent="-342900">
              <a:spcBef>
                <a:spcPct val="20000"/>
              </a:spcBef>
              <a:buFont typeface="Arial" panose="020B0604020202020204" pitchFamily="34" charset="0"/>
              <a:buChar char="•"/>
            </a:pPr>
            <a:r>
              <a:rPr kumimoji="0" lang="en-US" sz="2000" b="0" i="0" u="none" strike="noStrike" kern="1200" cap="none" spc="0" normalizeH="0" baseline="0" noProof="0" dirty="0" smtClean="0">
                <a:ln>
                  <a:noFill/>
                </a:ln>
                <a:effectLst/>
                <a:uLnTx/>
                <a:uFillTx/>
                <a:latin typeface="+mn-lt"/>
                <a:ea typeface="+mn-ea"/>
                <a:cs typeface="+mn-cs"/>
              </a:rPr>
              <a:t>35.2 cents per gallon higher for gasoline</a:t>
            </a:r>
          </a:p>
          <a:p>
            <a:pPr marL="800100" lvl="1" indent="-342900">
              <a:spcBef>
                <a:spcPct val="20000"/>
              </a:spcBef>
              <a:buFont typeface="Arial" panose="020B0604020202020204" pitchFamily="34" charset="0"/>
              <a:buChar char="•"/>
            </a:pPr>
            <a:r>
              <a:rPr lang="en-US" sz="2000" dirty="0" smtClean="0">
                <a:latin typeface="+mn-lt"/>
              </a:rPr>
              <a:t>19.9 cents per gallon higher for diesel fuel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9108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10" name="Date Placeholder 9"/>
          <p:cNvSpPr>
            <a:spLocks noGrp="1"/>
          </p:cNvSpPr>
          <p:nvPr>
            <p:ph type="dt" sz="quarter" idx="10"/>
          </p:nvPr>
        </p:nvSpPr>
        <p:spPr/>
        <p:txBody>
          <a:bodyPr/>
          <a:lstStyle/>
          <a:p>
            <a:pPr>
              <a:defRPr/>
            </a:pPr>
            <a:r>
              <a:rPr lang="en-US" smtClean="0"/>
              <a:t>3/24/2015</a:t>
            </a:r>
            <a:endParaRPr lang="en-US"/>
          </a:p>
        </p:txBody>
      </p:sp>
      <p:sp>
        <p:nvSpPr>
          <p:cNvPr id="1218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239FE0-D945-4D7F-8C10-C49B6BA8CA1B}" type="slidenum">
              <a:rPr lang="en-US" sz="1200" smtClean="0">
                <a:solidFill>
                  <a:srgbClr val="898989"/>
                </a:solidFill>
              </a:rPr>
              <a:pPr>
                <a:spcBef>
                  <a:spcPct val="0"/>
                </a:spcBef>
                <a:buFontTx/>
                <a:buNone/>
              </a:pPr>
              <a:t>6</a:t>
            </a:fld>
            <a:endParaRPr lang="en-US" sz="1200" smtClean="0">
              <a:solidFill>
                <a:srgbClr val="898989"/>
              </a:solidFill>
            </a:endParaRP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pic>
        <p:nvPicPr>
          <p:cNvPr id="2" name="Picture 1"/>
          <p:cNvPicPr>
            <a:picLocks noChangeAspect="1"/>
          </p:cNvPicPr>
          <p:nvPr/>
        </p:nvPicPr>
        <p:blipFill>
          <a:blip r:embed="rId3" cstate="print"/>
          <a:stretch>
            <a:fillRect/>
          </a:stretch>
        </p:blipFill>
        <p:spPr>
          <a:xfrm>
            <a:off x="240310" y="123299"/>
            <a:ext cx="8663380" cy="6277501"/>
          </a:xfrm>
          <a:prstGeom prst="rect">
            <a:avLst/>
          </a:prstGeom>
        </p:spPr>
      </p:pic>
    </p:spTree>
    <p:extLst>
      <p:ext uri="{BB962C8B-B14F-4D97-AF65-F5344CB8AC3E}">
        <p14:creationId xmlns:p14="http://schemas.microsoft.com/office/powerpoint/2010/main" val="1022420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2" name="Title 1"/>
          <p:cNvSpPr>
            <a:spLocks noGrp="1"/>
          </p:cNvSpPr>
          <p:nvPr>
            <p:ph type="title"/>
          </p:nvPr>
        </p:nvSpPr>
        <p:spPr>
          <a:xfrm>
            <a:off x="457200" y="0"/>
            <a:ext cx="8229600" cy="1143000"/>
          </a:xfrm>
        </p:spPr>
        <p:txBody>
          <a:bodyPr/>
          <a:lstStyle/>
          <a:p>
            <a:r>
              <a:rPr lang="en-US" sz="3200" dirty="0" smtClean="0"/>
              <a:t>Factors Impacting Fuel Prices </a:t>
            </a:r>
            <a:endParaRPr lang="en-US" sz="3200" dirty="0"/>
          </a:p>
        </p:txBody>
      </p:sp>
      <p:sp>
        <p:nvSpPr>
          <p:cNvPr id="4" name="Content Placeholder 3"/>
          <p:cNvSpPr>
            <a:spLocks noGrp="1"/>
          </p:cNvSpPr>
          <p:nvPr>
            <p:ph idx="1"/>
          </p:nvPr>
        </p:nvSpPr>
        <p:spPr>
          <a:xfrm>
            <a:off x="457200" y="1066800"/>
            <a:ext cx="8229600" cy="4525963"/>
          </a:xfrm>
        </p:spPr>
        <p:txBody>
          <a:bodyPr/>
          <a:lstStyle/>
          <a:p>
            <a:r>
              <a:rPr lang="en-US" altLang="en-US" sz="2400" dirty="0"/>
              <a:t>Transportation fuel prices are primarily impacted by:</a:t>
            </a:r>
          </a:p>
          <a:p>
            <a:pPr lvl="1"/>
            <a:r>
              <a:rPr lang="en-US" altLang="en-US" sz="2000" dirty="0"/>
              <a:t>Changes in crude oil </a:t>
            </a:r>
            <a:r>
              <a:rPr lang="en-US" altLang="en-US" sz="2000" dirty="0" smtClean="0"/>
              <a:t>price</a:t>
            </a:r>
          </a:p>
          <a:p>
            <a:pPr lvl="1"/>
            <a:r>
              <a:rPr lang="en-US" altLang="en-US" sz="2000" dirty="0" smtClean="0"/>
              <a:t>Changes </a:t>
            </a:r>
            <a:r>
              <a:rPr lang="en-US" altLang="en-US" sz="2000" dirty="0"/>
              <a:t>in wholesale price</a:t>
            </a:r>
          </a:p>
          <a:p>
            <a:r>
              <a:rPr lang="en-US" altLang="en-US" sz="2400" dirty="0"/>
              <a:t>Crude oil is a global commodity &amp; prices fluctuate due to:</a:t>
            </a:r>
          </a:p>
          <a:p>
            <a:pPr lvl="1"/>
            <a:r>
              <a:rPr lang="en-US" altLang="en-US" sz="2000" dirty="0" smtClean="0"/>
              <a:t>Increasing supply from non-OPEC countries, such as the United States</a:t>
            </a:r>
          </a:p>
          <a:p>
            <a:pPr lvl="1"/>
            <a:r>
              <a:rPr lang="en-US" altLang="en-US" sz="2000" dirty="0" smtClean="0"/>
              <a:t>Geopolitical </a:t>
            </a:r>
            <a:r>
              <a:rPr lang="en-US" altLang="en-US" sz="2000" dirty="0"/>
              <a:t>events that increase risk of supply disruption</a:t>
            </a:r>
          </a:p>
          <a:p>
            <a:pPr lvl="1"/>
            <a:r>
              <a:rPr lang="en-US" altLang="en-US" sz="2000" dirty="0"/>
              <a:t>Rising </a:t>
            </a:r>
            <a:r>
              <a:rPr lang="en-US" altLang="en-US" sz="2000" dirty="0" smtClean="0"/>
              <a:t>or falling global </a:t>
            </a:r>
            <a:r>
              <a:rPr lang="en-US" altLang="en-US" sz="2000" dirty="0"/>
              <a:t>demand for oil</a:t>
            </a:r>
          </a:p>
          <a:p>
            <a:pPr lvl="1"/>
            <a:r>
              <a:rPr lang="en-US" altLang="en-US" sz="2000" dirty="0"/>
              <a:t>Heightened activity in the futures market as an alternative investment </a:t>
            </a:r>
            <a:r>
              <a:rPr lang="en-US" altLang="en-US" sz="2000" dirty="0" smtClean="0"/>
              <a:t>opportunity</a:t>
            </a:r>
          </a:p>
          <a:p>
            <a:pPr lvl="1"/>
            <a:r>
              <a:rPr lang="en-US" altLang="en-US" sz="2000" dirty="0" smtClean="0"/>
              <a:t>Value of U.S. dollar to other currencies, a stronger dollar will place downward pressure on global crude oil prices</a:t>
            </a:r>
            <a:endParaRPr lang="en-US" altLang="en-US" sz="2000" dirty="0"/>
          </a:p>
        </p:txBody>
      </p:sp>
      <p:sp>
        <p:nvSpPr>
          <p:cNvPr id="10" name="Date Placeholder 9"/>
          <p:cNvSpPr>
            <a:spLocks noGrp="1"/>
          </p:cNvSpPr>
          <p:nvPr>
            <p:ph type="dt" sz="half" idx="10"/>
          </p:nvPr>
        </p:nvSpPr>
        <p:spPr/>
        <p:txBody>
          <a:bodyPr/>
          <a:lstStyle/>
          <a:p>
            <a:pPr>
              <a:defRPr/>
            </a:pPr>
            <a:r>
              <a:rPr lang="en-US" smtClean="0"/>
              <a:t>3/24/2015</a:t>
            </a:r>
            <a:endParaRPr lang="en-US"/>
          </a:p>
        </p:txBody>
      </p:sp>
      <p:sp>
        <p:nvSpPr>
          <p:cNvPr id="11981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7803AB-62EE-406D-9859-788E6EF23D66}" type="slidenum">
              <a:rPr lang="en-US" sz="1200" smtClean="0">
                <a:solidFill>
                  <a:srgbClr val="898989"/>
                </a:solidFill>
              </a:rPr>
              <a:pPr>
                <a:spcBef>
                  <a:spcPct val="0"/>
                </a:spcBef>
                <a:buFontTx/>
                <a:buNone/>
              </a:pPr>
              <a:t>7</a:t>
            </a:fld>
            <a:endParaRPr lang="en-US" sz="1200" smtClean="0">
              <a:solidFill>
                <a:srgbClr val="898989"/>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 y="76200"/>
            <a:ext cx="1143000" cy="995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2" name="Title 1"/>
          <p:cNvSpPr>
            <a:spLocks noGrp="1"/>
          </p:cNvSpPr>
          <p:nvPr>
            <p:ph type="title"/>
          </p:nvPr>
        </p:nvSpPr>
        <p:spPr>
          <a:xfrm>
            <a:off x="457200" y="0"/>
            <a:ext cx="8229600" cy="1143000"/>
          </a:xfrm>
        </p:spPr>
        <p:txBody>
          <a:bodyPr/>
          <a:lstStyle/>
          <a:p>
            <a:r>
              <a:rPr lang="en-US" sz="3200" dirty="0" smtClean="0"/>
              <a:t>Factors Impacting Fuel Prices (</a:t>
            </a:r>
            <a:r>
              <a:rPr lang="en-US" sz="3200" dirty="0" err="1" smtClean="0"/>
              <a:t>cont</a:t>
            </a:r>
            <a:r>
              <a:rPr lang="en-US" sz="3200" dirty="0" smtClean="0"/>
              <a:t>)</a:t>
            </a:r>
            <a:endParaRPr lang="en-US" sz="3200" dirty="0"/>
          </a:p>
        </p:txBody>
      </p:sp>
      <p:sp>
        <p:nvSpPr>
          <p:cNvPr id="4" name="Content Placeholder 3"/>
          <p:cNvSpPr>
            <a:spLocks noGrp="1"/>
          </p:cNvSpPr>
          <p:nvPr>
            <p:ph idx="1"/>
          </p:nvPr>
        </p:nvSpPr>
        <p:spPr>
          <a:xfrm>
            <a:off x="457200" y="990600"/>
            <a:ext cx="8382000" cy="4876800"/>
          </a:xfrm>
        </p:spPr>
        <p:txBody>
          <a:bodyPr/>
          <a:lstStyle/>
          <a:p>
            <a:r>
              <a:rPr lang="en-US" altLang="en-US" sz="2400" dirty="0" smtClean="0"/>
              <a:t>Wholesale </a:t>
            </a:r>
            <a:r>
              <a:rPr lang="en-US" altLang="en-US" sz="2400" dirty="0"/>
              <a:t>fuel </a:t>
            </a:r>
            <a:r>
              <a:rPr lang="en-US" altLang="en-US" sz="2400" dirty="0" smtClean="0"/>
              <a:t>prices impacted by:</a:t>
            </a:r>
            <a:endParaRPr lang="en-US" altLang="en-US" sz="2400" dirty="0"/>
          </a:p>
          <a:p>
            <a:pPr lvl="1">
              <a:buClr>
                <a:srgbClr val="FF0000"/>
              </a:buClr>
              <a:buFont typeface="Arial" pitchFamily="34" charset="0"/>
              <a:buChar char="↑"/>
            </a:pPr>
            <a:r>
              <a:rPr lang="en-US" altLang="en-US" sz="2000" dirty="0"/>
              <a:t>Unplanned refinery </a:t>
            </a:r>
            <a:r>
              <a:rPr lang="en-US" altLang="en-US" sz="2000" dirty="0" smtClean="0"/>
              <a:t>outages</a:t>
            </a:r>
          </a:p>
          <a:p>
            <a:pPr lvl="1">
              <a:buClr>
                <a:srgbClr val="FF0000"/>
              </a:buClr>
              <a:buFont typeface="Arial" pitchFamily="34" charset="0"/>
              <a:buChar char="↑"/>
            </a:pPr>
            <a:r>
              <a:rPr lang="en-US" altLang="en-US" sz="2000" dirty="0" smtClean="0"/>
              <a:t>Return-to-service delays by refineries undergoing planned maintenance</a:t>
            </a:r>
            <a:endParaRPr lang="en-US" altLang="en-US" sz="2000" dirty="0"/>
          </a:p>
          <a:p>
            <a:pPr lvl="1">
              <a:buClr>
                <a:srgbClr val="FF0000"/>
              </a:buClr>
              <a:buFont typeface="Arial" pitchFamily="34" charset="0"/>
              <a:buChar char="↑"/>
            </a:pPr>
            <a:r>
              <a:rPr lang="en-US" altLang="en-US" sz="2000" dirty="0"/>
              <a:t>Transition from winter to summer gasoline recipe that decreases </a:t>
            </a:r>
            <a:r>
              <a:rPr lang="en-US" altLang="en-US" sz="2000" dirty="0" smtClean="0"/>
              <a:t>gasoline production capability of refineries</a:t>
            </a:r>
          </a:p>
          <a:p>
            <a:pPr lvl="1">
              <a:buClr>
                <a:srgbClr val="FF0000"/>
              </a:buClr>
              <a:buFont typeface="Arial" pitchFamily="34" charset="0"/>
              <a:buChar char="↑"/>
            </a:pPr>
            <a:r>
              <a:rPr lang="en-US" altLang="en-US" sz="2000" dirty="0" smtClean="0"/>
              <a:t>Introduction of new environmental fees</a:t>
            </a:r>
          </a:p>
          <a:p>
            <a:pPr lvl="1">
              <a:buClr>
                <a:srgbClr val="FF0000"/>
              </a:buClr>
              <a:buFont typeface="Arial" pitchFamily="34" charset="0"/>
              <a:buChar char="↑"/>
            </a:pPr>
            <a:r>
              <a:rPr lang="en-US" altLang="en-US" sz="2000" dirty="0" smtClean="0"/>
              <a:t>Changes in fuel regulations, such as reformulated gasoline and transition away from MTBE</a:t>
            </a:r>
          </a:p>
          <a:p>
            <a:pPr lvl="1">
              <a:buClr>
                <a:srgbClr val="FFC000"/>
              </a:buClr>
              <a:buFont typeface="Arial" pitchFamily="34" charset="0"/>
              <a:buChar char="↕"/>
            </a:pPr>
            <a:r>
              <a:rPr lang="en-US" altLang="en-US" sz="2000" dirty="0" smtClean="0"/>
              <a:t>Changes </a:t>
            </a:r>
            <a:r>
              <a:rPr lang="en-US" altLang="en-US" sz="2000" dirty="0"/>
              <a:t>in futures contract prices linked to wholesale prices</a:t>
            </a:r>
          </a:p>
          <a:p>
            <a:pPr lvl="1">
              <a:buClr>
                <a:srgbClr val="FFC000"/>
              </a:buClr>
              <a:buFont typeface="Arial" pitchFamily="34" charset="0"/>
              <a:buChar char="↕"/>
            </a:pPr>
            <a:r>
              <a:rPr lang="en-US" altLang="en-US" sz="2000" dirty="0"/>
              <a:t>Unusually high or low fluctuations of fuel inventory </a:t>
            </a:r>
            <a:r>
              <a:rPr lang="en-US" altLang="en-US" sz="2000" dirty="0" smtClean="0"/>
              <a:t>levels</a:t>
            </a:r>
          </a:p>
          <a:p>
            <a:pPr lvl="1">
              <a:buClr>
                <a:srgbClr val="FFC000"/>
              </a:buClr>
              <a:buFont typeface="Arial" pitchFamily="34" charset="0"/>
              <a:buChar char="↕"/>
            </a:pPr>
            <a:r>
              <a:rPr lang="en-US" altLang="en-US" sz="2000" dirty="0" smtClean="0"/>
              <a:t>Changes in the level of taxes on fuels</a:t>
            </a:r>
          </a:p>
          <a:p>
            <a:pPr lvl="1">
              <a:buClr>
                <a:srgbClr val="00B050"/>
              </a:buClr>
              <a:buFont typeface="Arial" pitchFamily="34" charset="0"/>
              <a:buChar char="↓"/>
            </a:pPr>
            <a:r>
              <a:rPr lang="en-US" altLang="en-US" sz="2000" dirty="0" smtClean="0"/>
              <a:t>Transition from summer to winter gasoline recipe that increases gasoline production capability of refineries</a:t>
            </a:r>
          </a:p>
          <a:p>
            <a:pPr lvl="1">
              <a:buClr>
                <a:srgbClr val="00B050"/>
              </a:buClr>
              <a:buFont typeface="Arial" pitchFamily="34" charset="0"/>
              <a:buChar char="↓"/>
            </a:pPr>
            <a:r>
              <a:rPr lang="en-US" altLang="en-US" sz="2000" dirty="0" smtClean="0"/>
              <a:t>Resumption of operations by temporarily idled refineries</a:t>
            </a:r>
          </a:p>
        </p:txBody>
      </p:sp>
      <p:sp>
        <p:nvSpPr>
          <p:cNvPr id="10" name="Date Placeholder 9"/>
          <p:cNvSpPr>
            <a:spLocks noGrp="1"/>
          </p:cNvSpPr>
          <p:nvPr>
            <p:ph type="dt" sz="half" idx="10"/>
          </p:nvPr>
        </p:nvSpPr>
        <p:spPr/>
        <p:txBody>
          <a:bodyPr/>
          <a:lstStyle/>
          <a:p>
            <a:pPr>
              <a:defRPr/>
            </a:pPr>
            <a:r>
              <a:rPr lang="en-US" smtClean="0"/>
              <a:t>3/24/2015</a:t>
            </a:r>
            <a:endParaRPr lang="en-US"/>
          </a:p>
        </p:txBody>
      </p:sp>
      <p:sp>
        <p:nvSpPr>
          <p:cNvPr id="11981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7803AB-62EE-406D-9859-788E6EF23D66}" type="slidenum">
              <a:rPr lang="en-US" sz="1200" smtClean="0">
                <a:solidFill>
                  <a:srgbClr val="898989"/>
                </a:solidFill>
              </a:rPr>
              <a:pPr>
                <a:spcBef>
                  <a:spcPct val="0"/>
                </a:spcBef>
                <a:buFontTx/>
                <a:buNone/>
              </a:pPr>
              <a:t>8</a:t>
            </a:fld>
            <a:endParaRPr lang="en-US" sz="1200" smtClean="0">
              <a:solidFill>
                <a:srgbClr val="898989"/>
              </a:solidFill>
            </a:endParaRP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Tree>
    <p:extLst>
      <p:ext uri="{BB962C8B-B14F-4D97-AF65-F5344CB8AC3E}">
        <p14:creationId xmlns:p14="http://schemas.microsoft.com/office/powerpoint/2010/main" val="2175849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6324600"/>
            <a:ext cx="6934200" cy="33855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eaLnBrk="1" hangingPunct="1">
              <a:defRPr/>
            </a:pPr>
            <a:r>
              <a:rPr lang="en-US" sz="1600" dirty="0">
                <a:solidFill>
                  <a:schemeClr val="tx1">
                    <a:alpha val="68000"/>
                  </a:schemeClr>
                </a:solidFill>
                <a:latin typeface="Arial" charset="0"/>
                <a:cs typeface="Arial" charset="0"/>
              </a:rPr>
              <a:t>California Energy Commission</a:t>
            </a:r>
          </a:p>
        </p:txBody>
      </p:sp>
      <p:sp>
        <p:nvSpPr>
          <p:cNvPr id="2" name="Title 1"/>
          <p:cNvSpPr>
            <a:spLocks noGrp="1"/>
          </p:cNvSpPr>
          <p:nvPr>
            <p:ph type="title"/>
          </p:nvPr>
        </p:nvSpPr>
        <p:spPr>
          <a:xfrm>
            <a:off x="457200" y="0"/>
            <a:ext cx="8229600" cy="1143000"/>
          </a:xfrm>
        </p:spPr>
        <p:txBody>
          <a:bodyPr/>
          <a:lstStyle/>
          <a:p>
            <a:r>
              <a:rPr lang="en-US" sz="3200" dirty="0" smtClean="0"/>
              <a:t>Factors Related to Seasonal Rise</a:t>
            </a:r>
            <a:endParaRPr lang="en-US" sz="3200" dirty="0"/>
          </a:p>
        </p:txBody>
      </p:sp>
      <p:sp>
        <p:nvSpPr>
          <p:cNvPr id="4" name="Content Placeholder 3"/>
          <p:cNvSpPr>
            <a:spLocks noGrp="1"/>
          </p:cNvSpPr>
          <p:nvPr>
            <p:ph idx="1"/>
          </p:nvPr>
        </p:nvSpPr>
        <p:spPr>
          <a:xfrm>
            <a:off x="457200" y="1189037"/>
            <a:ext cx="8229600" cy="4525963"/>
          </a:xfrm>
        </p:spPr>
        <p:txBody>
          <a:bodyPr/>
          <a:lstStyle/>
          <a:p>
            <a:r>
              <a:rPr lang="en-US" altLang="en-US" sz="2400" dirty="0" smtClean="0"/>
              <a:t>California gasoline prices normally increase at the start of each year due to a number of factors:</a:t>
            </a:r>
            <a:endParaRPr lang="en-US" altLang="en-US" sz="2400" dirty="0"/>
          </a:p>
          <a:p>
            <a:pPr lvl="1"/>
            <a:r>
              <a:rPr lang="en-US" altLang="en-US" sz="2000" dirty="0" smtClean="0"/>
              <a:t>Demand for gasoline is usually at the low point during January and steadily increases up through the summer months</a:t>
            </a:r>
          </a:p>
          <a:p>
            <a:pPr lvl="1"/>
            <a:r>
              <a:rPr lang="en-US" altLang="en-US" sz="2000" dirty="0" smtClean="0"/>
              <a:t>Transition </a:t>
            </a:r>
            <a:r>
              <a:rPr lang="en-US" altLang="en-US" sz="2000" dirty="0"/>
              <a:t>from winter to summer gasoline </a:t>
            </a:r>
            <a:r>
              <a:rPr lang="en-US" altLang="en-US" sz="2000" dirty="0" smtClean="0"/>
              <a:t>decreases gasoline production capability of refineries by 5 to 8 percent</a:t>
            </a:r>
          </a:p>
          <a:p>
            <a:pPr lvl="2"/>
            <a:r>
              <a:rPr lang="en-US" altLang="en-US" sz="1600" dirty="0" smtClean="0"/>
              <a:t>This change begins during the second week  of February for Southern California and a month later for Northern California</a:t>
            </a:r>
          </a:p>
          <a:p>
            <a:pPr lvl="1"/>
            <a:r>
              <a:rPr lang="en-US" altLang="en-US" sz="2000" dirty="0"/>
              <a:t>Planned refinery maintenance work that takes longer than anticipated, delaying resumption of </a:t>
            </a:r>
            <a:r>
              <a:rPr lang="en-US" altLang="en-US" sz="2000" dirty="0" smtClean="0"/>
              <a:t>fuel production </a:t>
            </a:r>
            <a:r>
              <a:rPr lang="en-US" altLang="en-US" sz="2000" dirty="0"/>
              <a:t>and decreasing inventories</a:t>
            </a:r>
          </a:p>
          <a:p>
            <a:pPr lvl="1"/>
            <a:r>
              <a:rPr lang="en-US" altLang="en-US" sz="2000" dirty="0" smtClean="0"/>
              <a:t>All of these factors place upward pressure on gasoline prices</a:t>
            </a:r>
          </a:p>
          <a:p>
            <a:pPr lvl="1"/>
            <a:r>
              <a:rPr lang="en-US" altLang="en-US" sz="2000" dirty="0" smtClean="0"/>
              <a:t>Declining crude oil prices, however, can mask the normal rise in retail gasoline prices</a:t>
            </a:r>
          </a:p>
          <a:p>
            <a:pPr lvl="1"/>
            <a:endParaRPr lang="en-US" altLang="en-US" sz="2000" dirty="0" smtClean="0"/>
          </a:p>
          <a:p>
            <a:pPr marL="0" indent="0">
              <a:buNone/>
            </a:pPr>
            <a:endParaRPr lang="en-US" dirty="0"/>
          </a:p>
        </p:txBody>
      </p:sp>
      <p:sp>
        <p:nvSpPr>
          <p:cNvPr id="10" name="Date Placeholder 9"/>
          <p:cNvSpPr>
            <a:spLocks noGrp="1"/>
          </p:cNvSpPr>
          <p:nvPr>
            <p:ph type="dt" sz="half" idx="10"/>
          </p:nvPr>
        </p:nvSpPr>
        <p:spPr/>
        <p:txBody>
          <a:bodyPr/>
          <a:lstStyle/>
          <a:p>
            <a:pPr>
              <a:defRPr/>
            </a:pPr>
            <a:r>
              <a:rPr lang="en-US" smtClean="0"/>
              <a:t>3/24/2015</a:t>
            </a:r>
            <a:endParaRPr lang="en-US"/>
          </a:p>
        </p:txBody>
      </p:sp>
      <p:sp>
        <p:nvSpPr>
          <p:cNvPr id="11981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7803AB-62EE-406D-9859-788E6EF23D66}" type="slidenum">
              <a:rPr lang="en-US" sz="1200" smtClean="0">
                <a:solidFill>
                  <a:srgbClr val="898989"/>
                </a:solidFill>
              </a:rPr>
              <a:pPr>
                <a:spcBef>
                  <a:spcPct val="0"/>
                </a:spcBef>
                <a:buFontTx/>
                <a:buNone/>
              </a:pPr>
              <a:t>9</a:t>
            </a:fld>
            <a:endParaRPr lang="en-US" sz="1200" smtClean="0">
              <a:solidFill>
                <a:srgbClr val="898989"/>
              </a:solidFill>
            </a:endParaRPr>
          </a:p>
        </p:txBody>
      </p:sp>
      <p:pic>
        <p:nvPicPr>
          <p:cNvPr id="11" name="Picture 2"/>
          <p:cNvPicPr>
            <a:picLocks noChangeAspect="1" noChangeArrowheads="1"/>
          </p:cNvPicPr>
          <p:nvPr/>
        </p:nvPicPr>
        <p:blipFill>
          <a:blip r:embed="rId2" cstate="print"/>
          <a:srcRect/>
          <a:stretch>
            <a:fillRect/>
          </a:stretch>
        </p:blipFill>
        <p:spPr bwMode="auto">
          <a:xfrm>
            <a:off x="76200" y="76200"/>
            <a:ext cx="1143000" cy="995882"/>
          </a:xfrm>
          <a:prstGeom prst="rect">
            <a:avLst/>
          </a:prstGeom>
          <a:noFill/>
          <a:ln w="9525">
            <a:noFill/>
            <a:miter lim="800000"/>
            <a:headEnd/>
            <a:tailEnd/>
          </a:ln>
        </p:spPr>
      </p:pic>
    </p:spTree>
    <p:extLst>
      <p:ext uri="{BB962C8B-B14F-4D97-AF65-F5344CB8AC3E}">
        <p14:creationId xmlns:p14="http://schemas.microsoft.com/office/powerpoint/2010/main" val="3238919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90774</TotalTime>
  <Words>3028</Words>
  <Application>Microsoft Office PowerPoint</Application>
  <PresentationFormat>On-screen Show (4:3)</PresentationFormat>
  <Paragraphs>328</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Objectives</vt:lpstr>
      <vt:lpstr>California Gasoline Market - Isolated</vt:lpstr>
      <vt:lpstr>Western States More Isolated than Rest of U.S.</vt:lpstr>
      <vt:lpstr>California Gasoline Market – More Expensive</vt:lpstr>
      <vt:lpstr>PowerPoint Presentation</vt:lpstr>
      <vt:lpstr>Factors Impacting Fuel Prices </vt:lpstr>
      <vt:lpstr>Factors Impacting Fuel Prices (cont)</vt:lpstr>
      <vt:lpstr>Factors Related to Seasonal Rise</vt:lpstr>
      <vt:lpstr>Seasonal Gasoline Price Increase</vt:lpstr>
      <vt:lpstr>Anatomy of a Price Spike</vt:lpstr>
      <vt:lpstr>PowerPoint Presentation</vt:lpstr>
      <vt:lpstr>PowerPoint Presentation</vt:lpstr>
      <vt:lpstr>PowerPoint Presentation</vt:lpstr>
      <vt:lpstr>2015 Gasoline Price Spike - Factors</vt:lpstr>
      <vt:lpstr>Strike Prevents Refinery Restart  – Feb. 1st</vt:lpstr>
      <vt:lpstr>Exxon Mobil Refinery Explosion  – Feb. 18th</vt:lpstr>
      <vt:lpstr>California Gasoline Inventories</vt:lpstr>
      <vt:lpstr>PowerPoint Presentation</vt:lpstr>
      <vt:lpstr>PowerPoint Presentation</vt:lpstr>
      <vt:lpstr>PowerPoint Presentation</vt:lpstr>
      <vt:lpstr>PowerPoint Presentation</vt:lpstr>
      <vt:lpstr>Concluding Remarks</vt:lpstr>
      <vt:lpstr>Background Slides</vt:lpstr>
      <vt:lpstr>California Gasoline Market - Taxes</vt:lpstr>
      <vt:lpstr>California Diesel Fuel Market - Taxes</vt:lpstr>
      <vt:lpstr>Breakdown of Retail Gallon</vt:lpstr>
      <vt:lpstr>Breakdown of Retail Gallon</vt:lpstr>
      <vt:lpstr>Breakdown of Retail Gallon</vt:lpstr>
      <vt:lpstr>Market Snapshots and Factors Contributing to Price Increases</vt:lpstr>
      <vt:lpstr>Market Snapshots and Factors Contributing to Price Increases</vt:lpstr>
      <vt:lpstr>Fuels-Under-the-Cap (FUTC) Tracking</vt:lpstr>
      <vt:lpstr>Fuels-Under-the-Cap (FUTC) Tracking</vt:lpstr>
      <vt:lpstr>Fuels-Under-the-Cap (FUTC) Tracking</vt:lpstr>
      <vt:lpstr>Retail Fuel Price Tracking Observations</vt:lpstr>
      <vt:lpstr>PowerPoint Presentation</vt:lpstr>
      <vt:lpstr>PowerPoint Presentation</vt:lpstr>
      <vt:lpstr>West Coast Gasoline Inventories</vt:lpstr>
      <vt:lpstr>U.S. Gulf Coast is Large Exporter</vt:lpstr>
      <vt:lpstr>U.S. Gulf Coast Produces Excess Gasoline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Gordon</dc:creator>
  <cp:lastModifiedBy>Melanie Cain</cp:lastModifiedBy>
  <cp:revision>4935</cp:revision>
  <dcterms:created xsi:type="dcterms:W3CDTF">2010-09-06T21:52:40Z</dcterms:created>
  <dcterms:modified xsi:type="dcterms:W3CDTF">2015-03-24T16:50:41Z</dcterms:modified>
</cp:coreProperties>
</file>