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5" r:id="rId2"/>
    <p:sldId id="310" r:id="rId3"/>
    <p:sldId id="311" r:id="rId4"/>
    <p:sldId id="319" r:id="rId5"/>
    <p:sldId id="318" r:id="rId6"/>
  </p:sldIdLst>
  <p:sldSz cx="12188825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29" autoAdjust="0"/>
  </p:normalViewPr>
  <p:slideViewPr>
    <p:cSldViewPr showGuides="1">
      <p:cViewPr varScale="1">
        <p:scale>
          <a:sx n="57" d="100"/>
          <a:sy n="57" d="100"/>
        </p:scale>
        <p:origin x="581" y="34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8/9/2022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8/9/2022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8/9/2022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8/9/2022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8/9/2022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8/9/2022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8/9/2022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8/9/2022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8/9/2022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8/9/2022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8/9/2022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8/9/2022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8/9/2022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nrel.gov/gis/assets/images/wtk-100-north-america-50-nm-01.jpg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18908" y="1722462"/>
            <a:ext cx="9890303" cy="2895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31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Presentation for Senate Subcommittee on </a:t>
            </a:r>
            <a:br>
              <a:rPr lang="en-US" sz="31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31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Clean Reliability</a:t>
            </a:r>
            <a:br>
              <a:rPr lang="en-US" sz="31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31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US" sz="31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August 9, 2022</a:t>
            </a:r>
            <a:b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Alex Jackson, ACP-California Director</a:t>
            </a:r>
            <a:b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Brian Biering, Attorneys for ACP-California </a:t>
            </a:r>
            <a:endParaRPr lang="en-US" sz="8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5611" y="4724400"/>
            <a:ext cx="9753599" cy="2362200"/>
          </a:xfrm>
        </p:spPr>
        <p:txBody>
          <a:bodyPr>
            <a:norm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ACP – California represents the interests of utility-scale regional and offshore wind, solar and storage (“clean capacity”) in California and throughout the West.  ACP-California advocates for clear and predictable rules for planning new clean capacity as well as market rules that encourage collaboration with energy-partners throughout the West. </a:t>
            </a:r>
          </a:p>
        </p:txBody>
      </p:sp>
      <p:pic>
        <p:nvPicPr>
          <p:cNvPr id="5" name="Picture 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F8054594-FE70-0D8D-A9CF-BF5CC05F936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712" y="0"/>
            <a:ext cx="28194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-534987" y="0"/>
            <a:ext cx="12723812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b="1" u="sng" dirty="0">
                <a:latin typeface="Calibri" panose="020F0502020204030204" pitchFamily="34" charset="0"/>
              </a:rPr>
              <a:t>Reliability Standards Are a Condition Precedent to Clean Energy Goals  </a:t>
            </a:r>
            <a:endParaRPr lang="en-US" sz="2800" b="1" u="sng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78235" y="1154723"/>
            <a:ext cx="11032353" cy="6324600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Proactive procurement and transmission planning and address delays in transmission development</a:t>
            </a:r>
          </a:p>
          <a:p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Timely and predictable procurement signals for a “broad and diverse” mix of resources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</a:endParaRPr>
          </a:p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 need to know when procurement will happen, what is being procured and be able to anticipate procurement directives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.  Uncertainty leads to costly, last-minute procurement. </a:t>
            </a:r>
          </a:p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Development cycles are multi-year endeavors.  It takes time to identify a site, execute a power contract, get financing, develop the site, complete interconnection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Certainty in the IRP and RA programs, particularly in terms of counting conventions and program rules is critical to developing new projects.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Clear predictable procurement structures will help facilitate financing  and transmission/ generation resource development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6BA64FEB-704B-72BA-6E68-D5E265443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81" y="356274"/>
            <a:ext cx="9996661" cy="555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0ACE46-FB99-E538-CB04-BE55ABD23463}"/>
              </a:ext>
            </a:extLst>
          </p:cNvPr>
          <p:cNvSpPr txBox="1"/>
          <p:nvPr/>
        </p:nvSpPr>
        <p:spPr>
          <a:xfrm>
            <a:off x="440109" y="6132394"/>
            <a:ext cx="11308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Source: </a:t>
            </a:r>
            <a:r>
              <a:rPr lang="en-US" sz="1800" b="0" i="0" u="none" strike="noStrike" baseline="0" dirty="0">
                <a:latin typeface="ArialMT"/>
              </a:rPr>
              <a:t>SB 100 Joint Agency Report: Charting a Path to a 100% Clean Energy Future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620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3212" y="457200"/>
            <a:ext cx="11582399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u="sng" dirty="0">
                <a:latin typeface="Calibri" panose="020F0502020204030204" pitchFamily="34" charset="0"/>
              </a:rPr>
              <a:t>Proactive Transmission Development and Regional Coordination </a:t>
            </a:r>
            <a:br>
              <a:rPr lang="en-US" sz="2800" b="1" u="sng" dirty="0">
                <a:latin typeface="Calibri" panose="020F0502020204030204" pitchFamily="34" charset="0"/>
              </a:rPr>
            </a:br>
            <a:r>
              <a:rPr lang="en-US" sz="2800" b="1" u="sng" dirty="0">
                <a:latin typeface="Calibri" panose="020F0502020204030204" pitchFamily="34" charset="0"/>
              </a:rPr>
              <a:t>Will Further Clean Reliability </a:t>
            </a:r>
            <a:br>
              <a:rPr lang="en-US" sz="2800" b="1" u="sng" dirty="0">
                <a:latin typeface="Calibri" panose="020F0502020204030204" pitchFamily="34" charset="0"/>
              </a:rPr>
            </a:br>
            <a:endParaRPr lang="en-US" sz="2800" b="1" u="sng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-230188" y="1222744"/>
            <a:ext cx="11032353" cy="6324600"/>
          </a:xfrm>
        </p:spPr>
        <p:txBody>
          <a:bodyPr>
            <a:normAutofit/>
          </a:bodyPr>
          <a:lstStyle/>
          <a:p>
            <a:pPr marL="914400" marR="0" lvl="2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Transmission is critical to reliability.  Transmission which provides deliverability which is a core requirement for any RA contract.  Transmission itself is also a reliability solution by reducing congestion in local reliability areas.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State needs a clear picture of how much deliverability is needed across the entire transmission system both in the near term and the longer term.   There is little action on long-term transmission need.  We need to ensure that the CAISO is empowered to plan for transmission 20 years in the future. 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057400" marR="0" lvl="4" indent="-2286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Our planning processes are slow and are often relying on outdated information.  There is roughly a three year lag between the IRP and TPP processes.  For example, the 2022 IRPs filed by LSEs in November will be consolidated in a 2023 IRP PSP decision, The 2023 IRP PSP decision will presumably feed into the 2024-2025 TPP.  A 2025 TPP approving projects based on 2022 LSE data is out of date.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 need coordinated and proactive transmission development that focuses on ensuring that the entities responsible for transmission development are prioritizing and unlocking the greatest amount of deliverability on the system.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9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771" y="1066800"/>
            <a:ext cx="3596607" cy="6134100"/>
          </a:xfrm>
        </p:spPr>
        <p:txBody>
          <a:bodyPr anchor="b">
            <a:normAutofit fontScale="90000"/>
          </a:bodyPr>
          <a:lstStyle/>
          <a:p>
            <a:pPr marR="0" lvl="0" algn="r">
              <a:spcBef>
                <a:spcPts val="0"/>
              </a:spcBef>
              <a:spcAft>
                <a:spcPts val="0"/>
              </a:spcAft>
            </a:pPr>
            <a:r>
              <a:rPr lang="en-US" sz="3100" dirty="0"/>
              <a:t>Coordination with the Broader West will further California’s Affordability and Reliability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2700" dirty="0"/>
              <a:t>NREL: Annual Average Wind Speed Map (100 M hub height)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3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US" sz="3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71B75A-8247-78A4-784B-F192539335BF}"/>
              </a:ext>
            </a:extLst>
          </p:cNvPr>
          <p:cNvSpPr txBox="1"/>
          <p:nvPr/>
        </p:nvSpPr>
        <p:spPr>
          <a:xfrm>
            <a:off x="3808412" y="6332561"/>
            <a:ext cx="9479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2"/>
              </a:rPr>
              <a:t>https://www.nrel.gov/gis/assets/images/wtk-100-north-america-50-nm-01.jpg</a:t>
            </a:r>
            <a:r>
              <a:rPr lang="en-US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2" y="304800"/>
            <a:ext cx="7494495" cy="5791200"/>
          </a:xfrm>
        </p:spPr>
      </p:pic>
    </p:spTree>
    <p:extLst>
      <p:ext uri="{BB962C8B-B14F-4D97-AF65-F5344CB8AC3E}">
        <p14:creationId xmlns:p14="http://schemas.microsoft.com/office/powerpoint/2010/main" val="276513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106</TotalTime>
  <Words>505</Words>
  <Application>Microsoft Office PowerPoint</Application>
  <PresentationFormat>Custom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ArialMT</vt:lpstr>
      <vt:lpstr>Calibri</vt:lpstr>
      <vt:lpstr>Corbel</vt:lpstr>
      <vt:lpstr>Courier New</vt:lpstr>
      <vt:lpstr>Symbol</vt:lpstr>
      <vt:lpstr>Times New Roman</vt:lpstr>
      <vt:lpstr>Digital Blue Tunnel 16x9</vt:lpstr>
      <vt:lpstr>     Presentation for Senate Subcommittee on  Clean Reliability  August 9, 2022  Alex Jackson, ACP-California Director Brian Biering, Attorneys for ACP-California </vt:lpstr>
      <vt:lpstr>Reliability Standards Are a Condition Precedent to Clean Energy Goals  </vt:lpstr>
      <vt:lpstr>PowerPoint Presentation</vt:lpstr>
      <vt:lpstr>Proactive Transmission Development and Regional Coordination  Will Further Clean Reliability  </vt:lpstr>
      <vt:lpstr>Coordination with the Broader West will further California’s Affordability and Reliability    NREL: Annual Average Wind Speed Map (100 M hub height)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Clean Power – California  Presentation for R.21-10-002 (RA) – Workstream 2 Workshop on Resource Counting:  “Exceedance for Wind / Solar”   July 27, 2022 Alex Jackson, ACP-California Director</dc:title>
  <dc:creator>Amanda Cooey</dc:creator>
  <cp:lastModifiedBy>Cain, Melanie</cp:lastModifiedBy>
  <cp:revision>8</cp:revision>
  <dcterms:created xsi:type="dcterms:W3CDTF">2022-07-26T17:00:28Z</dcterms:created>
  <dcterms:modified xsi:type="dcterms:W3CDTF">2022-08-09T17:53:24Z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