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48" r:id="rId2"/>
    <p:sldId id="449" r:id="rId3"/>
    <p:sldId id="455" r:id="rId4"/>
    <p:sldId id="456" r:id="rId5"/>
    <p:sldId id="457" r:id="rId6"/>
    <p:sldId id="45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7"/>
    <p:restoredTop sz="96327"/>
  </p:normalViewPr>
  <p:slideViewPr>
    <p:cSldViewPr snapToGrid="0" snapToObjects="1">
      <p:cViewPr varScale="1">
        <p:scale>
          <a:sx n="75" d="100"/>
          <a:sy n="75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1E4A-E13E-DA49-BD0A-D9049FD764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C0EDC-9973-2A42-B1F8-731CE6D4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8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Header Font: Avenir Medium, 30 pt., Bold, All Caps</a:t>
            </a:r>
          </a:p>
          <a:p>
            <a:r>
              <a:rPr lang="en-US" dirty="0"/>
              <a:t>Body Font: Avenir Light, 20pt, Line Spacing Multiple at 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0EDC-9973-2A42-B1F8-731CE6D4B3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Header Font: Avenir Medium, 30 pt., Bold, All Caps</a:t>
            </a:r>
          </a:p>
          <a:p>
            <a:r>
              <a:rPr lang="en-US" dirty="0"/>
              <a:t>Body Font: Avenir Light, 20pt, Line Spacing Multiple at 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0EDC-9973-2A42-B1F8-731CE6D4B3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Header Font: Avenir Medium, 30 pt., Bold, All Caps</a:t>
            </a:r>
          </a:p>
          <a:p>
            <a:r>
              <a:rPr lang="en-US" dirty="0"/>
              <a:t>Body Font: Avenir Light, 20pt, Line Spacing Multiple at 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0EDC-9973-2A42-B1F8-731CE6D4B3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5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Header Font: Avenir Medium, 30 pt., Bold, All Caps</a:t>
            </a:r>
          </a:p>
          <a:p>
            <a:r>
              <a:rPr lang="en-US" dirty="0"/>
              <a:t>Body Font: Avenir Light, 20pt, Line Spacing Multiple at 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0EDC-9973-2A42-B1F8-731CE6D4B3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3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Statement Font: Avenir Light, 30pt, Italicized, Line Spacing Multiple at 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0EDC-9973-2A42-B1F8-731CE6D4B3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8302-6936-2F4C-A731-6B0CD93D0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3AE83-B55C-7342-9BBB-FDA749006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F46AE-732F-DF4E-B4F0-5F529103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D5528-B9BA-6C43-8A2D-91B7A052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24B38-89E2-4C42-88AD-86953A7B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0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6A4B-4063-2E41-9778-626379AE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E2EDD-9968-6F47-BA99-F68E9DFBB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82049-C74D-A044-8CAA-B793024D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6CE8B-97F0-8043-88EA-2FEA151C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586A5-7032-A842-848B-A6F7D003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0F7F3-5604-104A-9111-A931D9C4F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C5BE5-40F5-3C4C-A7F8-5C89B281A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DC33B-5DF7-9B40-87CB-45C1F287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ADB2E-43EB-8D46-A79C-B6BBCCC6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01DDF-6E88-9043-B950-F422A5AC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6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DC55-91EA-2A42-BE3B-193F2B45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2A96-B146-CE44-B437-3B456F08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BBF1-4B45-E442-A962-A128DB82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EB7A-AFB9-AF4F-8D5F-D31AE186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26F80-13ED-0440-9184-2CCF93A7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B38C-04A0-F244-8FEE-2A94D011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2649-74A2-D94B-9E79-149EAA2AB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D97D1-E97F-3049-8544-DBD2459D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B186-9BE5-0046-BADC-4EF9C400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897AD-B4E4-D649-AE1F-A171ACC1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4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698C-789A-074C-BDE8-F8E7D5B7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A55C0-6BB9-B340-9C2D-0D2151CC1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448B8-4152-8840-8842-D10501EDE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EE39A-CD77-6E44-A0C5-C380684F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9E963-305F-E84C-A5AC-25C06F46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60EF7-28E7-354B-A02C-EA50A5E7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3B9E-9F2B-2F42-88C9-E9112205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B1973-2565-5B4E-BC60-2F2175E30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83BF2-664B-B047-ACCC-017630A17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A1B47-08E3-6445-BEB2-93BC09665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10E5A-99C4-0646-82B2-46AE058D7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4EB582-3300-0146-98D7-0E9C6558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6F29C-A3C3-7C4C-A308-57CA5038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B939C-3A2D-1148-B2BD-5BC9AF19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8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65C2-AF4B-794A-9921-F6CBE740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ADECF-9EB1-3B4F-A476-4B3E1A85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828D9-BF51-6B40-A30A-45B19B13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3F7E5-B102-5442-8E3B-0902D221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7DB31-6E2F-5849-96C9-5B107D5A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512AD-576E-0F48-B55D-5D9B64DA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F7B50-24A5-3340-9CB8-6FE52C7A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4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E85-BCE6-E14B-8EDC-E408700F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FEB8E-E6EB-1847-81B1-5DD388A4C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94B7B-73F8-2A4D-A7A6-BF6294C5E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5881E-38BC-3544-9B66-12F919DD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A9DA7-1358-1B42-9833-40C8793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8C1F9-A45A-9245-AFC1-36D84FFD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4231-4AFD-FB4E-B398-3D3C49EE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50A5F-5178-2F41-A1F2-E052087EE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8EB9F-32D8-FB4B-949B-35F82FFC1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1A20A-1B8B-054D-98BC-520A8399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25FFC-A219-CC4F-93F3-3B4D4DFA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024D8-F3A9-B24F-BC73-C4D553B4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9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598AA-C805-7F4D-AC86-3A379801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82CB7-8DC9-8142-97F2-DFC596F5E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85167-CADC-F64A-8717-FC21E9F18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4899-FD23-434E-832A-05CF97F6D82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9864C-6280-A747-8DEF-2B531C564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2831D-58CB-C04C-BD84-B92E5FBBB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BCB7-01BD-9842-BF94-1894001F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7C84AB-6586-E844-9CC3-F65127E9C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B8385-085B-7F46-9A6B-DD47BE5FAE8C}"/>
              </a:ext>
            </a:extLst>
          </p:cNvPr>
          <p:cNvSpPr txBox="1"/>
          <p:nvPr/>
        </p:nvSpPr>
        <p:spPr>
          <a:xfrm>
            <a:off x="4974211" y="2482206"/>
            <a:ext cx="6981119" cy="191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500" b="1" dirty="0">
                <a:solidFill>
                  <a:schemeClr val="bg1"/>
                </a:solidFill>
              </a:rPr>
              <a:t>Prospects for School/Public Agency Solar Clean Energy High Value Jobs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Dr. Rick Brown  |  Chair of the Board, TerraVerde Energy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B5E1E9-F075-0244-8074-43E1D2046E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62" y="2852514"/>
            <a:ext cx="2997766" cy="9066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B2C11D-E99D-EB41-9E07-AF14B7D59D87}"/>
              </a:ext>
            </a:extLst>
          </p:cNvPr>
          <p:cNvCxnSpPr/>
          <p:nvPr/>
        </p:nvCxnSpPr>
        <p:spPr>
          <a:xfrm>
            <a:off x="4298419" y="1630001"/>
            <a:ext cx="0" cy="3796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9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1EB2A8-20BE-5C4E-888A-5DF83E98C6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B8385-085B-7F46-9A6B-DD47BE5FAE8C}"/>
              </a:ext>
            </a:extLst>
          </p:cNvPr>
          <p:cNvSpPr txBox="1"/>
          <p:nvPr/>
        </p:nvSpPr>
        <p:spPr>
          <a:xfrm>
            <a:off x="401373" y="384067"/>
            <a:ext cx="6981119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</a:rPr>
              <a:t>Background</a:t>
            </a:r>
            <a:endParaRPr lang="en-US" sz="30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E4645-6D63-B944-8121-8623BE813EA5}"/>
              </a:ext>
            </a:extLst>
          </p:cNvPr>
          <p:cNvSpPr txBox="1"/>
          <p:nvPr/>
        </p:nvSpPr>
        <p:spPr>
          <a:xfrm>
            <a:off x="401373" y="1239707"/>
            <a:ext cx="11403634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Rick’s Background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1982-2005: Organizational consultant with public agencies and non-profits: California School Employees Association, CalPERS, Kaiser-Permanente, BART, EarthJustice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1992-1999: President/ School Board Member, Twin Hills Unified School District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2005-2009: Co-Founder MMA Renewable Ventures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2009-Present: Founder/CEO/Boar Chair TerraVerde Energy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About TerraVerde Energy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Since 2009, has helped 350 schools, 100 other public facilities implement solar (more recently battery storage)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Reduced millions of tons reduced GHGs, $60 million energy savings, over 1000 prevailing wage jobs.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80F1E-303E-B640-B8A2-B323EC8F5F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830" y="6119284"/>
            <a:ext cx="1366340" cy="4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1EB2A8-20BE-5C4E-888A-5DF83E98C6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B8385-085B-7F46-9A6B-DD47BE5FAE8C}"/>
              </a:ext>
            </a:extLst>
          </p:cNvPr>
          <p:cNvSpPr txBox="1"/>
          <p:nvPr/>
        </p:nvSpPr>
        <p:spPr>
          <a:xfrm>
            <a:off x="401373" y="384067"/>
            <a:ext cx="902949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</a:rPr>
              <a:t>Solar Clean Energy Job Growth Policy Drivers 2006-2022</a:t>
            </a:r>
            <a:endParaRPr lang="en-US" sz="30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E4645-6D63-B944-8121-8623BE813EA5}"/>
              </a:ext>
            </a:extLst>
          </p:cNvPr>
          <p:cNvSpPr txBox="1"/>
          <p:nvPr/>
        </p:nvSpPr>
        <p:spPr>
          <a:xfrm>
            <a:off x="401373" y="1239707"/>
            <a:ext cx="1140363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1996: California Net Metering Policies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2006: Federal Energy Policy Act: Original Investment Tax Credit Legislation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2007: California Solar Initiative (“CSI”)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2012 Balanced Budget: Lower risk premium/cost of capital for solar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2012: Prop 39: California Clean Energy Jobs Act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2022: Inflation Reduction Act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80F1E-303E-B640-B8A2-B323EC8F5F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830" y="6119284"/>
            <a:ext cx="1366340" cy="41323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9241193-4741-B632-706F-AA19EF63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79" y="3580696"/>
            <a:ext cx="63817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91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1EB2A8-20BE-5C4E-888A-5DF83E98C6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B8385-085B-7F46-9A6B-DD47BE5FAE8C}"/>
              </a:ext>
            </a:extLst>
          </p:cNvPr>
          <p:cNvSpPr txBox="1"/>
          <p:nvPr/>
        </p:nvSpPr>
        <p:spPr>
          <a:xfrm>
            <a:off x="401373" y="384067"/>
            <a:ext cx="6981119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</a:rPr>
              <a:t>Solar Clean Energy Jobs Today</a:t>
            </a:r>
            <a:endParaRPr lang="en-US" sz="30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E4645-6D63-B944-8121-8623BE813EA5}"/>
              </a:ext>
            </a:extLst>
          </p:cNvPr>
          <p:cNvSpPr txBox="1"/>
          <p:nvPr/>
        </p:nvSpPr>
        <p:spPr>
          <a:xfrm>
            <a:off x="401373" y="1239707"/>
            <a:ext cx="6311154" cy="449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2800+ schools in California now having solar and a small but growing number have battery storage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Recent passage of the Bipartisan Infrastructure Bill and Inflation Reduction Act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Obstacles to growth of school and other public facility solar jobs in California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CPUC Net Metering/Net Billing Proposed Decision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Hits/hurts school’s unique energy use/load profile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Supply chain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Increasing risk premium/cost of capital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alifornia Fact Sheet: Solar Jobs Census 2021 - Interstate ...">
            <a:extLst>
              <a:ext uri="{FF2B5EF4-FFF2-40B4-BE49-F238E27FC236}">
                <a16:creationId xmlns:a16="http://schemas.microsoft.com/office/drawing/2014/main" id="{1C09D0B0-A2FD-7C2B-FAE8-42C07E90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0"/>
            <a:ext cx="533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3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1EB2A8-20BE-5C4E-888A-5DF83E98C6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B8385-085B-7F46-9A6B-DD47BE5FAE8C}"/>
              </a:ext>
            </a:extLst>
          </p:cNvPr>
          <p:cNvSpPr txBox="1"/>
          <p:nvPr/>
        </p:nvSpPr>
        <p:spPr>
          <a:xfrm>
            <a:off x="401373" y="384067"/>
            <a:ext cx="6981119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</a:rPr>
              <a:t>The Future </a:t>
            </a:r>
            <a:r>
              <a:rPr lang="en-US" sz="3000" b="1">
                <a:solidFill>
                  <a:schemeClr val="bg1"/>
                </a:solidFill>
              </a:rPr>
              <a:t>of Solar Clean </a:t>
            </a:r>
            <a:r>
              <a:rPr lang="en-US" sz="3000" b="1" dirty="0">
                <a:solidFill>
                  <a:schemeClr val="bg1"/>
                </a:solidFill>
              </a:rPr>
              <a:t>Energy Jobs</a:t>
            </a:r>
            <a:endParaRPr lang="en-US" sz="30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E4645-6D63-B944-8121-8623BE813EA5}"/>
              </a:ext>
            </a:extLst>
          </p:cNvPr>
          <p:cNvSpPr txBox="1"/>
          <p:nvPr/>
        </p:nvSpPr>
        <p:spPr>
          <a:xfrm>
            <a:off x="401372" y="1236518"/>
            <a:ext cx="11392309" cy="523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Impact of new CPUC Net Metering/Net Billing Proposal on School/Public agency solar project financials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Examples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School District: 4 solar projects and 1 solar + battery project deployed under a power purchase agreement in PG&amp;E’s service territory</a:t>
            </a:r>
          </a:p>
          <a:p>
            <a:pPr marL="1257300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The School District is saved $45,162 in year 1 under NEM 2.0</a:t>
            </a:r>
          </a:p>
          <a:p>
            <a:pPr marL="1257300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The School District would have lost $57,009 in year 1 under the proposed Net Billing Tariff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Water Agency: a solar project under development at a water reclamation facility</a:t>
            </a:r>
          </a:p>
          <a:p>
            <a:pPr marL="1257300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The Water Agency is projected to save $191,794 in year 1 under NEM 2.0</a:t>
            </a:r>
          </a:p>
          <a:p>
            <a:pPr marL="1257300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The Water Agency would lose $84,012 in year 1 under the proposed Net Billing Tariff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Schools and other public agencies </a:t>
            </a:r>
            <a:r>
              <a:rPr lang="en-US" sz="2000" b="1" i="1" dirty="0">
                <a:solidFill>
                  <a:schemeClr val="bg1"/>
                </a:solidFill>
                <a:latin typeface="+mj-lt"/>
              </a:rPr>
              <a:t>do not implement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projects that </a:t>
            </a:r>
            <a:r>
              <a:rPr lang="en-US" sz="2000" b="1" i="1" dirty="0">
                <a:solidFill>
                  <a:schemeClr val="bg1"/>
                </a:solidFill>
                <a:latin typeface="+mj-lt"/>
              </a:rPr>
              <a:t>increase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their costs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The result…clean energy job losses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Potential areas of growth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Batteries for grid back-up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Operations and Maintenance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20D48-7BE2-59D9-3774-58A9D7729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830" y="6119284"/>
            <a:ext cx="1366340" cy="4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6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6FDDD-841B-8447-9A48-AE7ACB30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E4645-6D63-B944-8121-8623BE813EA5}"/>
              </a:ext>
            </a:extLst>
          </p:cNvPr>
          <p:cNvSpPr txBox="1"/>
          <p:nvPr/>
        </p:nvSpPr>
        <p:spPr>
          <a:xfrm>
            <a:off x="394183" y="5455815"/>
            <a:ext cx="11403634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Dr. Rick Brown | Chair of the Board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rick@terraverde.energy</a:t>
            </a:r>
            <a:endParaRPr lang="en-US" sz="20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DF2CF0-D6AC-1139-6677-6479CE186F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117" y="2613523"/>
            <a:ext cx="2997766" cy="9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40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VE Deck Template" id="{F939F1A8-F25B-194B-AAC7-CBFF7222DCDF}" vid="{5CA75533-8864-EA4C-BB48-FDBC128AF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520</Words>
  <Application>Microsoft Office PowerPoint</Application>
  <PresentationFormat>Widescreen</PresentationFormat>
  <Paragraphs>58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Burdick</dc:creator>
  <cp:lastModifiedBy>Cain, Melanie</cp:lastModifiedBy>
  <cp:revision>2</cp:revision>
  <dcterms:created xsi:type="dcterms:W3CDTF">2022-11-27T01:08:31Z</dcterms:created>
  <dcterms:modified xsi:type="dcterms:W3CDTF">2022-11-28T17:37:40Z</dcterms:modified>
</cp:coreProperties>
</file>