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</p:sldMasterIdLst>
  <p:notesMasterIdLst>
    <p:notesMasterId r:id="rId14"/>
  </p:notesMasterIdLst>
  <p:sldIdLst>
    <p:sldId id="288" r:id="rId4"/>
    <p:sldId id="289" r:id="rId5"/>
    <p:sldId id="279" r:id="rId6"/>
    <p:sldId id="285" r:id="rId7"/>
    <p:sldId id="281" r:id="rId8"/>
    <p:sldId id="286" r:id="rId9"/>
    <p:sldId id="283" r:id="rId10"/>
    <p:sldId id="284" r:id="rId11"/>
    <p:sldId id="275" r:id="rId12"/>
    <p:sldId id="290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17" autoAdjust="0"/>
  </p:normalViewPr>
  <p:slideViewPr>
    <p:cSldViewPr>
      <p:cViewPr>
        <p:scale>
          <a:sx n="58" d="100"/>
          <a:sy n="58" d="100"/>
        </p:scale>
        <p:origin x="-1494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5D8AD9-691A-4870-8927-A4C5B74F5813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D5BFDD-BB1B-4209-B717-0B363C16C79E}">
      <dgm:prSet phldrT="[Text]" custT="1"/>
      <dgm:spPr/>
      <dgm:t>
        <a:bodyPr/>
        <a:lstStyle/>
        <a:p>
          <a:r>
            <a:rPr lang="en-US" sz="1600" b="0" dirty="0" smtClean="0"/>
            <a:t>Customer Education &amp; Assessment</a:t>
          </a:r>
          <a:endParaRPr lang="en-US" sz="1600" b="0" dirty="0"/>
        </a:p>
      </dgm:t>
    </dgm:pt>
    <dgm:pt modelId="{7BBC8D07-68DA-4883-8AC5-5DB1162273FA}" type="parTrans" cxnId="{21356C59-B0DB-4B6C-9727-EF98742A53D2}">
      <dgm:prSet/>
      <dgm:spPr/>
      <dgm:t>
        <a:bodyPr/>
        <a:lstStyle/>
        <a:p>
          <a:endParaRPr lang="en-US" sz="2400" b="0"/>
        </a:p>
      </dgm:t>
    </dgm:pt>
    <dgm:pt modelId="{53ED1AAA-1A11-420A-806A-0E40E5DA3749}" type="sibTrans" cxnId="{21356C59-B0DB-4B6C-9727-EF98742A53D2}">
      <dgm:prSet custT="1"/>
      <dgm:spPr/>
      <dgm:t>
        <a:bodyPr/>
        <a:lstStyle/>
        <a:p>
          <a:endParaRPr lang="en-US" sz="1400" b="0"/>
        </a:p>
      </dgm:t>
    </dgm:pt>
    <dgm:pt modelId="{4690C7B1-CA3D-4348-B5F5-6EA3F733EF6F}">
      <dgm:prSet phldrT="[Text]" custT="1"/>
      <dgm:spPr/>
      <dgm:t>
        <a:bodyPr/>
        <a:lstStyle/>
        <a:p>
          <a:r>
            <a:rPr lang="en-US" sz="1600" b="0" dirty="0" smtClean="0"/>
            <a:t>Site visit </a:t>
          </a:r>
          <a:endParaRPr lang="en-US" sz="1600" b="0" dirty="0"/>
        </a:p>
      </dgm:t>
    </dgm:pt>
    <dgm:pt modelId="{B5F25637-D506-4E8A-A6DF-CF8C4B449F4F}" type="parTrans" cxnId="{60BC45E1-AC48-4ADC-B4BD-930130EEE1D6}">
      <dgm:prSet/>
      <dgm:spPr/>
      <dgm:t>
        <a:bodyPr/>
        <a:lstStyle/>
        <a:p>
          <a:endParaRPr lang="en-US" sz="2400" b="0"/>
        </a:p>
      </dgm:t>
    </dgm:pt>
    <dgm:pt modelId="{38E928B5-833B-4BC1-B14B-7673ECA3D08B}" type="sibTrans" cxnId="{60BC45E1-AC48-4ADC-B4BD-930130EEE1D6}">
      <dgm:prSet custT="1"/>
      <dgm:spPr/>
      <dgm:t>
        <a:bodyPr/>
        <a:lstStyle/>
        <a:p>
          <a:endParaRPr lang="en-US" sz="1400" b="0"/>
        </a:p>
      </dgm:t>
    </dgm:pt>
    <dgm:pt modelId="{7680BEEF-7647-4F0B-9766-A9DF899FA80D}">
      <dgm:prSet phldrT="[Text]" custT="1"/>
      <dgm:spPr/>
      <dgm:t>
        <a:bodyPr/>
        <a:lstStyle/>
        <a:p>
          <a:r>
            <a:rPr lang="en-US" sz="1600" b="0" dirty="0" smtClean="0"/>
            <a:t>Audit/data </a:t>
          </a:r>
          <a:r>
            <a:rPr lang="en-US" sz="1600" b="0" dirty="0"/>
            <a:t>collection</a:t>
          </a:r>
        </a:p>
      </dgm:t>
    </dgm:pt>
    <dgm:pt modelId="{69401511-D154-4AE8-B39A-859358218C45}" type="parTrans" cxnId="{B6F673B4-553A-4FE0-8ABE-A3E871C981D6}">
      <dgm:prSet/>
      <dgm:spPr/>
      <dgm:t>
        <a:bodyPr/>
        <a:lstStyle/>
        <a:p>
          <a:endParaRPr lang="en-US" sz="2400" b="0"/>
        </a:p>
      </dgm:t>
    </dgm:pt>
    <dgm:pt modelId="{7FFC9CF4-57AA-4AF9-9BCE-2CD62F36B319}" type="sibTrans" cxnId="{B6F673B4-553A-4FE0-8ABE-A3E871C981D6}">
      <dgm:prSet custT="1"/>
      <dgm:spPr/>
      <dgm:t>
        <a:bodyPr/>
        <a:lstStyle/>
        <a:p>
          <a:endParaRPr lang="en-US" sz="1400" b="0"/>
        </a:p>
      </dgm:t>
    </dgm:pt>
    <dgm:pt modelId="{C8CAA258-BE1F-4F18-82B4-C1D57918019F}">
      <dgm:prSet phldrT="[Text]" custT="1"/>
      <dgm:spPr/>
      <dgm:t>
        <a:bodyPr/>
        <a:lstStyle/>
        <a:p>
          <a:r>
            <a:rPr lang="en-US" sz="1600" b="0" dirty="0" smtClean="0"/>
            <a:t>Calculation </a:t>
          </a:r>
          <a:r>
            <a:rPr lang="en-US" sz="1600" b="0" dirty="0"/>
            <a:t>of </a:t>
          </a:r>
          <a:r>
            <a:rPr lang="en-US" sz="1600" b="0" dirty="0" smtClean="0"/>
            <a:t>savings &amp; ROI</a:t>
          </a:r>
          <a:endParaRPr lang="en-US" sz="1600" b="0" dirty="0"/>
        </a:p>
      </dgm:t>
    </dgm:pt>
    <dgm:pt modelId="{DF105846-0E39-4317-ACFA-509B5168A175}" type="parTrans" cxnId="{F2229494-7B3B-458F-9BFF-38942097E07C}">
      <dgm:prSet/>
      <dgm:spPr/>
      <dgm:t>
        <a:bodyPr/>
        <a:lstStyle/>
        <a:p>
          <a:endParaRPr lang="en-US" sz="2400" b="0"/>
        </a:p>
      </dgm:t>
    </dgm:pt>
    <dgm:pt modelId="{63CA9268-C761-40AD-9EA8-5D32C95BF607}" type="sibTrans" cxnId="{F2229494-7B3B-458F-9BFF-38942097E07C}">
      <dgm:prSet custT="1"/>
      <dgm:spPr/>
      <dgm:t>
        <a:bodyPr/>
        <a:lstStyle/>
        <a:p>
          <a:endParaRPr lang="en-US" sz="1400" b="0"/>
        </a:p>
      </dgm:t>
    </dgm:pt>
    <dgm:pt modelId="{E29359F6-E4F9-4C27-9680-F64D3E808935}">
      <dgm:prSet phldrT="[Text]" custT="1"/>
      <dgm:spPr/>
      <dgm:t>
        <a:bodyPr/>
        <a:lstStyle/>
        <a:p>
          <a:r>
            <a:rPr lang="en-US" sz="1600" b="0" dirty="0" smtClean="0"/>
            <a:t>Provide </a:t>
          </a:r>
          <a:r>
            <a:rPr lang="en-US" sz="1600" b="0" dirty="0" err="1" smtClean="0"/>
            <a:t>recommen-dations</a:t>
          </a:r>
          <a:endParaRPr lang="en-US" sz="1600" b="0" dirty="0"/>
        </a:p>
      </dgm:t>
    </dgm:pt>
    <dgm:pt modelId="{83D3BD9C-4F0B-4D2B-AA14-5295C5B32793}" type="parTrans" cxnId="{C37D840E-8D82-47CB-92A9-6F26BA9CB7B9}">
      <dgm:prSet/>
      <dgm:spPr/>
      <dgm:t>
        <a:bodyPr/>
        <a:lstStyle/>
        <a:p>
          <a:endParaRPr lang="en-US" sz="2400" b="0"/>
        </a:p>
      </dgm:t>
    </dgm:pt>
    <dgm:pt modelId="{1145CA6E-7B7D-451C-A855-F2919F805E98}" type="sibTrans" cxnId="{C37D840E-8D82-47CB-92A9-6F26BA9CB7B9}">
      <dgm:prSet custT="1"/>
      <dgm:spPr/>
      <dgm:t>
        <a:bodyPr/>
        <a:lstStyle/>
        <a:p>
          <a:endParaRPr lang="en-US" sz="1400" b="0"/>
        </a:p>
      </dgm:t>
    </dgm:pt>
    <dgm:pt modelId="{5E6DBC0C-AD2F-47C6-BDDA-E32E8C9E774A}">
      <dgm:prSet phldrT="[Text]" custT="1"/>
      <dgm:spPr/>
      <dgm:t>
        <a:bodyPr/>
        <a:lstStyle/>
        <a:p>
          <a:r>
            <a:rPr lang="en-US" sz="1600" b="0" dirty="0" smtClean="0"/>
            <a:t>Installation of </a:t>
          </a:r>
          <a:r>
            <a:rPr lang="en-US" sz="1600" b="0" dirty="0"/>
            <a:t>most </a:t>
          </a:r>
          <a:r>
            <a:rPr lang="en-US" sz="1600" b="0" dirty="0" smtClean="0"/>
            <a:t>beneficial equipment  </a:t>
          </a:r>
          <a:endParaRPr lang="en-US" sz="1600" b="0" dirty="0"/>
        </a:p>
      </dgm:t>
    </dgm:pt>
    <dgm:pt modelId="{21290DF8-7170-4E41-8E4B-258CA061C812}" type="parTrans" cxnId="{6ABB1BB1-084C-47D6-9B26-9228AE0BE955}">
      <dgm:prSet/>
      <dgm:spPr/>
      <dgm:t>
        <a:bodyPr/>
        <a:lstStyle/>
        <a:p>
          <a:endParaRPr lang="en-US" sz="2400" b="0"/>
        </a:p>
      </dgm:t>
    </dgm:pt>
    <dgm:pt modelId="{E09DD14D-341F-4704-B2F6-7404AF017ADC}" type="sibTrans" cxnId="{6ABB1BB1-084C-47D6-9B26-9228AE0BE955}">
      <dgm:prSet custT="1"/>
      <dgm:spPr/>
      <dgm:t>
        <a:bodyPr/>
        <a:lstStyle/>
        <a:p>
          <a:endParaRPr lang="en-US" sz="1400" b="0"/>
        </a:p>
      </dgm:t>
    </dgm:pt>
    <dgm:pt modelId="{CF0B1CAC-6E43-41D8-9E44-8A06B2CA4867}">
      <dgm:prSet custT="1"/>
      <dgm:spPr/>
      <dgm:t>
        <a:bodyPr/>
        <a:lstStyle/>
        <a:p>
          <a:r>
            <a:rPr lang="en-US" sz="1600" b="0" dirty="0" smtClean="0"/>
            <a:t>Benchmarking</a:t>
          </a:r>
          <a:endParaRPr lang="en-US" sz="1600" b="0" dirty="0"/>
        </a:p>
      </dgm:t>
    </dgm:pt>
    <dgm:pt modelId="{754E013B-61A8-4551-9EDA-72A88B3D73F7}" type="parTrans" cxnId="{6B59D9A5-BEC5-4395-A74F-3AB9429F7463}">
      <dgm:prSet/>
      <dgm:spPr/>
      <dgm:t>
        <a:bodyPr/>
        <a:lstStyle/>
        <a:p>
          <a:endParaRPr lang="en-US" sz="2400" b="0"/>
        </a:p>
      </dgm:t>
    </dgm:pt>
    <dgm:pt modelId="{21EF0745-1226-49B0-A68D-F505752942FF}" type="sibTrans" cxnId="{6B59D9A5-BEC5-4395-A74F-3AB9429F7463}">
      <dgm:prSet custT="1"/>
      <dgm:spPr/>
      <dgm:t>
        <a:bodyPr/>
        <a:lstStyle/>
        <a:p>
          <a:endParaRPr lang="en-US" sz="1400" b="0"/>
        </a:p>
      </dgm:t>
    </dgm:pt>
    <dgm:pt modelId="{D95F8354-A65D-4435-9FB5-1AD78D8164E0}">
      <dgm:prSet custT="1"/>
      <dgm:spPr/>
      <dgm:t>
        <a:bodyPr/>
        <a:lstStyle/>
        <a:p>
          <a:r>
            <a:rPr lang="en-US" sz="1600" b="0" dirty="0" smtClean="0"/>
            <a:t>Quality Assurance and EM&amp;V</a:t>
          </a:r>
          <a:endParaRPr lang="en-US" sz="1600" b="0" dirty="0"/>
        </a:p>
      </dgm:t>
    </dgm:pt>
    <dgm:pt modelId="{D59FD77D-0D18-4346-8BBC-7756259D0523}" type="parTrans" cxnId="{AC7371FD-591C-41D6-8FE4-B359F0976D53}">
      <dgm:prSet/>
      <dgm:spPr/>
      <dgm:t>
        <a:bodyPr/>
        <a:lstStyle/>
        <a:p>
          <a:endParaRPr lang="en-US" sz="2400" b="0"/>
        </a:p>
      </dgm:t>
    </dgm:pt>
    <dgm:pt modelId="{6C546E61-1818-429B-BDE4-318768834456}" type="sibTrans" cxnId="{AC7371FD-591C-41D6-8FE4-B359F0976D53}">
      <dgm:prSet/>
      <dgm:spPr/>
      <dgm:t>
        <a:bodyPr/>
        <a:lstStyle/>
        <a:p>
          <a:endParaRPr lang="en-US" sz="2400" b="0"/>
        </a:p>
      </dgm:t>
    </dgm:pt>
    <dgm:pt modelId="{3407F2EA-48A7-4861-A572-D568CBF72263}" type="pres">
      <dgm:prSet presAssocID="{255D8AD9-691A-4870-8927-A4C5B74F58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ED27EB-7620-46E5-821E-CAC94833FE03}" type="pres">
      <dgm:prSet presAssocID="{CF0B1CAC-6E43-41D8-9E44-8A06B2CA486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A627E-E50F-46B0-85EB-69C4CCAC76F2}" type="pres">
      <dgm:prSet presAssocID="{21EF0745-1226-49B0-A68D-F505752942FF}" presName="sibTrans" presStyleLbl="sibTrans2D1" presStyleIdx="0" presStyleCnt="7"/>
      <dgm:spPr/>
      <dgm:t>
        <a:bodyPr/>
        <a:lstStyle/>
        <a:p>
          <a:endParaRPr lang="en-US"/>
        </a:p>
      </dgm:t>
    </dgm:pt>
    <dgm:pt modelId="{1FD076D8-0CD9-4108-9B1D-FE0D0B714135}" type="pres">
      <dgm:prSet presAssocID="{21EF0745-1226-49B0-A68D-F505752942FF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4F7DD89F-F3F9-46B1-AA7A-A472C3417F97}" type="pres">
      <dgm:prSet presAssocID="{75D5BFDD-BB1B-4209-B717-0B363C16C79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0F4B3-ECD3-4E23-BCF6-0DD9E37C9967}" type="pres">
      <dgm:prSet presAssocID="{53ED1AAA-1A11-420A-806A-0E40E5DA3749}" presName="sibTrans" presStyleLbl="sibTrans2D1" presStyleIdx="1" presStyleCnt="7"/>
      <dgm:spPr/>
      <dgm:t>
        <a:bodyPr/>
        <a:lstStyle/>
        <a:p>
          <a:endParaRPr lang="en-US"/>
        </a:p>
      </dgm:t>
    </dgm:pt>
    <dgm:pt modelId="{0D7DC12D-3C25-4795-A5A6-A01F1A1B9E4F}" type="pres">
      <dgm:prSet presAssocID="{53ED1AAA-1A11-420A-806A-0E40E5DA3749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1B7ECC19-B416-4DA3-8476-D25130CEA2FF}" type="pres">
      <dgm:prSet presAssocID="{4690C7B1-CA3D-4348-B5F5-6EA3F733EF6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4A03E-DBA4-4284-ACE2-78B65524AB69}" type="pres">
      <dgm:prSet presAssocID="{38E928B5-833B-4BC1-B14B-7673ECA3D08B}" presName="sibTrans" presStyleLbl="sibTrans2D1" presStyleIdx="2" presStyleCnt="7"/>
      <dgm:spPr/>
      <dgm:t>
        <a:bodyPr/>
        <a:lstStyle/>
        <a:p>
          <a:endParaRPr lang="en-US"/>
        </a:p>
      </dgm:t>
    </dgm:pt>
    <dgm:pt modelId="{AD11CE44-BF77-4A15-9EBF-AB0A51A42CE4}" type="pres">
      <dgm:prSet presAssocID="{38E928B5-833B-4BC1-B14B-7673ECA3D08B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A612D8AD-21FA-4AE2-9864-02356590DE30}" type="pres">
      <dgm:prSet presAssocID="{7680BEEF-7647-4F0B-9766-A9DF899FA80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C2281-C1C9-40ED-8AE1-7442E8530CDC}" type="pres">
      <dgm:prSet presAssocID="{7FFC9CF4-57AA-4AF9-9BCE-2CD62F36B319}" presName="sibTrans" presStyleLbl="sibTrans2D1" presStyleIdx="3" presStyleCnt="7"/>
      <dgm:spPr/>
      <dgm:t>
        <a:bodyPr/>
        <a:lstStyle/>
        <a:p>
          <a:endParaRPr lang="en-US"/>
        </a:p>
      </dgm:t>
    </dgm:pt>
    <dgm:pt modelId="{67FA3AC5-4A8A-4E82-8119-0FA3F0C028CE}" type="pres">
      <dgm:prSet presAssocID="{7FFC9CF4-57AA-4AF9-9BCE-2CD62F36B319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FD246A8C-F4C3-4604-88CB-3860E404F88B}" type="pres">
      <dgm:prSet presAssocID="{C8CAA258-BE1F-4F18-82B4-C1D57918019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8705C-F03A-4D80-8396-F7878C2AF396}" type="pres">
      <dgm:prSet presAssocID="{63CA9268-C761-40AD-9EA8-5D32C95BF607}" presName="sibTrans" presStyleLbl="sibTrans2D1" presStyleIdx="4" presStyleCnt="7"/>
      <dgm:spPr/>
      <dgm:t>
        <a:bodyPr/>
        <a:lstStyle/>
        <a:p>
          <a:endParaRPr lang="en-US"/>
        </a:p>
      </dgm:t>
    </dgm:pt>
    <dgm:pt modelId="{F4910AC8-C2E7-4E23-AA1A-B1213B4AC560}" type="pres">
      <dgm:prSet presAssocID="{63CA9268-C761-40AD-9EA8-5D32C95BF607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51233F74-7DE1-42B7-90FE-F66A7B1E7838}" type="pres">
      <dgm:prSet presAssocID="{E29359F6-E4F9-4C27-9680-F64D3E80893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C2360-0BF4-465B-896E-5502908D606B}" type="pres">
      <dgm:prSet presAssocID="{1145CA6E-7B7D-451C-A855-F2919F805E98}" presName="sibTrans" presStyleLbl="sibTrans2D1" presStyleIdx="5" presStyleCnt="7"/>
      <dgm:spPr/>
      <dgm:t>
        <a:bodyPr/>
        <a:lstStyle/>
        <a:p>
          <a:endParaRPr lang="en-US"/>
        </a:p>
      </dgm:t>
    </dgm:pt>
    <dgm:pt modelId="{60E8876E-6BF8-456A-A824-C768345BC524}" type="pres">
      <dgm:prSet presAssocID="{1145CA6E-7B7D-451C-A855-F2919F805E98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3E848D76-5F92-49BF-BD2E-3C7DED3F584D}" type="pres">
      <dgm:prSet presAssocID="{5E6DBC0C-AD2F-47C6-BDDA-E32E8C9E774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319FD-0047-45B7-805B-B5FFF211D797}" type="pres">
      <dgm:prSet presAssocID="{E09DD14D-341F-4704-B2F6-7404AF017ADC}" presName="sibTrans" presStyleLbl="sibTrans2D1" presStyleIdx="6" presStyleCnt="7"/>
      <dgm:spPr/>
      <dgm:t>
        <a:bodyPr/>
        <a:lstStyle/>
        <a:p>
          <a:endParaRPr lang="en-US"/>
        </a:p>
      </dgm:t>
    </dgm:pt>
    <dgm:pt modelId="{1CCB4C51-AAE2-4BD5-9076-DFD863F55B3F}" type="pres">
      <dgm:prSet presAssocID="{E09DD14D-341F-4704-B2F6-7404AF017ADC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A895A9A6-44A9-4B3C-85C0-534F3D8F829B}" type="pres">
      <dgm:prSet presAssocID="{D95F8354-A65D-4435-9FB5-1AD78D8164E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E17434-C437-4E50-B321-08DAB86B6907}" type="presOf" srcId="{21EF0745-1226-49B0-A68D-F505752942FF}" destId="{1FD076D8-0CD9-4108-9B1D-FE0D0B714135}" srcOrd="1" destOrd="0" presId="urn:microsoft.com/office/officeart/2005/8/layout/process5"/>
    <dgm:cxn modelId="{1058A8AF-D4B8-4A9C-8C0E-47D80E5403AA}" type="presOf" srcId="{E09DD14D-341F-4704-B2F6-7404AF017ADC}" destId="{921319FD-0047-45B7-805B-B5FFF211D797}" srcOrd="0" destOrd="0" presId="urn:microsoft.com/office/officeart/2005/8/layout/process5"/>
    <dgm:cxn modelId="{A74E2FCB-6AC5-4476-9AE2-E8338659C77D}" type="presOf" srcId="{38E928B5-833B-4BC1-B14B-7673ECA3D08B}" destId="{4DF4A03E-DBA4-4284-ACE2-78B65524AB69}" srcOrd="0" destOrd="0" presId="urn:microsoft.com/office/officeart/2005/8/layout/process5"/>
    <dgm:cxn modelId="{75C72607-871A-496D-98F0-E938E445CFEF}" type="presOf" srcId="{7FFC9CF4-57AA-4AF9-9BCE-2CD62F36B319}" destId="{A33C2281-C1C9-40ED-8AE1-7442E8530CDC}" srcOrd="0" destOrd="0" presId="urn:microsoft.com/office/officeart/2005/8/layout/process5"/>
    <dgm:cxn modelId="{0F3C9F94-5044-4FB1-ABE8-35EED270AD7D}" type="presOf" srcId="{C8CAA258-BE1F-4F18-82B4-C1D57918019F}" destId="{FD246A8C-F4C3-4604-88CB-3860E404F88B}" srcOrd="0" destOrd="0" presId="urn:microsoft.com/office/officeart/2005/8/layout/process5"/>
    <dgm:cxn modelId="{C092288D-E488-43DC-A986-E54D8EC69D45}" type="presOf" srcId="{21EF0745-1226-49B0-A68D-F505752942FF}" destId="{E41A627E-E50F-46B0-85EB-69C4CCAC76F2}" srcOrd="0" destOrd="0" presId="urn:microsoft.com/office/officeart/2005/8/layout/process5"/>
    <dgm:cxn modelId="{B26DFD00-C149-47E5-95AA-E88DF79EF7D2}" type="presOf" srcId="{E29359F6-E4F9-4C27-9680-F64D3E808935}" destId="{51233F74-7DE1-42B7-90FE-F66A7B1E7838}" srcOrd="0" destOrd="0" presId="urn:microsoft.com/office/officeart/2005/8/layout/process5"/>
    <dgm:cxn modelId="{B6F673B4-553A-4FE0-8ABE-A3E871C981D6}" srcId="{255D8AD9-691A-4870-8927-A4C5B74F5813}" destId="{7680BEEF-7647-4F0B-9766-A9DF899FA80D}" srcOrd="3" destOrd="0" parTransId="{69401511-D154-4AE8-B39A-859358218C45}" sibTransId="{7FFC9CF4-57AA-4AF9-9BCE-2CD62F36B319}"/>
    <dgm:cxn modelId="{2BDD61DD-A38E-40CE-BE9A-3D4E4F2DD1B6}" type="presOf" srcId="{CF0B1CAC-6E43-41D8-9E44-8A06B2CA4867}" destId="{67ED27EB-7620-46E5-821E-CAC94833FE03}" srcOrd="0" destOrd="0" presId="urn:microsoft.com/office/officeart/2005/8/layout/process5"/>
    <dgm:cxn modelId="{60BC45E1-AC48-4ADC-B4BD-930130EEE1D6}" srcId="{255D8AD9-691A-4870-8927-A4C5B74F5813}" destId="{4690C7B1-CA3D-4348-B5F5-6EA3F733EF6F}" srcOrd="2" destOrd="0" parTransId="{B5F25637-D506-4E8A-A6DF-CF8C4B449F4F}" sibTransId="{38E928B5-833B-4BC1-B14B-7673ECA3D08B}"/>
    <dgm:cxn modelId="{6ABB1BB1-084C-47D6-9B26-9228AE0BE955}" srcId="{255D8AD9-691A-4870-8927-A4C5B74F5813}" destId="{5E6DBC0C-AD2F-47C6-BDDA-E32E8C9E774A}" srcOrd="6" destOrd="0" parTransId="{21290DF8-7170-4E41-8E4B-258CA061C812}" sibTransId="{E09DD14D-341F-4704-B2F6-7404AF017ADC}"/>
    <dgm:cxn modelId="{9AE1919F-F222-4AA7-9E70-7F285CD9A18F}" type="presOf" srcId="{255D8AD9-691A-4870-8927-A4C5B74F5813}" destId="{3407F2EA-48A7-4861-A572-D568CBF72263}" srcOrd="0" destOrd="0" presId="urn:microsoft.com/office/officeart/2005/8/layout/process5"/>
    <dgm:cxn modelId="{AC7371FD-591C-41D6-8FE4-B359F0976D53}" srcId="{255D8AD9-691A-4870-8927-A4C5B74F5813}" destId="{D95F8354-A65D-4435-9FB5-1AD78D8164E0}" srcOrd="7" destOrd="0" parTransId="{D59FD77D-0D18-4346-8BBC-7756259D0523}" sibTransId="{6C546E61-1818-429B-BDE4-318768834456}"/>
    <dgm:cxn modelId="{2499D5FC-1AE8-471C-B3FC-D0D5358C7851}" type="presOf" srcId="{E09DD14D-341F-4704-B2F6-7404AF017ADC}" destId="{1CCB4C51-AAE2-4BD5-9076-DFD863F55B3F}" srcOrd="1" destOrd="0" presId="urn:microsoft.com/office/officeart/2005/8/layout/process5"/>
    <dgm:cxn modelId="{3A84AFB1-22BE-4E34-9639-0E704A5E9A55}" type="presOf" srcId="{63CA9268-C761-40AD-9EA8-5D32C95BF607}" destId="{F4910AC8-C2E7-4E23-AA1A-B1213B4AC560}" srcOrd="1" destOrd="0" presId="urn:microsoft.com/office/officeart/2005/8/layout/process5"/>
    <dgm:cxn modelId="{F508443A-4225-4B9A-BF9F-5D6E2BDFB6A4}" type="presOf" srcId="{1145CA6E-7B7D-451C-A855-F2919F805E98}" destId="{FD8C2360-0BF4-465B-896E-5502908D606B}" srcOrd="0" destOrd="0" presId="urn:microsoft.com/office/officeart/2005/8/layout/process5"/>
    <dgm:cxn modelId="{5D0785C4-B277-4F07-8A17-7E2AF0347FD9}" type="presOf" srcId="{63CA9268-C761-40AD-9EA8-5D32C95BF607}" destId="{BA68705C-F03A-4D80-8396-F7878C2AF396}" srcOrd="0" destOrd="0" presId="urn:microsoft.com/office/officeart/2005/8/layout/process5"/>
    <dgm:cxn modelId="{89D13039-BF80-431F-9532-1EE3D283411B}" type="presOf" srcId="{53ED1AAA-1A11-420A-806A-0E40E5DA3749}" destId="{0D7DC12D-3C25-4795-A5A6-A01F1A1B9E4F}" srcOrd="1" destOrd="0" presId="urn:microsoft.com/office/officeart/2005/8/layout/process5"/>
    <dgm:cxn modelId="{EAC9AF46-19D2-4BF9-AF25-BC09FF307CC8}" type="presOf" srcId="{38E928B5-833B-4BC1-B14B-7673ECA3D08B}" destId="{AD11CE44-BF77-4A15-9EBF-AB0A51A42CE4}" srcOrd="1" destOrd="0" presId="urn:microsoft.com/office/officeart/2005/8/layout/process5"/>
    <dgm:cxn modelId="{E29A3AAA-052D-41B9-93C7-15BBA84498F7}" type="presOf" srcId="{D95F8354-A65D-4435-9FB5-1AD78D8164E0}" destId="{A895A9A6-44A9-4B3C-85C0-534F3D8F829B}" srcOrd="0" destOrd="0" presId="urn:microsoft.com/office/officeart/2005/8/layout/process5"/>
    <dgm:cxn modelId="{30394981-B914-449A-9086-691F6039C403}" type="presOf" srcId="{5E6DBC0C-AD2F-47C6-BDDA-E32E8C9E774A}" destId="{3E848D76-5F92-49BF-BD2E-3C7DED3F584D}" srcOrd="0" destOrd="0" presId="urn:microsoft.com/office/officeart/2005/8/layout/process5"/>
    <dgm:cxn modelId="{A7012802-F12D-45D7-AF27-174896553E3E}" type="presOf" srcId="{7680BEEF-7647-4F0B-9766-A9DF899FA80D}" destId="{A612D8AD-21FA-4AE2-9864-02356590DE30}" srcOrd="0" destOrd="0" presId="urn:microsoft.com/office/officeart/2005/8/layout/process5"/>
    <dgm:cxn modelId="{C37D840E-8D82-47CB-92A9-6F26BA9CB7B9}" srcId="{255D8AD9-691A-4870-8927-A4C5B74F5813}" destId="{E29359F6-E4F9-4C27-9680-F64D3E808935}" srcOrd="5" destOrd="0" parTransId="{83D3BD9C-4F0B-4D2B-AA14-5295C5B32793}" sibTransId="{1145CA6E-7B7D-451C-A855-F2919F805E98}"/>
    <dgm:cxn modelId="{7EE5BAB4-8F61-4ACB-B472-F6D1D264084E}" type="presOf" srcId="{75D5BFDD-BB1B-4209-B717-0B363C16C79E}" destId="{4F7DD89F-F3F9-46B1-AA7A-A472C3417F97}" srcOrd="0" destOrd="0" presId="urn:microsoft.com/office/officeart/2005/8/layout/process5"/>
    <dgm:cxn modelId="{F2229494-7B3B-458F-9BFF-38942097E07C}" srcId="{255D8AD9-691A-4870-8927-A4C5B74F5813}" destId="{C8CAA258-BE1F-4F18-82B4-C1D57918019F}" srcOrd="4" destOrd="0" parTransId="{DF105846-0E39-4317-ACFA-509B5168A175}" sibTransId="{63CA9268-C761-40AD-9EA8-5D32C95BF607}"/>
    <dgm:cxn modelId="{21356C59-B0DB-4B6C-9727-EF98742A53D2}" srcId="{255D8AD9-691A-4870-8927-A4C5B74F5813}" destId="{75D5BFDD-BB1B-4209-B717-0B363C16C79E}" srcOrd="1" destOrd="0" parTransId="{7BBC8D07-68DA-4883-8AC5-5DB1162273FA}" sibTransId="{53ED1AAA-1A11-420A-806A-0E40E5DA3749}"/>
    <dgm:cxn modelId="{7DD2B559-1A14-428E-9678-F36607179718}" type="presOf" srcId="{1145CA6E-7B7D-451C-A855-F2919F805E98}" destId="{60E8876E-6BF8-456A-A824-C768345BC524}" srcOrd="1" destOrd="0" presId="urn:microsoft.com/office/officeart/2005/8/layout/process5"/>
    <dgm:cxn modelId="{565B439D-AB74-40D4-AE87-74171C803B54}" type="presOf" srcId="{53ED1AAA-1A11-420A-806A-0E40E5DA3749}" destId="{8160F4B3-ECD3-4E23-BCF6-0DD9E37C9967}" srcOrd="0" destOrd="0" presId="urn:microsoft.com/office/officeart/2005/8/layout/process5"/>
    <dgm:cxn modelId="{6B59D9A5-BEC5-4395-A74F-3AB9429F7463}" srcId="{255D8AD9-691A-4870-8927-A4C5B74F5813}" destId="{CF0B1CAC-6E43-41D8-9E44-8A06B2CA4867}" srcOrd="0" destOrd="0" parTransId="{754E013B-61A8-4551-9EDA-72A88B3D73F7}" sibTransId="{21EF0745-1226-49B0-A68D-F505752942FF}"/>
    <dgm:cxn modelId="{4B69D484-6517-4A0F-8C6C-441EFD092264}" type="presOf" srcId="{4690C7B1-CA3D-4348-B5F5-6EA3F733EF6F}" destId="{1B7ECC19-B416-4DA3-8476-D25130CEA2FF}" srcOrd="0" destOrd="0" presId="urn:microsoft.com/office/officeart/2005/8/layout/process5"/>
    <dgm:cxn modelId="{8CFA40A2-4094-427D-AAB4-AF85D5CEBE7C}" type="presOf" srcId="{7FFC9CF4-57AA-4AF9-9BCE-2CD62F36B319}" destId="{67FA3AC5-4A8A-4E82-8119-0FA3F0C028CE}" srcOrd="1" destOrd="0" presId="urn:microsoft.com/office/officeart/2005/8/layout/process5"/>
    <dgm:cxn modelId="{0443E7F0-A177-4BDB-B87B-BAD1CFD71563}" type="presParOf" srcId="{3407F2EA-48A7-4861-A572-D568CBF72263}" destId="{67ED27EB-7620-46E5-821E-CAC94833FE03}" srcOrd="0" destOrd="0" presId="urn:microsoft.com/office/officeart/2005/8/layout/process5"/>
    <dgm:cxn modelId="{26A6891E-EF30-4500-ADCD-B3BD552A395F}" type="presParOf" srcId="{3407F2EA-48A7-4861-A572-D568CBF72263}" destId="{E41A627E-E50F-46B0-85EB-69C4CCAC76F2}" srcOrd="1" destOrd="0" presId="urn:microsoft.com/office/officeart/2005/8/layout/process5"/>
    <dgm:cxn modelId="{F6D79ADD-A31C-44E2-909B-BD0930B4467E}" type="presParOf" srcId="{E41A627E-E50F-46B0-85EB-69C4CCAC76F2}" destId="{1FD076D8-0CD9-4108-9B1D-FE0D0B714135}" srcOrd="0" destOrd="0" presId="urn:microsoft.com/office/officeart/2005/8/layout/process5"/>
    <dgm:cxn modelId="{85919D3B-7878-4C59-BF38-A18EFA7C61C9}" type="presParOf" srcId="{3407F2EA-48A7-4861-A572-D568CBF72263}" destId="{4F7DD89F-F3F9-46B1-AA7A-A472C3417F97}" srcOrd="2" destOrd="0" presId="urn:microsoft.com/office/officeart/2005/8/layout/process5"/>
    <dgm:cxn modelId="{B42B484D-88BB-4529-BF1B-D7F587A75374}" type="presParOf" srcId="{3407F2EA-48A7-4861-A572-D568CBF72263}" destId="{8160F4B3-ECD3-4E23-BCF6-0DD9E37C9967}" srcOrd="3" destOrd="0" presId="urn:microsoft.com/office/officeart/2005/8/layout/process5"/>
    <dgm:cxn modelId="{CD383E03-1567-4BB9-A5BC-3AE220E46E78}" type="presParOf" srcId="{8160F4B3-ECD3-4E23-BCF6-0DD9E37C9967}" destId="{0D7DC12D-3C25-4795-A5A6-A01F1A1B9E4F}" srcOrd="0" destOrd="0" presId="urn:microsoft.com/office/officeart/2005/8/layout/process5"/>
    <dgm:cxn modelId="{8A44A3BE-0049-4014-8FDD-C42F3964F496}" type="presParOf" srcId="{3407F2EA-48A7-4861-A572-D568CBF72263}" destId="{1B7ECC19-B416-4DA3-8476-D25130CEA2FF}" srcOrd="4" destOrd="0" presId="urn:microsoft.com/office/officeart/2005/8/layout/process5"/>
    <dgm:cxn modelId="{03FACDB8-D079-4375-BDAB-82CB7C7C0C0E}" type="presParOf" srcId="{3407F2EA-48A7-4861-A572-D568CBF72263}" destId="{4DF4A03E-DBA4-4284-ACE2-78B65524AB69}" srcOrd="5" destOrd="0" presId="urn:microsoft.com/office/officeart/2005/8/layout/process5"/>
    <dgm:cxn modelId="{803DC350-24F5-4E74-95E4-BCEC6688C2DD}" type="presParOf" srcId="{4DF4A03E-DBA4-4284-ACE2-78B65524AB69}" destId="{AD11CE44-BF77-4A15-9EBF-AB0A51A42CE4}" srcOrd="0" destOrd="0" presId="urn:microsoft.com/office/officeart/2005/8/layout/process5"/>
    <dgm:cxn modelId="{2DB3B5DE-313A-4EFC-AB9D-0A76452791FF}" type="presParOf" srcId="{3407F2EA-48A7-4861-A572-D568CBF72263}" destId="{A612D8AD-21FA-4AE2-9864-02356590DE30}" srcOrd="6" destOrd="0" presId="urn:microsoft.com/office/officeart/2005/8/layout/process5"/>
    <dgm:cxn modelId="{A06E2419-4AE8-4DB0-82CD-F5A93135E032}" type="presParOf" srcId="{3407F2EA-48A7-4861-A572-D568CBF72263}" destId="{A33C2281-C1C9-40ED-8AE1-7442E8530CDC}" srcOrd="7" destOrd="0" presId="urn:microsoft.com/office/officeart/2005/8/layout/process5"/>
    <dgm:cxn modelId="{D0768749-D646-4B8D-BCB8-2B445473C089}" type="presParOf" srcId="{A33C2281-C1C9-40ED-8AE1-7442E8530CDC}" destId="{67FA3AC5-4A8A-4E82-8119-0FA3F0C028CE}" srcOrd="0" destOrd="0" presId="urn:microsoft.com/office/officeart/2005/8/layout/process5"/>
    <dgm:cxn modelId="{B4D7709B-3E06-49BD-91C7-D87D8A3D94E6}" type="presParOf" srcId="{3407F2EA-48A7-4861-A572-D568CBF72263}" destId="{FD246A8C-F4C3-4604-88CB-3860E404F88B}" srcOrd="8" destOrd="0" presId="urn:microsoft.com/office/officeart/2005/8/layout/process5"/>
    <dgm:cxn modelId="{AC14085E-4C97-4A3F-B87B-1F57E639214B}" type="presParOf" srcId="{3407F2EA-48A7-4861-A572-D568CBF72263}" destId="{BA68705C-F03A-4D80-8396-F7878C2AF396}" srcOrd="9" destOrd="0" presId="urn:microsoft.com/office/officeart/2005/8/layout/process5"/>
    <dgm:cxn modelId="{8D7715A7-9A6C-4F0B-A2F4-36680D345EC6}" type="presParOf" srcId="{BA68705C-F03A-4D80-8396-F7878C2AF396}" destId="{F4910AC8-C2E7-4E23-AA1A-B1213B4AC560}" srcOrd="0" destOrd="0" presId="urn:microsoft.com/office/officeart/2005/8/layout/process5"/>
    <dgm:cxn modelId="{B7CA29B1-8FF2-49FB-A41F-53AEED3C9E2E}" type="presParOf" srcId="{3407F2EA-48A7-4861-A572-D568CBF72263}" destId="{51233F74-7DE1-42B7-90FE-F66A7B1E7838}" srcOrd="10" destOrd="0" presId="urn:microsoft.com/office/officeart/2005/8/layout/process5"/>
    <dgm:cxn modelId="{F461DC36-7FFF-4127-9172-3024B69F9330}" type="presParOf" srcId="{3407F2EA-48A7-4861-A572-D568CBF72263}" destId="{FD8C2360-0BF4-465B-896E-5502908D606B}" srcOrd="11" destOrd="0" presId="urn:microsoft.com/office/officeart/2005/8/layout/process5"/>
    <dgm:cxn modelId="{06B6E491-A05A-4ED3-9794-107C7B68D944}" type="presParOf" srcId="{FD8C2360-0BF4-465B-896E-5502908D606B}" destId="{60E8876E-6BF8-456A-A824-C768345BC524}" srcOrd="0" destOrd="0" presId="urn:microsoft.com/office/officeart/2005/8/layout/process5"/>
    <dgm:cxn modelId="{5DE26D5D-D13D-4F63-88C9-2D8620DD3353}" type="presParOf" srcId="{3407F2EA-48A7-4861-A572-D568CBF72263}" destId="{3E848D76-5F92-49BF-BD2E-3C7DED3F584D}" srcOrd="12" destOrd="0" presId="urn:microsoft.com/office/officeart/2005/8/layout/process5"/>
    <dgm:cxn modelId="{264B425A-8181-4AB6-92EA-D5095F6FCEFB}" type="presParOf" srcId="{3407F2EA-48A7-4861-A572-D568CBF72263}" destId="{921319FD-0047-45B7-805B-B5FFF211D797}" srcOrd="13" destOrd="0" presId="urn:microsoft.com/office/officeart/2005/8/layout/process5"/>
    <dgm:cxn modelId="{7443EFB7-0439-4CED-9E1D-5D4EFB4194B6}" type="presParOf" srcId="{921319FD-0047-45B7-805B-B5FFF211D797}" destId="{1CCB4C51-AAE2-4BD5-9076-DFD863F55B3F}" srcOrd="0" destOrd="0" presId="urn:microsoft.com/office/officeart/2005/8/layout/process5"/>
    <dgm:cxn modelId="{971E7FF4-DB6E-46D5-AE4B-E5DAB802E754}" type="presParOf" srcId="{3407F2EA-48A7-4861-A572-D568CBF72263}" destId="{A895A9A6-44A9-4B3C-85C0-534F3D8F829B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D27EB-7620-46E5-821E-CAC94833FE03}">
      <dsp:nvSpPr>
        <dsp:cNvPr id="0" name=""/>
        <dsp:cNvSpPr/>
      </dsp:nvSpPr>
      <dsp:spPr>
        <a:xfrm>
          <a:off x="3516" y="370358"/>
          <a:ext cx="1537301" cy="922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Benchmarking</a:t>
          </a:r>
          <a:endParaRPr lang="en-US" sz="1600" b="0" kern="1200" dirty="0"/>
        </a:p>
      </dsp:txBody>
      <dsp:txXfrm>
        <a:off x="30532" y="397374"/>
        <a:ext cx="1483269" cy="868348"/>
      </dsp:txXfrm>
    </dsp:sp>
    <dsp:sp modelId="{E41A627E-E50F-46B0-85EB-69C4CCAC76F2}">
      <dsp:nvSpPr>
        <dsp:cNvPr id="0" name=""/>
        <dsp:cNvSpPr/>
      </dsp:nvSpPr>
      <dsp:spPr>
        <a:xfrm>
          <a:off x="1676100" y="640923"/>
          <a:ext cx="325907" cy="381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/>
        </a:p>
      </dsp:txBody>
      <dsp:txXfrm>
        <a:off x="1676100" y="717173"/>
        <a:ext cx="228135" cy="228750"/>
      </dsp:txXfrm>
    </dsp:sp>
    <dsp:sp modelId="{4F7DD89F-F3F9-46B1-AA7A-A472C3417F97}">
      <dsp:nvSpPr>
        <dsp:cNvPr id="0" name=""/>
        <dsp:cNvSpPr/>
      </dsp:nvSpPr>
      <dsp:spPr>
        <a:xfrm>
          <a:off x="2155738" y="370358"/>
          <a:ext cx="1537301" cy="922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Customer Education &amp; Assessment</a:t>
          </a:r>
          <a:endParaRPr lang="en-US" sz="1600" b="0" kern="1200" dirty="0"/>
        </a:p>
      </dsp:txBody>
      <dsp:txXfrm>
        <a:off x="2182754" y="397374"/>
        <a:ext cx="1483269" cy="868348"/>
      </dsp:txXfrm>
    </dsp:sp>
    <dsp:sp modelId="{8160F4B3-ECD3-4E23-BCF6-0DD9E37C9967}">
      <dsp:nvSpPr>
        <dsp:cNvPr id="0" name=""/>
        <dsp:cNvSpPr/>
      </dsp:nvSpPr>
      <dsp:spPr>
        <a:xfrm>
          <a:off x="3828322" y="640923"/>
          <a:ext cx="325907" cy="381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/>
        </a:p>
      </dsp:txBody>
      <dsp:txXfrm>
        <a:off x="3828322" y="717173"/>
        <a:ext cx="228135" cy="228750"/>
      </dsp:txXfrm>
    </dsp:sp>
    <dsp:sp modelId="{1B7ECC19-B416-4DA3-8476-D25130CEA2FF}">
      <dsp:nvSpPr>
        <dsp:cNvPr id="0" name=""/>
        <dsp:cNvSpPr/>
      </dsp:nvSpPr>
      <dsp:spPr>
        <a:xfrm>
          <a:off x="4307960" y="370358"/>
          <a:ext cx="1537301" cy="922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Site visit </a:t>
          </a:r>
          <a:endParaRPr lang="en-US" sz="1600" b="0" kern="1200" dirty="0"/>
        </a:p>
      </dsp:txBody>
      <dsp:txXfrm>
        <a:off x="4334976" y="397374"/>
        <a:ext cx="1483269" cy="868348"/>
      </dsp:txXfrm>
    </dsp:sp>
    <dsp:sp modelId="{4DF4A03E-DBA4-4284-ACE2-78B65524AB69}">
      <dsp:nvSpPr>
        <dsp:cNvPr id="0" name=""/>
        <dsp:cNvSpPr/>
      </dsp:nvSpPr>
      <dsp:spPr>
        <a:xfrm>
          <a:off x="5980544" y="640923"/>
          <a:ext cx="325907" cy="381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/>
        </a:p>
      </dsp:txBody>
      <dsp:txXfrm>
        <a:off x="5980544" y="717173"/>
        <a:ext cx="228135" cy="228750"/>
      </dsp:txXfrm>
    </dsp:sp>
    <dsp:sp modelId="{A612D8AD-21FA-4AE2-9864-02356590DE30}">
      <dsp:nvSpPr>
        <dsp:cNvPr id="0" name=""/>
        <dsp:cNvSpPr/>
      </dsp:nvSpPr>
      <dsp:spPr>
        <a:xfrm>
          <a:off x="6460182" y="370358"/>
          <a:ext cx="1537301" cy="922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Audit/data </a:t>
          </a:r>
          <a:r>
            <a:rPr lang="en-US" sz="1600" b="0" kern="1200" dirty="0"/>
            <a:t>collection</a:t>
          </a:r>
        </a:p>
      </dsp:txBody>
      <dsp:txXfrm>
        <a:off x="6487198" y="397374"/>
        <a:ext cx="1483269" cy="868348"/>
      </dsp:txXfrm>
    </dsp:sp>
    <dsp:sp modelId="{A33C2281-C1C9-40ED-8AE1-7442E8530CDC}">
      <dsp:nvSpPr>
        <dsp:cNvPr id="0" name=""/>
        <dsp:cNvSpPr/>
      </dsp:nvSpPr>
      <dsp:spPr>
        <a:xfrm rot="5400000">
          <a:off x="7065879" y="1400350"/>
          <a:ext cx="325907" cy="381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/>
        </a:p>
      </dsp:txBody>
      <dsp:txXfrm rot="-5400000">
        <a:off x="7114458" y="1428021"/>
        <a:ext cx="228750" cy="228135"/>
      </dsp:txXfrm>
    </dsp:sp>
    <dsp:sp modelId="{FD246A8C-F4C3-4604-88CB-3860E404F88B}">
      <dsp:nvSpPr>
        <dsp:cNvPr id="0" name=""/>
        <dsp:cNvSpPr/>
      </dsp:nvSpPr>
      <dsp:spPr>
        <a:xfrm>
          <a:off x="6460182" y="1907660"/>
          <a:ext cx="1537301" cy="922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Calculation </a:t>
          </a:r>
          <a:r>
            <a:rPr lang="en-US" sz="1600" b="0" kern="1200" dirty="0"/>
            <a:t>of </a:t>
          </a:r>
          <a:r>
            <a:rPr lang="en-US" sz="1600" b="0" kern="1200" dirty="0" smtClean="0"/>
            <a:t>savings &amp; ROI</a:t>
          </a:r>
          <a:endParaRPr lang="en-US" sz="1600" b="0" kern="1200" dirty="0"/>
        </a:p>
      </dsp:txBody>
      <dsp:txXfrm>
        <a:off x="6487198" y="1934676"/>
        <a:ext cx="1483269" cy="868348"/>
      </dsp:txXfrm>
    </dsp:sp>
    <dsp:sp modelId="{BA68705C-F03A-4D80-8396-F7878C2AF396}">
      <dsp:nvSpPr>
        <dsp:cNvPr id="0" name=""/>
        <dsp:cNvSpPr/>
      </dsp:nvSpPr>
      <dsp:spPr>
        <a:xfrm rot="10800000">
          <a:off x="5998991" y="2178225"/>
          <a:ext cx="325907" cy="381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/>
        </a:p>
      </dsp:txBody>
      <dsp:txXfrm rot="10800000">
        <a:off x="6096763" y="2254475"/>
        <a:ext cx="228135" cy="228750"/>
      </dsp:txXfrm>
    </dsp:sp>
    <dsp:sp modelId="{51233F74-7DE1-42B7-90FE-F66A7B1E7838}">
      <dsp:nvSpPr>
        <dsp:cNvPr id="0" name=""/>
        <dsp:cNvSpPr/>
      </dsp:nvSpPr>
      <dsp:spPr>
        <a:xfrm>
          <a:off x="4307960" y="1907660"/>
          <a:ext cx="1537301" cy="922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Provide </a:t>
          </a:r>
          <a:r>
            <a:rPr lang="en-US" sz="1600" b="0" kern="1200" dirty="0" err="1" smtClean="0"/>
            <a:t>recommen-dations</a:t>
          </a:r>
          <a:endParaRPr lang="en-US" sz="1600" b="0" kern="1200" dirty="0"/>
        </a:p>
      </dsp:txBody>
      <dsp:txXfrm>
        <a:off x="4334976" y="1934676"/>
        <a:ext cx="1483269" cy="868348"/>
      </dsp:txXfrm>
    </dsp:sp>
    <dsp:sp modelId="{FD8C2360-0BF4-465B-896E-5502908D606B}">
      <dsp:nvSpPr>
        <dsp:cNvPr id="0" name=""/>
        <dsp:cNvSpPr/>
      </dsp:nvSpPr>
      <dsp:spPr>
        <a:xfrm rot="10800000">
          <a:off x="3846769" y="2178225"/>
          <a:ext cx="325907" cy="381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/>
        </a:p>
      </dsp:txBody>
      <dsp:txXfrm rot="10800000">
        <a:off x="3944541" y="2254475"/>
        <a:ext cx="228135" cy="228750"/>
      </dsp:txXfrm>
    </dsp:sp>
    <dsp:sp modelId="{3E848D76-5F92-49BF-BD2E-3C7DED3F584D}">
      <dsp:nvSpPr>
        <dsp:cNvPr id="0" name=""/>
        <dsp:cNvSpPr/>
      </dsp:nvSpPr>
      <dsp:spPr>
        <a:xfrm>
          <a:off x="2155738" y="1907660"/>
          <a:ext cx="1537301" cy="922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Installation of </a:t>
          </a:r>
          <a:r>
            <a:rPr lang="en-US" sz="1600" b="0" kern="1200" dirty="0"/>
            <a:t>most </a:t>
          </a:r>
          <a:r>
            <a:rPr lang="en-US" sz="1600" b="0" kern="1200" dirty="0" smtClean="0"/>
            <a:t>beneficial equipment  </a:t>
          </a:r>
          <a:endParaRPr lang="en-US" sz="1600" b="0" kern="1200" dirty="0"/>
        </a:p>
      </dsp:txBody>
      <dsp:txXfrm>
        <a:off x="2182754" y="1934676"/>
        <a:ext cx="1483269" cy="868348"/>
      </dsp:txXfrm>
    </dsp:sp>
    <dsp:sp modelId="{921319FD-0047-45B7-805B-B5FFF211D797}">
      <dsp:nvSpPr>
        <dsp:cNvPr id="0" name=""/>
        <dsp:cNvSpPr/>
      </dsp:nvSpPr>
      <dsp:spPr>
        <a:xfrm rot="10800000">
          <a:off x="1694547" y="2178225"/>
          <a:ext cx="325907" cy="381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/>
        </a:p>
      </dsp:txBody>
      <dsp:txXfrm rot="10800000">
        <a:off x="1792319" y="2254475"/>
        <a:ext cx="228135" cy="228750"/>
      </dsp:txXfrm>
    </dsp:sp>
    <dsp:sp modelId="{A895A9A6-44A9-4B3C-85C0-534F3D8F829B}">
      <dsp:nvSpPr>
        <dsp:cNvPr id="0" name=""/>
        <dsp:cNvSpPr/>
      </dsp:nvSpPr>
      <dsp:spPr>
        <a:xfrm>
          <a:off x="3516" y="1907660"/>
          <a:ext cx="1537301" cy="922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Quality Assurance and EM&amp;V</a:t>
          </a:r>
          <a:endParaRPr lang="en-US" sz="1600" b="0" kern="1200" dirty="0"/>
        </a:p>
      </dsp:txBody>
      <dsp:txXfrm>
        <a:off x="30532" y="1934676"/>
        <a:ext cx="1483269" cy="868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91C25B-124F-4348-B41F-2058D71D1C8D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0A848E-2C34-4BC7-9EEA-D84686ACCB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5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A848E-2C34-4BC7-9EEA-D84686ACCBF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A848E-2C34-4BC7-9EEA-D84686ACCBF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A848E-2C34-4BC7-9EEA-D84686ACCBF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54E7-CDAF-4EF0-BB34-38BAD22BA9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35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A848E-2C34-4BC7-9EEA-D84686ACCBF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A848E-2C34-4BC7-9EEA-D84686ACCBF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A848E-2C34-4BC7-9EEA-D84686ACCB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40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A848E-2C34-4BC7-9EEA-D84686ACCBF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lvl="2" defTabSz="931774"/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A848E-2C34-4BC7-9EEA-D84686ACCBF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28600" y="2889250"/>
            <a:ext cx="7086600" cy="201613"/>
          </a:xfrm>
          <a:prstGeom prst="rect">
            <a:avLst/>
          </a:pr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315200" y="2889250"/>
            <a:ext cx="990600" cy="201613"/>
          </a:xfrm>
          <a:prstGeom prst="rect">
            <a:avLst/>
          </a:prstGeom>
          <a:solidFill>
            <a:srgbClr val="7E98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8305800" y="2889250"/>
            <a:ext cx="533400" cy="201613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4447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>
                <a:solidFill>
                  <a:srgbClr val="292929"/>
                </a:solidFill>
              </a:defRPr>
            </a:lvl1pPr>
          </a:lstStyle>
          <a:p>
            <a:r>
              <a:rPr lang="en-US"/>
              <a:t>Gene Rodrigues</a:t>
            </a:r>
          </a:p>
          <a:p>
            <a:endParaRPr lang="en-US"/>
          </a:p>
          <a:p>
            <a:r>
              <a:rPr lang="en-US"/>
              <a:t>Southern California Edison</a:t>
            </a:r>
          </a:p>
          <a:p>
            <a:endParaRPr lang="en-US"/>
          </a:p>
          <a:p>
            <a:r>
              <a:rPr lang="en-US"/>
              <a:t>March 16, 2010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98BC1C6-8A01-4EDE-BC6B-00C52C5A8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5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0EC43-E893-4A76-821E-A5218EA8A0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06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01650"/>
            <a:ext cx="2057400" cy="5314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1650"/>
            <a:ext cx="6019800" cy="5314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ACDCF-3DF2-49F9-A0C0-1A41727D1F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33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524000" y="2486299"/>
            <a:ext cx="7239000" cy="536301"/>
          </a:xfrm>
        </p:spPr>
        <p:txBody>
          <a:bodyPr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24000" y="3200401"/>
            <a:ext cx="7239000" cy="276999"/>
          </a:xfrm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3497" name="Text Box 8"/>
          <p:cNvSpPr txBox="1">
            <a:spLocks noChangeArrowheads="1"/>
          </p:cNvSpPr>
          <p:nvPr/>
        </p:nvSpPr>
        <p:spPr bwMode="white">
          <a:xfrm>
            <a:off x="6781800" y="381001"/>
            <a:ext cx="19812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D0F56DC-5A3C-4D99-B8BE-F6D77337C48B}" type="slidenum">
              <a:rPr lang="en-US" sz="800" b="1">
                <a:solidFill>
                  <a:srgbClr val="FFFFFF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b="1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276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3601"/>
            <a:ext cx="7239000" cy="16189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310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94179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57603"/>
            <a:ext cx="7772400" cy="249299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291" indent="0">
              <a:buNone/>
              <a:defRPr sz="1600"/>
            </a:lvl2pPr>
            <a:lvl3pPr marL="820583" indent="0">
              <a:buNone/>
              <a:defRPr sz="1400"/>
            </a:lvl3pPr>
            <a:lvl4pPr marL="1230874" indent="0">
              <a:buNone/>
              <a:defRPr sz="1300"/>
            </a:lvl4pPr>
            <a:lvl5pPr marL="1641165" indent="0">
              <a:buNone/>
              <a:defRPr sz="1300"/>
            </a:lvl5pPr>
            <a:lvl6pPr marL="2051456" indent="0">
              <a:buNone/>
              <a:defRPr sz="1300"/>
            </a:lvl6pPr>
            <a:lvl7pPr marL="2461748" indent="0">
              <a:buNone/>
              <a:defRPr sz="1300"/>
            </a:lvl7pPr>
            <a:lvl8pPr marL="2872039" indent="0">
              <a:buNone/>
              <a:defRPr sz="1300"/>
            </a:lvl8pPr>
            <a:lvl9pPr marL="328233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072811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1" y="2133601"/>
            <a:ext cx="3543300" cy="198208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1" y="2133601"/>
            <a:ext cx="3543300" cy="198208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16175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2901"/>
            <a:ext cx="8229600" cy="4447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70177"/>
            <a:ext cx="4040188" cy="3046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141269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870177"/>
            <a:ext cx="4041775" cy="3046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141269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03575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15582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1335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64203"/>
            <a:ext cx="3008313" cy="470898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229139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180049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571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3AA18-B318-4E04-8BF9-AFDCD31B09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59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31890"/>
            <a:ext cx="5486400" cy="235449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01648"/>
          </a:xfrm>
        </p:spPr>
        <p:txBody>
          <a:bodyPr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180049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185140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4720" y="2133601"/>
            <a:ext cx="7768280" cy="9579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15663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1" y="1336676"/>
            <a:ext cx="1778949" cy="2190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27948" y="1336676"/>
            <a:ext cx="2172903" cy="2190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48405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28600" y="2889250"/>
            <a:ext cx="7086600" cy="201613"/>
          </a:xfrm>
          <a:prstGeom prst="rect">
            <a:avLst/>
          </a:pr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315200" y="2889250"/>
            <a:ext cx="990600" cy="201613"/>
          </a:xfrm>
          <a:prstGeom prst="rect">
            <a:avLst/>
          </a:prstGeom>
          <a:solidFill>
            <a:srgbClr val="7E98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8305800" y="2889250"/>
            <a:ext cx="533400" cy="201613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4447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>
                <a:solidFill>
                  <a:srgbClr val="292929"/>
                </a:solidFill>
              </a:defRPr>
            </a:lvl1pPr>
          </a:lstStyle>
          <a:p>
            <a:r>
              <a:rPr lang="en-US"/>
              <a:t>Gene Rodrigues</a:t>
            </a:r>
          </a:p>
          <a:p>
            <a:endParaRPr lang="en-US"/>
          </a:p>
          <a:p>
            <a:r>
              <a:rPr lang="en-US"/>
              <a:t>Southern California Edison</a:t>
            </a:r>
          </a:p>
          <a:p>
            <a:endParaRPr lang="en-US"/>
          </a:p>
          <a:p>
            <a:r>
              <a:rPr lang="en-US"/>
              <a:t>March 16, 2010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24C0A538-33C7-4B6E-A608-A794B01CD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49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681F9-2DAD-4D68-BE80-7130E8394F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89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A65C3-8800-4F29-8653-47B5C2AB0A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34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50168-6E0C-4E47-905D-0F365ED554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29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35521-7664-4E39-B77B-F8D6E0FED7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13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077CB-8132-4F3B-920E-A27A0F0758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092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EDF38-A08E-42D1-8285-65C46BFA46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4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D3EB6-4C16-4A2D-A522-F61F700504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79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474E0-8690-468A-B3AC-570A8EECA1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84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1FA33-5CFC-468A-9611-92C016AD71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77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B7B31-5C73-41D1-8283-E08D137840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37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01650"/>
            <a:ext cx="2057400" cy="5314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1650"/>
            <a:ext cx="6019800" cy="5314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CFA8-7DA7-4F90-93BA-7F7C39140D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6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55D69-CC3B-4644-8831-ABBBAAEEAE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1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3B88D-EF6D-4088-B8F0-12793998D4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40372-A8E6-4EBC-8256-FA76CD651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7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1A97F-94E7-4642-BC8D-C2552F0F42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8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3A8C2-B535-494B-ACC9-5D0C9DC4CC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2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6DA37-DFD2-4E44-94B8-496993B63F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5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01650"/>
            <a:ext cx="82296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5875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36BF52-B93C-4CDE-862A-ADC424620B6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447800"/>
            <a:ext cx="228600" cy="5410200"/>
          </a:xfrm>
          <a:prstGeom prst="rect">
            <a:avLst/>
          </a:pr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066800"/>
            <a:ext cx="8077200" cy="0"/>
          </a:xfrm>
          <a:prstGeom prst="line">
            <a:avLst/>
          </a:prstGeom>
          <a:noFill/>
          <a:ln w="19050">
            <a:solidFill>
              <a:srgbClr val="7E98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 rot="5400000">
            <a:off x="-381000" y="914400"/>
            <a:ext cx="990600" cy="228600"/>
          </a:xfrm>
          <a:prstGeom prst="rect">
            <a:avLst/>
          </a:prstGeom>
          <a:solidFill>
            <a:srgbClr val="7E98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 rot="5400000">
            <a:off x="-152400" y="152400"/>
            <a:ext cx="533400" cy="2286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307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Tahoma" pitchFamily="34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460375" indent="-17621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Tahoma" pitchFamily="34" charset="0"/>
        <a:buChar char="-"/>
        <a:defRPr sz="20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24000" y="1384064"/>
            <a:ext cx="7239000" cy="4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524000" y="2133601"/>
            <a:ext cx="7239000" cy="130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6" name="Picture 2" descr="C:\Data\Shapes\Ratings\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33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84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FFA1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10291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8205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23087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64116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SzPct val="25000"/>
        <a:buFont typeface="Arial" charset="0"/>
        <a:defRPr sz="2000" b="1">
          <a:solidFill>
            <a:srgbClr val="0082AA"/>
          </a:solidFill>
          <a:latin typeface="+mn-lt"/>
          <a:ea typeface="+mn-ea"/>
          <a:cs typeface="+mn-cs"/>
        </a:defRPr>
      </a:lvl1pPr>
      <a:lvl2pPr marL="159558" indent="-158134" algn="l" rtl="0" eaLnBrk="1" fontAlgn="base" hangingPunct="1">
        <a:lnSpc>
          <a:spcPct val="90000"/>
        </a:lnSpc>
        <a:spcBef>
          <a:spcPct val="25000"/>
        </a:spcBef>
        <a:spcAft>
          <a:spcPct val="15000"/>
        </a:spcAft>
        <a:buChar char="•"/>
        <a:defRPr sz="2000">
          <a:solidFill>
            <a:srgbClr val="0082AA"/>
          </a:solidFill>
          <a:latin typeface="+mn-lt"/>
          <a:ea typeface="+mn-ea"/>
          <a:cs typeface="+mn-cs"/>
        </a:defRPr>
      </a:lvl2pPr>
      <a:lvl3pPr marL="461578" indent="-199447" algn="l" rtl="0" eaLnBrk="1" fontAlgn="base" hangingPunct="1">
        <a:lnSpc>
          <a:spcPct val="90000"/>
        </a:lnSpc>
        <a:spcBef>
          <a:spcPct val="15000"/>
        </a:spcBef>
        <a:spcAft>
          <a:spcPct val="15000"/>
        </a:spcAft>
        <a:buFont typeface="Arial" charset="0"/>
        <a:buChar char="–"/>
        <a:defRPr sz="1800">
          <a:solidFill>
            <a:srgbClr val="0082AA"/>
          </a:solidFill>
          <a:latin typeface="+mn-lt"/>
          <a:ea typeface="+mn-ea"/>
          <a:cs typeface="+mn-cs"/>
        </a:defRPr>
      </a:lvl3pPr>
      <a:lvl4pPr marL="722284" indent="-158134" algn="l" rtl="0" eaLnBrk="1" fontAlgn="base" hangingPunct="1">
        <a:lnSpc>
          <a:spcPct val="90000"/>
        </a:lnSpc>
        <a:spcBef>
          <a:spcPct val="15000"/>
        </a:spcBef>
        <a:spcAft>
          <a:spcPct val="15000"/>
        </a:spcAft>
        <a:buChar char="•"/>
        <a:defRPr>
          <a:solidFill>
            <a:srgbClr val="0082AA"/>
          </a:solidFill>
          <a:latin typeface="+mn-lt"/>
          <a:ea typeface="+mn-ea"/>
          <a:cs typeface="+mn-cs"/>
        </a:defRPr>
      </a:lvl4pPr>
      <a:lvl5pPr marL="1286435" indent="-15813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har char="•"/>
        <a:defRPr sz="2000" b="1">
          <a:solidFill>
            <a:srgbClr val="0082AA"/>
          </a:solidFill>
          <a:latin typeface="+mn-lt"/>
          <a:ea typeface="+mn-ea"/>
          <a:cs typeface="+mn-cs"/>
        </a:defRPr>
      </a:lvl5pPr>
      <a:lvl6pPr marL="1696726" indent="-15813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har char="•"/>
        <a:defRPr sz="2000" b="1">
          <a:solidFill>
            <a:srgbClr val="0082AA"/>
          </a:solidFill>
          <a:latin typeface="+mn-lt"/>
          <a:ea typeface="+mn-ea"/>
          <a:cs typeface="+mn-cs"/>
        </a:defRPr>
      </a:lvl6pPr>
      <a:lvl7pPr marL="2107017" indent="-15813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har char="•"/>
        <a:defRPr sz="2000" b="1">
          <a:solidFill>
            <a:srgbClr val="0082AA"/>
          </a:solidFill>
          <a:latin typeface="+mn-lt"/>
          <a:ea typeface="+mn-ea"/>
          <a:cs typeface="+mn-cs"/>
        </a:defRPr>
      </a:lvl7pPr>
      <a:lvl8pPr marL="2517308" indent="-15813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har char="•"/>
        <a:defRPr sz="2000" b="1">
          <a:solidFill>
            <a:srgbClr val="0082AA"/>
          </a:solidFill>
          <a:latin typeface="+mn-lt"/>
          <a:ea typeface="+mn-ea"/>
          <a:cs typeface="+mn-cs"/>
        </a:defRPr>
      </a:lvl8pPr>
      <a:lvl9pPr marL="2927600" indent="-15813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har char="•"/>
        <a:defRPr sz="2000" b="1">
          <a:solidFill>
            <a:srgbClr val="0082A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01650"/>
            <a:ext cx="82296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5875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4AC538-C6BF-46F9-8C9C-221A4A7390F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447800"/>
            <a:ext cx="228600" cy="5410200"/>
          </a:xfrm>
          <a:prstGeom prst="rect">
            <a:avLst/>
          </a:pr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066800"/>
            <a:ext cx="8077200" cy="0"/>
          </a:xfrm>
          <a:prstGeom prst="line">
            <a:avLst/>
          </a:prstGeom>
          <a:noFill/>
          <a:ln w="19050">
            <a:solidFill>
              <a:srgbClr val="7E98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 rot="5400000">
            <a:off x="-381000" y="914400"/>
            <a:ext cx="990600" cy="228600"/>
          </a:xfrm>
          <a:prstGeom prst="rect">
            <a:avLst/>
          </a:prstGeom>
          <a:solidFill>
            <a:srgbClr val="7E98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 rot="5400000">
            <a:off x="-152400" y="152400"/>
            <a:ext cx="533400" cy="2286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445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Tahoma" pitchFamily="34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460375" indent="-17621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Tahoma" pitchFamily="34" charset="0"/>
        <a:buChar char="-"/>
        <a:defRPr sz="20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346450"/>
            <a:ext cx="6934200" cy="35115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Partnering </a:t>
            </a:r>
            <a:r>
              <a:rPr lang="en-US" sz="2400" dirty="0"/>
              <a:t>with California's Schools: </a:t>
            </a:r>
            <a:endParaRPr lang="en-US" sz="2400" dirty="0" smtClean="0"/>
          </a:p>
          <a:p>
            <a:pPr eaLnBrk="1" hangingPunct="1">
              <a:defRPr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IOU Energy Efficiency Programs</a:t>
            </a:r>
            <a:endParaRPr lang="en-US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400"/>
              </a:spcAft>
              <a:defRPr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spcAft>
                <a:spcPts val="400"/>
              </a:spcAft>
              <a:defRPr/>
            </a:pPr>
            <a:endParaRPr lang="en-US" sz="1050" dirty="0"/>
          </a:p>
          <a:p>
            <a:pPr eaLnBrk="1" hangingPunct="1">
              <a:lnSpc>
                <a:spcPct val="80000"/>
              </a:lnSpc>
              <a:spcAft>
                <a:spcPts val="400"/>
              </a:spcAft>
              <a:defRPr/>
            </a:pPr>
            <a:r>
              <a:rPr lang="en-US" sz="1800" dirty="0" smtClean="0"/>
              <a:t>Gene Rodrigues, </a:t>
            </a:r>
            <a:r>
              <a:rPr lang="en-US" sz="1800" dirty="0"/>
              <a:t>Southern California Edison</a:t>
            </a:r>
          </a:p>
          <a:p>
            <a:pPr eaLnBrk="1" hangingPunct="1">
              <a:lnSpc>
                <a:spcPct val="80000"/>
              </a:lnSpc>
              <a:spcAft>
                <a:spcPts val="400"/>
              </a:spcAft>
              <a:defRPr/>
            </a:pPr>
            <a:r>
              <a:rPr lang="en-US" sz="1800" dirty="0" smtClean="0"/>
              <a:t>Gillian </a:t>
            </a:r>
            <a:r>
              <a:rPr lang="en-US" sz="1800" dirty="0"/>
              <a:t>Wright, Southern California Gas </a:t>
            </a:r>
            <a:r>
              <a:rPr lang="en-US" sz="1800" dirty="0" smtClean="0"/>
              <a:t>&amp; San Diego Gas &amp; Electric</a:t>
            </a:r>
          </a:p>
          <a:p>
            <a:pPr eaLnBrk="1" hangingPunct="1">
              <a:lnSpc>
                <a:spcPct val="80000"/>
              </a:lnSpc>
              <a:spcAft>
                <a:spcPts val="400"/>
              </a:spcAft>
              <a:defRPr/>
            </a:pPr>
            <a:r>
              <a:rPr lang="en-US" sz="1800" dirty="0" smtClean="0"/>
              <a:t>Janice Berman, Pacific Gas and Electric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b="1" dirty="0" smtClean="0"/>
              <a:t>February 19, 2013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9600" y="1371600"/>
            <a:ext cx="7772400" cy="1419225"/>
          </a:xfrm>
        </p:spPr>
        <p:txBody>
          <a:bodyPr/>
          <a:lstStyle/>
          <a:p>
            <a:pPr eaLnBrk="1" hangingPunct="1"/>
            <a:r>
              <a:rPr lang="en-US" sz="3600" smtClean="0"/>
              <a:t>Senate Energy, Utilities and Communications Committee</a:t>
            </a: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838200" y="80963"/>
            <a:ext cx="7467600" cy="1062037"/>
            <a:chOff x="0" y="0"/>
            <a:chExt cx="7069540" cy="1009934"/>
          </a:xfrm>
        </p:grpSpPr>
        <p:pic>
          <p:nvPicPr>
            <p:cNvPr id="307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839" y="0"/>
              <a:ext cx="1555844" cy="1009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4967"/>
              <a:ext cx="2006221" cy="504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289" y="354842"/>
              <a:ext cx="1351129" cy="65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048" y="423080"/>
              <a:ext cx="1569492" cy="55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0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mtClean="0"/>
              <a:t>QUESTIONS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681F9-2DAD-4D68-BE80-7130E8394FF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01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8334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IOUs and California’s Schools: </a:t>
            </a:r>
            <a:r>
              <a:rPr lang="en-US" dirty="0">
                <a:solidFill>
                  <a:schemeClr val="bg1"/>
                </a:solidFill>
              </a:rPr>
              <a:t>Three Decades of Working </a:t>
            </a:r>
            <a:r>
              <a:rPr lang="en-US" dirty="0" smtClean="0">
                <a:solidFill>
                  <a:schemeClr val="bg1"/>
                </a:solidFill>
              </a:rPr>
              <a:t>Together on Energy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75"/>
            <a:ext cx="8229600" cy="51403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Serve most </a:t>
            </a:r>
            <a:r>
              <a:rPr lang="en-US" sz="2000" dirty="0">
                <a:solidFill>
                  <a:schemeClr val="bg1"/>
                </a:solidFill>
              </a:rPr>
              <a:t>of California’s 11,000 K-12 schools through management </a:t>
            </a:r>
            <a:r>
              <a:rPr lang="en-US" sz="2000" dirty="0" smtClean="0">
                <a:solidFill>
                  <a:schemeClr val="bg1"/>
                </a:solidFill>
              </a:rPr>
              <a:t>of 30,000 </a:t>
            </a:r>
            <a:r>
              <a:rPr lang="en-US" sz="2000" dirty="0">
                <a:solidFill>
                  <a:schemeClr val="bg1"/>
                </a:solidFill>
              </a:rPr>
              <a:t>K-12 school accounts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P</a:t>
            </a:r>
            <a:r>
              <a:rPr lang="en-US" sz="2000" dirty="0" smtClean="0">
                <a:solidFill>
                  <a:schemeClr val="bg1"/>
                </a:solidFill>
              </a:rPr>
              <a:t>rovide </a:t>
            </a:r>
            <a:r>
              <a:rPr lang="en-US" sz="2000" dirty="0">
                <a:solidFill>
                  <a:schemeClr val="bg1"/>
                </a:solidFill>
              </a:rPr>
              <a:t>energy and </a:t>
            </a:r>
            <a:r>
              <a:rPr lang="en-US" sz="2000" dirty="0" smtClean="0">
                <a:solidFill>
                  <a:schemeClr val="bg1"/>
                </a:solidFill>
              </a:rPr>
              <a:t>EE </a:t>
            </a:r>
            <a:r>
              <a:rPr lang="en-US" sz="2000" dirty="0">
                <a:solidFill>
                  <a:schemeClr val="bg1"/>
                </a:solidFill>
              </a:rPr>
              <a:t>offerings to </a:t>
            </a:r>
            <a:r>
              <a:rPr lang="en-US" sz="2000" dirty="0" smtClean="0">
                <a:solidFill>
                  <a:schemeClr val="bg1"/>
                </a:solidFill>
              </a:rPr>
              <a:t>classrooms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administrative </a:t>
            </a:r>
            <a:r>
              <a:rPr lang="en-US" sz="2000" dirty="0">
                <a:solidFill>
                  <a:schemeClr val="bg1"/>
                </a:solidFill>
              </a:rPr>
              <a:t>offices, </a:t>
            </a:r>
            <a:r>
              <a:rPr lang="en-US" sz="2000" dirty="0" smtClean="0">
                <a:solidFill>
                  <a:schemeClr val="bg1"/>
                </a:solidFill>
              </a:rPr>
              <a:t>central kitchens, food service facilities, cafeterias, and </a:t>
            </a:r>
            <a:r>
              <a:rPr lang="en-US" sz="2000" dirty="0">
                <a:solidFill>
                  <a:schemeClr val="bg1"/>
                </a:solidFill>
              </a:rPr>
              <a:t>athletic facilities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Over </a:t>
            </a:r>
            <a:r>
              <a:rPr lang="en-US" sz="2000" dirty="0" smtClean="0">
                <a:solidFill>
                  <a:schemeClr val="bg1"/>
                </a:solidFill>
              </a:rPr>
              <a:t>last </a:t>
            </a:r>
            <a:r>
              <a:rPr lang="en-US" sz="2000" dirty="0">
                <a:solidFill>
                  <a:schemeClr val="bg1"/>
                </a:solidFill>
              </a:rPr>
              <a:t>five </a:t>
            </a:r>
            <a:r>
              <a:rPr lang="en-US" sz="2000" dirty="0" smtClean="0">
                <a:solidFill>
                  <a:schemeClr val="bg1"/>
                </a:solidFill>
              </a:rPr>
              <a:t>years </a:t>
            </a:r>
            <a:r>
              <a:rPr lang="en-US" sz="2000" dirty="0">
                <a:solidFill>
                  <a:schemeClr val="bg1"/>
                </a:solidFill>
              </a:rPr>
              <a:t>IOUs have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/>
                </a:solidFill>
              </a:rPr>
              <a:t>Worked directly with 9,000 school </a:t>
            </a:r>
            <a:r>
              <a:rPr lang="en-US" sz="1800" dirty="0">
                <a:solidFill>
                  <a:schemeClr val="bg1"/>
                </a:solidFill>
              </a:rPr>
              <a:t>accounts to implement </a:t>
            </a:r>
            <a:r>
              <a:rPr lang="en-US" sz="1800" dirty="0" smtClean="0">
                <a:solidFill>
                  <a:schemeClr val="bg1"/>
                </a:solidFill>
              </a:rPr>
              <a:t>EE measures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/>
                </a:solidFill>
              </a:rPr>
              <a:t>Performed nearly </a:t>
            </a:r>
            <a:r>
              <a:rPr lang="en-US" sz="1800" dirty="0">
                <a:solidFill>
                  <a:schemeClr val="bg1"/>
                </a:solidFill>
              </a:rPr>
              <a:t>5,000 </a:t>
            </a:r>
            <a:r>
              <a:rPr lang="en-US" sz="1800" dirty="0" smtClean="0">
                <a:solidFill>
                  <a:schemeClr val="bg1"/>
                </a:solidFill>
              </a:rPr>
              <a:t>audits, benchmarked </a:t>
            </a:r>
            <a:r>
              <a:rPr lang="en-US" sz="1800" dirty="0">
                <a:solidFill>
                  <a:schemeClr val="bg1"/>
                </a:solidFill>
              </a:rPr>
              <a:t>2,500 </a:t>
            </a:r>
            <a:r>
              <a:rPr lang="en-US" sz="1800" dirty="0" smtClean="0">
                <a:solidFill>
                  <a:schemeClr val="bg1"/>
                </a:solidFill>
              </a:rPr>
              <a:t>schools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/>
                </a:solidFill>
              </a:rPr>
              <a:t>Helped facilitate investment </a:t>
            </a:r>
            <a:r>
              <a:rPr lang="en-US" sz="1800" dirty="0">
                <a:solidFill>
                  <a:schemeClr val="bg1"/>
                </a:solidFill>
              </a:rPr>
              <a:t>of over $115 million in </a:t>
            </a:r>
            <a:r>
              <a:rPr lang="en-US" sz="1800" dirty="0" smtClean="0">
                <a:solidFill>
                  <a:schemeClr val="bg1"/>
                </a:solidFill>
              </a:rPr>
              <a:t>EE </a:t>
            </a:r>
            <a:r>
              <a:rPr lang="en-US" sz="1800" dirty="0">
                <a:solidFill>
                  <a:schemeClr val="bg1"/>
                </a:solidFill>
              </a:rPr>
              <a:t>upgrades by providing $62 million </a:t>
            </a:r>
            <a:r>
              <a:rPr lang="en-US" sz="1800" dirty="0" smtClean="0">
                <a:solidFill>
                  <a:schemeClr val="bg1"/>
                </a:solidFill>
                <a:ea typeface="+mn-ea"/>
                <a:cs typeface="+mn-cs"/>
              </a:rPr>
              <a:t>in </a:t>
            </a:r>
            <a:r>
              <a:rPr lang="en-US" sz="1800" dirty="0" smtClean="0">
                <a:solidFill>
                  <a:schemeClr val="bg1"/>
                </a:solidFill>
              </a:rPr>
              <a:t>rebates </a:t>
            </a:r>
            <a:r>
              <a:rPr lang="en-US" sz="1800" dirty="0">
                <a:solidFill>
                  <a:schemeClr val="bg1"/>
                </a:solidFill>
              </a:rPr>
              <a:t>and </a:t>
            </a:r>
            <a:r>
              <a:rPr lang="en-US" sz="1800" dirty="0" smtClean="0">
                <a:solidFill>
                  <a:schemeClr val="bg1"/>
                </a:solidFill>
              </a:rPr>
              <a:t>incentives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/>
                </a:solidFill>
                <a:ea typeface="+mn-ea"/>
                <a:cs typeface="+mn-cs"/>
              </a:rPr>
              <a:t>C</a:t>
            </a:r>
            <a:r>
              <a:rPr lang="en-US" sz="1800" dirty="0" smtClean="0">
                <a:solidFill>
                  <a:schemeClr val="bg1"/>
                </a:solidFill>
              </a:rPr>
              <a:t>oordinating with schools, saved 280,000 MWh, 51 MW, 4.3 million therms</a:t>
            </a:r>
            <a:r>
              <a:rPr lang="en-US" sz="1800" u="sng" dirty="0" smtClean="0">
                <a:solidFill>
                  <a:schemeClr val="bg1"/>
                </a:solidFill>
              </a:rPr>
              <a:t>,</a:t>
            </a:r>
            <a:r>
              <a:rPr lang="en-US" sz="1800" dirty="0" smtClean="0">
                <a:solidFill>
                  <a:schemeClr val="bg1"/>
                </a:solidFill>
              </a:rPr>
              <a:t> 220,000 metric tons CO</a:t>
            </a:r>
            <a:r>
              <a:rPr lang="en-US" sz="1800" baseline="-25000" dirty="0" smtClean="0">
                <a:solidFill>
                  <a:schemeClr val="bg1"/>
                </a:solidFill>
              </a:rPr>
              <a:t>2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As much energy as consumed in about 40,000 California homes annually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endParaRPr lang="en-US" sz="1800" dirty="0">
              <a:solidFill>
                <a:schemeClr val="bg1"/>
              </a:solidFill>
            </a:endParaRPr>
          </a:p>
          <a:p>
            <a:pPr lvl="1">
              <a:spcBef>
                <a:spcPts val="400"/>
              </a:spcBef>
              <a:spcAft>
                <a:spcPts val="400"/>
              </a:spcAft>
            </a:pPr>
            <a:endParaRPr lang="en-US" sz="1800" dirty="0" smtClean="0">
              <a:solidFill>
                <a:schemeClr val="bg1"/>
              </a:solidFill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3AA18-B318-4E04-8BF9-AFDCD31B09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3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IOUs </a:t>
            </a:r>
            <a:r>
              <a:rPr lang="en-US" dirty="0"/>
              <a:t>Offer K-12 Schools a Comprehensive Array to Deliver Energy Savings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307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IOUs offer a range of assistance to California’s public and private K-12 schools through multiple delivery channels and public and private partnerships to help schools reduce </a:t>
            </a:r>
            <a:r>
              <a:rPr lang="en-US" sz="1600" dirty="0" smtClean="0">
                <a:solidFill>
                  <a:schemeClr val="bg1"/>
                </a:solidFill>
              </a:rPr>
              <a:t>their </a:t>
            </a:r>
            <a:r>
              <a:rPr lang="en-US" sz="1600" dirty="0">
                <a:solidFill>
                  <a:schemeClr val="bg1"/>
                </a:solidFill>
              </a:rPr>
              <a:t>energy usage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These include “traditional” EE measures and technologies, as well as a comprehensive array of related energy assistance, all tailored to the needs of the </a:t>
            </a:r>
            <a:r>
              <a:rPr lang="en-US" sz="1600" dirty="0" smtClean="0">
                <a:solidFill>
                  <a:schemeClr val="bg1"/>
                </a:solidFill>
              </a:rPr>
              <a:t>schools</a:t>
            </a:r>
            <a:r>
              <a:rPr lang="en-US" sz="1600" strike="sngStrike" dirty="0" smtClean="0">
                <a:solidFill>
                  <a:srgbClr val="FF0000"/>
                </a:solidFill>
              </a:rPr>
              <a:t> </a:t>
            </a:r>
            <a:endParaRPr lang="en-US" sz="1600" strike="sngStrike" dirty="0">
              <a:solidFill>
                <a:srgbClr val="FF0000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3AA18-B318-4E04-8BF9-AFDCD31B09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0" y="2821228"/>
            <a:ext cx="8915400" cy="2588972"/>
            <a:chOff x="381000" y="2920686"/>
            <a:chExt cx="8915400" cy="2567400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3238673"/>
              <a:ext cx="4724400" cy="2249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9863" indent="-169863">
                <a:lnSpc>
                  <a:spcPct val="120000"/>
                </a:lnSpc>
                <a:spcBef>
                  <a:spcPts val="0"/>
                </a:spcBef>
                <a:buClr>
                  <a:srgbClr val="000000"/>
                </a:buClr>
                <a:buSzPct val="75000"/>
                <a:buFont typeface="Wingdings" pitchFamily="2" charset="2"/>
                <a:buChar char="ü"/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Energy Audits</a:t>
              </a:r>
            </a:p>
            <a:p>
              <a:pPr marL="169863" indent="-169863">
                <a:lnSpc>
                  <a:spcPct val="120000"/>
                </a:lnSpc>
                <a:spcBef>
                  <a:spcPts val="0"/>
                </a:spcBef>
                <a:buClr>
                  <a:srgbClr val="000000"/>
                </a:buClr>
                <a:buSzPct val="75000"/>
                <a:buFont typeface="Wingdings" pitchFamily="2" charset="2"/>
                <a:buChar char="ü"/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Benchmarking of energy performance </a:t>
              </a:r>
            </a:p>
            <a:p>
              <a:pPr marL="169863" indent="-169863">
                <a:lnSpc>
                  <a:spcPct val="120000"/>
                </a:lnSpc>
                <a:spcBef>
                  <a:spcPts val="0"/>
                </a:spcBef>
                <a:buClr>
                  <a:srgbClr val="000000"/>
                </a:buClr>
                <a:buSzPct val="75000"/>
                <a:buFont typeface="Wingdings" pitchFamily="2" charset="2"/>
                <a:buChar char="ü"/>
                <a:defRPr/>
              </a:pPr>
              <a:r>
                <a:rPr lang="en-US" sz="1400" dirty="0" smtClean="0">
                  <a:solidFill>
                    <a:srgbClr val="000000"/>
                  </a:solidFill>
                </a:rPr>
                <a:t>Rebates </a:t>
              </a:r>
              <a:r>
                <a:rPr lang="en-US" sz="1400" dirty="0">
                  <a:solidFill>
                    <a:srgbClr val="000000"/>
                  </a:solidFill>
                </a:rPr>
                <a:t>and incentives for installing Energy Efficient:</a:t>
              </a:r>
            </a:p>
            <a:p>
              <a:pPr lvl="1" indent="-285750">
                <a:buClr>
                  <a:srgbClr val="000000"/>
                </a:buClr>
                <a:buSzPct val="75000"/>
                <a:buFont typeface="Courier New" pitchFamily="49" charset="0"/>
                <a:buChar char="o"/>
                <a:defRPr/>
              </a:pPr>
              <a:r>
                <a:rPr lang="en-US" sz="1300" dirty="0">
                  <a:solidFill>
                    <a:srgbClr val="000000"/>
                  </a:solidFill>
                </a:rPr>
                <a:t>Lighting (indoor, athletic, security, other)</a:t>
              </a:r>
            </a:p>
            <a:p>
              <a:pPr lvl="1" indent="-285750">
                <a:buClr>
                  <a:srgbClr val="000000"/>
                </a:buClr>
                <a:buSzPct val="75000"/>
                <a:buFont typeface="Courier New" pitchFamily="49" charset="0"/>
                <a:buChar char="o"/>
                <a:defRPr/>
              </a:pPr>
              <a:r>
                <a:rPr lang="en-US" sz="1300" dirty="0">
                  <a:solidFill>
                    <a:srgbClr val="000000"/>
                  </a:solidFill>
                </a:rPr>
                <a:t>Heating, Ventilation and Air Conditioning (HVAC)</a:t>
              </a:r>
            </a:p>
            <a:p>
              <a:pPr lvl="1" indent="-285750">
                <a:buClr>
                  <a:srgbClr val="000000"/>
                </a:buClr>
                <a:buSzPct val="75000"/>
                <a:buFont typeface="Courier New" pitchFamily="49" charset="0"/>
                <a:buChar char="o"/>
                <a:defRPr/>
              </a:pPr>
              <a:r>
                <a:rPr lang="en-US" sz="1300" dirty="0">
                  <a:solidFill>
                    <a:srgbClr val="000000"/>
                  </a:solidFill>
                </a:rPr>
                <a:t>Energy Controls and Management Systems</a:t>
              </a:r>
            </a:p>
            <a:p>
              <a:pPr lvl="1" indent="-285750">
                <a:buClr>
                  <a:srgbClr val="000000"/>
                </a:buClr>
                <a:buSzPct val="75000"/>
                <a:buFont typeface="Courier New" pitchFamily="49" charset="0"/>
                <a:buChar char="o"/>
                <a:defRPr/>
              </a:pPr>
              <a:r>
                <a:rPr lang="en-US" sz="1300" dirty="0" smtClean="0">
                  <a:solidFill>
                    <a:schemeClr val="bg1"/>
                  </a:solidFill>
                </a:rPr>
                <a:t>Food Service Technology (vent hoods, refrigeration, other)</a:t>
              </a:r>
            </a:p>
            <a:p>
              <a:pPr lvl="1" indent="-285750">
                <a:buClr>
                  <a:srgbClr val="000000"/>
                </a:buClr>
                <a:buSzPct val="75000"/>
                <a:buFont typeface="Courier New" pitchFamily="49" charset="0"/>
                <a:buChar char="o"/>
                <a:defRPr/>
              </a:pPr>
              <a:r>
                <a:rPr lang="en-US" sz="1300" dirty="0" smtClean="0">
                  <a:solidFill>
                    <a:schemeClr val="bg1"/>
                  </a:solidFill>
                </a:rPr>
                <a:t>Window and </a:t>
              </a:r>
              <a:r>
                <a:rPr lang="en-US" sz="1300" dirty="0" smtClean="0">
                  <a:solidFill>
                    <a:srgbClr val="000000"/>
                  </a:solidFill>
                </a:rPr>
                <a:t>Window films </a:t>
              </a:r>
              <a:endParaRPr lang="en-US" sz="1300" dirty="0">
                <a:solidFill>
                  <a:srgbClr val="000000"/>
                </a:solidFill>
              </a:endParaRPr>
            </a:p>
            <a:p>
              <a:pPr lvl="1" indent="-285750">
                <a:buClr>
                  <a:srgbClr val="000000"/>
                </a:buClr>
                <a:buSzPct val="75000"/>
                <a:buFont typeface="Courier New" pitchFamily="49" charset="0"/>
                <a:buChar char="o"/>
                <a:defRPr/>
              </a:pPr>
              <a:r>
                <a:rPr lang="en-US" sz="1300" dirty="0">
                  <a:solidFill>
                    <a:srgbClr val="000000"/>
                  </a:solidFill>
                </a:rPr>
                <a:t>New Construction </a:t>
              </a:r>
              <a:r>
                <a:rPr lang="en-US" sz="1300" dirty="0" smtClean="0">
                  <a:solidFill>
                    <a:srgbClr val="000000"/>
                  </a:solidFill>
                </a:rPr>
                <a:t>Rebates</a:t>
              </a:r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76800" y="3298511"/>
              <a:ext cx="4419600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9863" indent="-169863">
                <a:lnSpc>
                  <a:spcPct val="120000"/>
                </a:lnSpc>
                <a:spcBef>
                  <a:spcPts val="0"/>
                </a:spcBef>
                <a:buClr>
                  <a:srgbClr val="000000"/>
                </a:buClr>
                <a:buSzPct val="75000"/>
                <a:buFont typeface="Wingdings" pitchFamily="2" charset="2"/>
                <a:buChar char="ü"/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Zero-interest loans and On-Bill Financing </a:t>
              </a:r>
            </a:p>
            <a:p>
              <a:pPr marL="169863" indent="-169863">
                <a:lnSpc>
                  <a:spcPct val="120000"/>
                </a:lnSpc>
                <a:spcBef>
                  <a:spcPts val="0"/>
                </a:spcBef>
                <a:buClr>
                  <a:srgbClr val="000000"/>
                </a:buClr>
                <a:buSzPct val="75000"/>
                <a:buFont typeface="Wingdings" pitchFamily="2" charset="2"/>
                <a:buChar char="ü"/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Partnerships with School Districts, and with local governments, publicly owned utilities, others</a:t>
              </a:r>
            </a:p>
            <a:p>
              <a:pPr marL="169863" indent="-169863">
                <a:lnSpc>
                  <a:spcPct val="120000"/>
                </a:lnSpc>
                <a:spcBef>
                  <a:spcPts val="0"/>
                </a:spcBef>
                <a:buClr>
                  <a:srgbClr val="000000"/>
                </a:buClr>
                <a:buSzPct val="75000"/>
                <a:buFont typeface="Wingdings" pitchFamily="2" charset="2"/>
                <a:buChar char="ü"/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EE and Clean energy curriculum support and teacher </a:t>
              </a:r>
              <a:r>
                <a:rPr lang="en-US" sz="1400" dirty="0" smtClean="0">
                  <a:solidFill>
                    <a:srgbClr val="000000"/>
                  </a:solidFill>
                </a:rPr>
                <a:t>training</a:t>
              </a:r>
            </a:p>
            <a:p>
              <a:pPr marL="169863" indent="-169863">
                <a:lnSpc>
                  <a:spcPct val="120000"/>
                </a:lnSpc>
                <a:buClr>
                  <a:srgbClr val="000000"/>
                </a:buClr>
                <a:buSzPct val="75000"/>
                <a:buFont typeface="Wingdings" pitchFamily="2" charset="2"/>
                <a:buChar char="ü"/>
                <a:defRPr/>
              </a:pPr>
              <a:r>
                <a:rPr lang="en-US" sz="1400" dirty="0" smtClean="0">
                  <a:solidFill>
                    <a:srgbClr val="000000"/>
                  </a:solidFill>
                </a:rPr>
                <a:t>Retro-commissioning and Continuous Energy Improvement to ensure efficient ongoing performance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" y="2920686"/>
              <a:ext cx="81534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EE Measures </a:t>
              </a:r>
              <a:r>
                <a:rPr lang="en-US" sz="1400" b="1" dirty="0">
                  <a:solidFill>
                    <a:srgbClr val="000000"/>
                  </a:solidFill>
                </a:rPr>
                <a:t>and 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Technologies</a:t>
              </a:r>
              <a:endParaRPr lang="en-US" sz="1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" y="5715000"/>
            <a:ext cx="7772400" cy="939199"/>
            <a:chOff x="453097" y="5592735"/>
            <a:chExt cx="7772400" cy="939199"/>
          </a:xfrm>
        </p:grpSpPr>
        <p:sp>
          <p:nvSpPr>
            <p:cNvPr id="10" name="Rectangle 9"/>
            <p:cNvSpPr/>
            <p:nvPr/>
          </p:nvSpPr>
          <p:spPr>
            <a:xfrm>
              <a:off x="453097" y="5916632"/>
              <a:ext cx="4423703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9863" indent="-169863">
                <a:lnSpc>
                  <a:spcPct val="120000"/>
                </a:lnSpc>
                <a:spcBef>
                  <a:spcPts val="0"/>
                </a:spcBef>
                <a:buClr>
                  <a:srgbClr val="000000"/>
                </a:buClr>
                <a:buSzPct val="75000"/>
                <a:buFont typeface="Wingdings" pitchFamily="2" charset="2"/>
                <a:buChar char="ü"/>
                <a:defRPr/>
              </a:pPr>
              <a:r>
                <a:rPr lang="en-US" sz="1400" dirty="0" smtClean="0">
                  <a:solidFill>
                    <a:srgbClr val="000000"/>
                  </a:solidFill>
                </a:rPr>
                <a:t>Demand </a:t>
              </a:r>
              <a:r>
                <a:rPr lang="en-US" sz="1400" dirty="0">
                  <a:solidFill>
                    <a:srgbClr val="000000"/>
                  </a:solidFill>
                </a:rPr>
                <a:t>Response incentives and technical support</a:t>
              </a:r>
            </a:p>
            <a:p>
              <a:pPr marL="169863" indent="-169863">
                <a:lnSpc>
                  <a:spcPct val="120000"/>
                </a:lnSpc>
                <a:spcBef>
                  <a:spcPts val="0"/>
                </a:spcBef>
                <a:buClr>
                  <a:srgbClr val="000000"/>
                </a:buClr>
                <a:buSzPct val="75000"/>
                <a:buFont typeface="Wingdings" pitchFamily="2" charset="2"/>
                <a:buChar char="ü"/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Emerging Technology </a:t>
              </a:r>
              <a:r>
                <a:rPr lang="en-US" sz="1400" dirty="0" smtClean="0">
                  <a:solidFill>
                    <a:srgbClr val="000000"/>
                  </a:solidFill>
                </a:rPr>
                <a:t>support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48897" y="5922536"/>
              <a:ext cx="3276600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9863" indent="-169863">
                <a:lnSpc>
                  <a:spcPct val="120000"/>
                </a:lnSpc>
                <a:spcBef>
                  <a:spcPts val="0"/>
                </a:spcBef>
                <a:buClr>
                  <a:srgbClr val="000000"/>
                </a:buClr>
                <a:buSzPct val="75000"/>
                <a:buFont typeface="Wingdings" pitchFamily="2" charset="2"/>
                <a:buChar char="ü"/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Workforce Training and Outreach</a:t>
              </a:r>
            </a:p>
            <a:p>
              <a:pPr marL="169863" indent="-169863">
                <a:lnSpc>
                  <a:spcPct val="120000"/>
                </a:lnSpc>
                <a:spcBef>
                  <a:spcPts val="0"/>
                </a:spcBef>
                <a:buClr>
                  <a:srgbClr val="000000"/>
                </a:buClr>
                <a:buSzPct val="75000"/>
                <a:buFont typeface="Wingdings" pitchFamily="2" charset="2"/>
                <a:buChar char="ü"/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Solar </a:t>
              </a:r>
              <a:r>
                <a:rPr lang="en-US" sz="1400" dirty="0" smtClean="0">
                  <a:solidFill>
                    <a:srgbClr val="000000"/>
                  </a:solidFill>
                </a:rPr>
                <a:t>power and hot water </a:t>
              </a:r>
              <a:r>
                <a:rPr lang="en-US" sz="1400" dirty="0" smtClean="0">
                  <a:solidFill>
                    <a:schemeClr val="bg1"/>
                  </a:solidFill>
                </a:rPr>
                <a:t>incentives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18703" y="5592735"/>
              <a:ext cx="4572000" cy="32310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69863" indent="-169863">
                <a:lnSpc>
                  <a:spcPct val="120000"/>
                </a:lnSpc>
                <a:spcBef>
                  <a:spcPts val="0"/>
                </a:spcBef>
                <a:buClr>
                  <a:srgbClr val="000000"/>
                </a:buClr>
                <a:buSzPct val="75000"/>
                <a:buNone/>
                <a:defRPr/>
              </a:pPr>
              <a:r>
                <a:rPr lang="en-US" sz="1400" b="1" dirty="0">
                  <a:solidFill>
                    <a:srgbClr val="000000"/>
                  </a:solidFill>
                </a:rPr>
                <a:t>Additional EE and 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Clean Energy Assistance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52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 noGrp="1"/>
          </p:cNvSpPr>
          <p:nvPr/>
        </p:nvSpPr>
        <p:spPr bwMode="auto">
          <a:xfrm>
            <a:off x="6934200" y="65532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FC3B1EA8-4539-4BB8-8B09-7070D2A40376}" type="slidenum">
              <a:rPr lang="en-US" sz="10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4724"/>
            <a:ext cx="8229600" cy="629752"/>
          </a:xfrm>
        </p:spPr>
        <p:txBody>
          <a:bodyPr>
            <a:noAutofit/>
          </a:bodyPr>
          <a:lstStyle/>
          <a:p>
            <a:pPr eaLnBrk="1" hangingPunct="1"/>
            <a:r>
              <a:rPr lang="en-US" sz="2600" dirty="0" smtClean="0"/>
              <a:t>IOUs Design and Implement EE Initiatives to Meet the Unique Needs of K-12 School Facilities</a:t>
            </a:r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457200" y="1600200"/>
            <a:ext cx="815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Char char="§"/>
              <a:defRPr/>
            </a:pPr>
            <a:endParaRPr lang="en-US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75000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75000"/>
              <a:defRPr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169863" indent="-1698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Char char="§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169863" indent="-1698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Char char="§"/>
              <a:defRPr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169863" indent="-1698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Char char="§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169863" indent="-1698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Char char="§"/>
              <a:defRPr/>
            </a:pPr>
            <a:endParaRPr lang="en-US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75000"/>
              <a:defRPr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169863" indent="-1698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Char char="§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169863" indent="-1698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Char char="§"/>
              <a:defRPr/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07076650"/>
              </p:ext>
            </p:extLst>
          </p:nvPr>
        </p:nvGraphicFramePr>
        <p:xfrm>
          <a:off x="855103" y="3581400"/>
          <a:ext cx="8001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752600" y="1444752"/>
            <a:ext cx="1243584" cy="1298448"/>
            <a:chOff x="2484834" y="234416"/>
            <a:chExt cx="803671" cy="803671"/>
          </a:xfrm>
        </p:grpSpPr>
        <p:sp>
          <p:nvSpPr>
            <p:cNvPr id="9" name="Oval 8"/>
            <p:cNvSpPr/>
            <p:nvPr/>
          </p:nvSpPr>
          <p:spPr>
            <a:xfrm>
              <a:off x="2484834" y="234416"/>
              <a:ext cx="803671" cy="8036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2559315" y="334289"/>
              <a:ext cx="685976" cy="5682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</a:pPr>
              <a:r>
                <a:rPr lang="en-US" sz="1400" kern="1200" dirty="0" smtClean="0"/>
                <a:t>3</a:t>
              </a:r>
              <a:r>
                <a:rPr lang="en-US" sz="1400" kern="1200" baseline="30000" dirty="0" smtClean="0"/>
                <a:t>rd</a:t>
              </a:r>
              <a:r>
                <a:rPr lang="en-US" sz="1400" kern="1200" dirty="0" smtClean="0"/>
                <a:t> Party</a:t>
              </a:r>
            </a:p>
            <a:p>
              <a:pPr lvl="0" algn="r" defTabSz="311150">
                <a:spcBef>
                  <a:spcPct val="0"/>
                </a:spcBef>
              </a:pPr>
              <a:r>
                <a:rPr lang="en-US" sz="1300" kern="1200" dirty="0" smtClean="0"/>
                <a:t>Implementers</a:t>
              </a:r>
              <a:endParaRPr lang="en-US" sz="13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0010" y="1371600"/>
            <a:ext cx="1240348" cy="1299853"/>
            <a:chOff x="1663303" y="325933"/>
            <a:chExt cx="803671" cy="803671"/>
          </a:xfrm>
        </p:grpSpPr>
        <p:sp>
          <p:nvSpPr>
            <p:cNvPr id="13" name="Oval 12"/>
            <p:cNvSpPr/>
            <p:nvPr/>
          </p:nvSpPr>
          <p:spPr>
            <a:xfrm>
              <a:off x="1663303" y="325933"/>
              <a:ext cx="803671" cy="8036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1780998" y="413907"/>
              <a:ext cx="568281" cy="5682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IOUs</a:t>
              </a:r>
              <a:endParaRPr lang="en-US" sz="14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95400" y="2286000"/>
            <a:ext cx="1188720" cy="1188720"/>
            <a:chOff x="1752598" y="111621"/>
            <a:chExt cx="1250156" cy="1250156"/>
          </a:xfrm>
        </p:grpSpPr>
        <p:sp>
          <p:nvSpPr>
            <p:cNvPr id="16" name="Oval 15"/>
            <p:cNvSpPr/>
            <p:nvPr/>
          </p:nvSpPr>
          <p:spPr>
            <a:xfrm>
              <a:off x="1752598" y="111621"/>
              <a:ext cx="1250156" cy="125015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1846440" y="294702"/>
              <a:ext cx="1067074" cy="8839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Customers’ Contractors</a:t>
              </a:r>
              <a:endParaRPr lang="en-US" sz="1200" kern="1200" dirty="0"/>
            </a:p>
          </p:txBody>
        </p:sp>
      </p:grpSp>
      <p:sp>
        <p:nvSpPr>
          <p:cNvPr id="19" name="Down Arrow 18"/>
          <p:cNvSpPr/>
          <p:nvPr/>
        </p:nvSpPr>
        <p:spPr>
          <a:xfrm>
            <a:off x="1687116" y="3600450"/>
            <a:ext cx="446484" cy="285750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Shape 17"/>
          <p:cNvSpPr/>
          <p:nvPr/>
        </p:nvSpPr>
        <p:spPr>
          <a:xfrm>
            <a:off x="471856" y="1273437"/>
            <a:ext cx="2880944" cy="2307963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0195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84188"/>
          </a:xfrm>
        </p:spPr>
        <p:txBody>
          <a:bodyPr/>
          <a:lstStyle/>
          <a:p>
            <a:r>
              <a:rPr lang="en-US" dirty="0" smtClean="0"/>
              <a:t>One Size Does Not Fit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1875"/>
            <a:ext cx="8229600" cy="4530725"/>
          </a:xfrm>
        </p:spPr>
        <p:txBody>
          <a:bodyPr/>
          <a:lstStyle/>
          <a:p>
            <a:pPr marL="0" lvl="1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EE </a:t>
            </a:r>
            <a:r>
              <a:rPr lang="en-US" sz="1600" dirty="0">
                <a:solidFill>
                  <a:schemeClr val="bg1"/>
                </a:solidFill>
              </a:rPr>
              <a:t>needs in California’s schools vary </a:t>
            </a:r>
            <a:r>
              <a:rPr lang="en-US" sz="1600" dirty="0" smtClean="0">
                <a:solidFill>
                  <a:schemeClr val="bg1"/>
                </a:solidFill>
              </a:rPr>
              <a:t>considerably. IOUs </a:t>
            </a:r>
            <a:r>
              <a:rPr lang="en-US" sz="1600" dirty="0">
                <a:solidFill>
                  <a:schemeClr val="bg1"/>
                </a:solidFill>
              </a:rPr>
              <a:t>work with a broad range of </a:t>
            </a:r>
            <a:r>
              <a:rPr lang="en-US" sz="1600" dirty="0" smtClean="0">
                <a:solidFill>
                  <a:schemeClr val="bg1"/>
                </a:solidFill>
              </a:rPr>
              <a:t>schools to </a:t>
            </a:r>
            <a:r>
              <a:rPr lang="en-US" sz="1600" dirty="0">
                <a:solidFill>
                  <a:schemeClr val="bg1"/>
                </a:solidFill>
              </a:rPr>
              <a:t>deliver solutions that </a:t>
            </a:r>
            <a:r>
              <a:rPr lang="en-US" sz="1600" dirty="0" smtClean="0">
                <a:solidFill>
                  <a:schemeClr val="bg1"/>
                </a:solidFill>
              </a:rPr>
              <a:t>fit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School </a:t>
            </a:r>
            <a:r>
              <a:rPr lang="en-US" sz="1600" b="1" dirty="0">
                <a:solidFill>
                  <a:schemeClr val="bg1"/>
                </a:solidFill>
              </a:rPr>
              <a:t>projects vary considerably in </a:t>
            </a:r>
            <a:r>
              <a:rPr lang="en-US" sz="1600" b="1" dirty="0" smtClean="0">
                <a:solidFill>
                  <a:schemeClr val="bg1"/>
                </a:solidFill>
              </a:rPr>
              <a:t>size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200" dirty="0" smtClean="0">
                <a:solidFill>
                  <a:schemeClr val="bg1"/>
                </a:solidFill>
              </a:rPr>
              <a:t>From </a:t>
            </a:r>
            <a:r>
              <a:rPr lang="en-US" sz="1200" dirty="0">
                <a:solidFill>
                  <a:schemeClr val="bg1"/>
                </a:solidFill>
              </a:rPr>
              <a:t>small $20,000 single measure projects to $950,000 comprehensive </a:t>
            </a:r>
            <a:r>
              <a:rPr lang="en-US" sz="1200" dirty="0" smtClean="0">
                <a:solidFill>
                  <a:schemeClr val="bg1"/>
                </a:solidFill>
              </a:rPr>
              <a:t>projects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Appropriate EE </a:t>
            </a:r>
            <a:r>
              <a:rPr lang="en-US" sz="1600" b="1" dirty="0">
                <a:solidFill>
                  <a:schemeClr val="bg1"/>
                </a:solidFill>
              </a:rPr>
              <a:t>measures vary 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200" dirty="0">
                <a:solidFill>
                  <a:schemeClr val="bg1"/>
                </a:solidFill>
              </a:rPr>
              <a:t>Measures </a:t>
            </a:r>
            <a:r>
              <a:rPr lang="en-US" sz="1200" dirty="0" smtClean="0">
                <a:solidFill>
                  <a:schemeClr val="bg1"/>
                </a:solidFill>
              </a:rPr>
              <a:t>may include </a:t>
            </a:r>
            <a:r>
              <a:rPr lang="en-US" sz="1200" dirty="0">
                <a:solidFill>
                  <a:schemeClr val="bg1"/>
                </a:solidFill>
              </a:rPr>
              <a:t>some or all of: audits, benchmarking, highly efficient lighting, advanced controls and energy management systems, chillers/air conditioning, pools, </a:t>
            </a:r>
            <a:r>
              <a:rPr lang="en-US" sz="1200" dirty="0" smtClean="0">
                <a:solidFill>
                  <a:schemeClr val="bg1"/>
                </a:solidFill>
              </a:rPr>
              <a:t>and others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Appropriate energy savings solutions vary 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200" dirty="0" smtClean="0">
                <a:solidFill>
                  <a:schemeClr val="bg1"/>
                </a:solidFill>
              </a:rPr>
              <a:t>In </a:t>
            </a:r>
            <a:r>
              <a:rPr lang="en-US" sz="1200" dirty="0">
                <a:solidFill>
                  <a:schemeClr val="bg1"/>
                </a:solidFill>
              </a:rPr>
              <a:t>addition to incentives for specific EE </a:t>
            </a:r>
            <a:r>
              <a:rPr lang="en-US" sz="1200" dirty="0" smtClean="0">
                <a:solidFill>
                  <a:schemeClr val="bg1"/>
                </a:solidFill>
              </a:rPr>
              <a:t>technologies, many schools </a:t>
            </a:r>
            <a:r>
              <a:rPr lang="en-US" sz="1200" dirty="0">
                <a:solidFill>
                  <a:schemeClr val="bg1"/>
                </a:solidFill>
              </a:rPr>
              <a:t>benefit </a:t>
            </a:r>
            <a:r>
              <a:rPr lang="en-US" sz="1200" dirty="0" smtClean="0">
                <a:solidFill>
                  <a:schemeClr val="bg1"/>
                </a:solidFill>
              </a:rPr>
              <a:t>from </a:t>
            </a:r>
            <a:r>
              <a:rPr lang="en-US" sz="1200" dirty="0">
                <a:solidFill>
                  <a:schemeClr val="bg1"/>
                </a:solidFill>
              </a:rPr>
              <a:t>zero interest on-bill financing, technical assistance, solar and demand response incentives, and clean energy curricular </a:t>
            </a:r>
            <a:r>
              <a:rPr lang="en-US" sz="1200" dirty="0" smtClean="0">
                <a:solidFill>
                  <a:schemeClr val="bg1"/>
                </a:solidFill>
              </a:rPr>
              <a:t>materials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EE </a:t>
            </a:r>
            <a:r>
              <a:rPr lang="en-US" sz="1600" b="1" dirty="0">
                <a:solidFill>
                  <a:schemeClr val="bg1"/>
                </a:solidFill>
              </a:rPr>
              <a:t>services are delivered through a variety of channels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200" dirty="0" smtClean="0">
                <a:solidFill>
                  <a:schemeClr val="bg1"/>
                </a:solidFill>
              </a:rPr>
              <a:t>IOUs </a:t>
            </a:r>
            <a:r>
              <a:rPr lang="en-US" sz="1200" dirty="0">
                <a:solidFill>
                  <a:schemeClr val="bg1"/>
                </a:solidFill>
              </a:rPr>
              <a:t>and schools work </a:t>
            </a:r>
            <a:r>
              <a:rPr lang="en-US" sz="1200" dirty="0" smtClean="0">
                <a:solidFill>
                  <a:schemeClr val="bg1"/>
                </a:solidFill>
              </a:rPr>
              <a:t>with many partners including: third </a:t>
            </a:r>
            <a:r>
              <a:rPr lang="en-US" sz="1200" dirty="0">
                <a:solidFill>
                  <a:schemeClr val="bg1"/>
                </a:solidFill>
              </a:rPr>
              <a:t>party implementers, construction firms, </a:t>
            </a:r>
            <a:r>
              <a:rPr lang="en-US" sz="1200" dirty="0" smtClean="0">
                <a:solidFill>
                  <a:schemeClr val="bg1"/>
                </a:solidFill>
              </a:rPr>
              <a:t>ESCOs</a:t>
            </a:r>
            <a:r>
              <a:rPr lang="en-US" sz="1200" dirty="0">
                <a:solidFill>
                  <a:schemeClr val="bg1"/>
                </a:solidFill>
              </a:rPr>
              <a:t>, state and local government </a:t>
            </a:r>
            <a:r>
              <a:rPr lang="en-US" sz="1200" dirty="0" smtClean="0">
                <a:solidFill>
                  <a:schemeClr val="bg1"/>
                </a:solidFill>
              </a:rPr>
              <a:t>agencies, </a:t>
            </a:r>
            <a:r>
              <a:rPr lang="en-US" sz="1200" dirty="0">
                <a:solidFill>
                  <a:schemeClr val="bg1"/>
                </a:solidFill>
              </a:rPr>
              <a:t>and others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457200"/>
          </a:xfrm>
        </p:spPr>
        <p:txBody>
          <a:bodyPr/>
          <a:lstStyle/>
          <a:p>
            <a:pPr>
              <a:defRPr/>
            </a:pPr>
            <a:fld id="{4B13AA18-B318-4E04-8BF9-AFDCD31B09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191985"/>
              </p:ext>
            </p:extLst>
          </p:nvPr>
        </p:nvGraphicFramePr>
        <p:xfrm>
          <a:off x="381000" y="5105400"/>
          <a:ext cx="8229600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819400"/>
                <a:gridCol w="2819400"/>
              </a:tblGrid>
              <a:tr h="22751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i="1" dirty="0" smtClean="0">
                          <a:solidFill>
                            <a:srgbClr val="002060"/>
                          </a:solidFill>
                        </a:rPr>
                        <a:t>Single School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100" strike="noStrike" kern="1200" dirty="0" smtClean="0"/>
                        <a:t>Single  measure / Single site</a:t>
                      </a:r>
                      <a:endParaRPr lang="en-US" sz="1100" b="1" i="1" strike="noStrike" kern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i="1" dirty="0" smtClean="0">
                          <a:solidFill>
                            <a:srgbClr val="002060"/>
                          </a:solidFill>
                        </a:rPr>
                        <a:t>Urban School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100" strike="noStrike" kern="1200" baseline="0" dirty="0" smtClean="0"/>
                        <a:t>Multi-measure/Single Site</a:t>
                      </a:r>
                      <a:endParaRPr lang="en-US" sz="1100" b="1" i="1" strike="noStrike" kern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 smtClean="0">
                          <a:solidFill>
                            <a:srgbClr val="002060"/>
                          </a:solidFill>
                        </a:rPr>
                        <a:t>Rural School District </a:t>
                      </a:r>
                    </a:p>
                    <a:p>
                      <a:pPr algn="ctr"/>
                      <a:r>
                        <a:rPr lang="en-US" sz="1100" strike="noStrike" dirty="0" smtClean="0"/>
                        <a:t>Large Multi-site</a:t>
                      </a:r>
                      <a:r>
                        <a:rPr lang="en-US" sz="1100" strike="noStrike" baseline="0" dirty="0" smtClean="0"/>
                        <a:t>/Multi-Measure</a:t>
                      </a:r>
                      <a:endParaRPr lang="en-US" sz="1100" strike="noStrike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097280">
                <a:tc>
                  <a:txBody>
                    <a:bodyPr/>
                    <a:lstStyle/>
                    <a:p>
                      <a:pPr marL="171450" lvl="0" indent="-171450">
                        <a:buSzPct val="100000"/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$21,000  Loan to implement a </a:t>
                      </a:r>
                      <a:r>
                        <a:rPr lang="en-US" sz="1100" u="sng" dirty="0" smtClean="0">
                          <a:solidFill>
                            <a:schemeClr val="bg1"/>
                          </a:solidFill>
                        </a:rPr>
                        <a:t>$25,000 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Project</a:t>
                      </a:r>
                    </a:p>
                    <a:p>
                      <a:pPr marL="171450" lvl="0" indent="-171450">
                        <a:buSzPct val="100000"/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Pools Retrofit – New Variable Flow Pumps</a:t>
                      </a:r>
                    </a:p>
                    <a:p>
                      <a:pPr marL="171450" lvl="0" indent="-171450">
                        <a:buSzPct val="100000"/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207,000 kWh and 9,000 </a:t>
                      </a:r>
                      <a:r>
                        <a:rPr lang="en-US" sz="1100" dirty="0" err="1" smtClean="0">
                          <a:solidFill>
                            <a:schemeClr val="bg1"/>
                          </a:solidFill>
                        </a:rPr>
                        <a:t>Therms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 saved annually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SzPct val="100000"/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$360,000 Loan to implement a </a:t>
                      </a:r>
                      <a:r>
                        <a:rPr lang="en-US" sz="1100" u="sng" dirty="0" smtClean="0">
                          <a:solidFill>
                            <a:schemeClr val="bg1"/>
                          </a:solidFill>
                        </a:rPr>
                        <a:t>$380,000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Project</a:t>
                      </a:r>
                    </a:p>
                    <a:p>
                      <a:pPr marL="171450" lvl="0" indent="-171450">
                        <a:buSzPct val="100000"/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HVAC Retrofit, Lighting Controls and Pool Heating/Pumps, Lighting Retrofit</a:t>
                      </a:r>
                    </a:p>
                    <a:p>
                      <a:pPr marL="171450" lvl="0" indent="-171450">
                        <a:buSzPct val="100000"/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41,000 kWh saved annually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1" indent="-171450">
                        <a:buSzPct val="100000"/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$900,000 Loan to implement a </a:t>
                      </a:r>
                      <a:r>
                        <a:rPr lang="en-US" sz="1100" u="sng" dirty="0" smtClean="0">
                          <a:solidFill>
                            <a:schemeClr val="bg1"/>
                          </a:solidFill>
                        </a:rPr>
                        <a:t>$944,000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project</a:t>
                      </a:r>
                    </a:p>
                    <a:p>
                      <a:pPr marL="171450" lvl="1" indent="-171450">
                        <a:buSzPct val="100000"/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Multiple schools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Lighting and HVAC retrofit and Controls</a:t>
                      </a:r>
                    </a:p>
                    <a:p>
                      <a:pPr marL="171450" lvl="1" indent="-171450">
                        <a:buSzPct val="100000"/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560,000 kWh saved annually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6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SDG&amp;E Case Study: Escondido Unified School District (EUSD)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19400"/>
            <a:ext cx="5943600" cy="35909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Improvements:</a:t>
            </a:r>
          </a:p>
          <a:p>
            <a:pPr marL="574675" lvl="1" indent="-342900">
              <a:spcBef>
                <a:spcPts val="400"/>
              </a:spcBef>
              <a:spcAft>
                <a:spcPts val="400"/>
              </a:spcAft>
            </a:pPr>
            <a:r>
              <a:rPr lang="en-US" sz="1400" dirty="0"/>
              <a:t>Lighting retrofits </a:t>
            </a:r>
          </a:p>
          <a:p>
            <a:pPr marL="574675" lvl="1" indent="-342900">
              <a:spcBef>
                <a:spcPts val="400"/>
              </a:spcBef>
              <a:spcAft>
                <a:spcPts val="400"/>
              </a:spcAft>
            </a:pPr>
            <a:r>
              <a:rPr lang="en-US" sz="1400" dirty="0"/>
              <a:t>Desktop management software that puts PCs to sleep when </a:t>
            </a:r>
            <a:endParaRPr lang="en-US" sz="1400" dirty="0" smtClean="0"/>
          </a:p>
          <a:p>
            <a:pPr marL="23177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/>
              <a:t>      not </a:t>
            </a:r>
            <a:r>
              <a:rPr lang="en-US" sz="1400" dirty="0"/>
              <a:t>in </a:t>
            </a:r>
            <a:r>
              <a:rPr lang="en-US" sz="1400" dirty="0" smtClean="0"/>
              <a:t>use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Financial Assistance: Rebates and On-Bill Financing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S.A.V.E. Patrol: </a:t>
            </a:r>
            <a:r>
              <a:rPr lang="en-US" sz="1800" dirty="0"/>
              <a:t>Students tasked with making sure lights are off, doors are closed, and unnecessary equipment is not left </a:t>
            </a:r>
            <a:r>
              <a:rPr lang="en-US" sz="1800" dirty="0" smtClean="0"/>
              <a:t>running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Energy Savings: 1,895,093 kWh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lvl="1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93106" y="6433679"/>
            <a:ext cx="2133600" cy="457200"/>
          </a:xfrm>
        </p:spPr>
        <p:txBody>
          <a:bodyPr/>
          <a:lstStyle/>
          <a:p>
            <a:pPr>
              <a:defRPr/>
            </a:pPr>
            <a:fld id="{4B13AA18-B318-4E04-8BF9-AFDCD31B09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6143060"/>
            <a:ext cx="3910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EUSD saved significant energy by installing software that puts PCs in sleep mode like these in the computer lab at Farr Elementary.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1066800"/>
            <a:ext cx="8458200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dirty="0" smtClean="0">
                <a:solidFill>
                  <a:schemeClr val="bg1"/>
                </a:solidFill>
              </a:rPr>
              <a:t>“The </a:t>
            </a:r>
            <a:r>
              <a:rPr lang="en-US" dirty="0">
                <a:solidFill>
                  <a:schemeClr val="bg1"/>
                </a:solidFill>
              </a:rPr>
              <a:t>district was able to save $230,000 off </a:t>
            </a:r>
            <a:r>
              <a:rPr lang="en-US" dirty="0" smtClean="0">
                <a:solidFill>
                  <a:schemeClr val="bg1"/>
                </a:solidFill>
              </a:rPr>
              <a:t>its </a:t>
            </a:r>
            <a:r>
              <a:rPr lang="en-US" dirty="0">
                <a:solidFill>
                  <a:schemeClr val="bg1"/>
                </a:solidFill>
              </a:rPr>
              <a:t>bill and reallocate those dollars back into the general fund to support the educational goals of the district.” </a:t>
            </a:r>
            <a:r>
              <a:rPr lang="en-US" b="1" dirty="0" smtClean="0">
                <a:solidFill>
                  <a:schemeClr val="bg1"/>
                </a:solidFill>
              </a:rPr>
              <a:t>- Gina </a:t>
            </a:r>
            <a:r>
              <a:rPr lang="en-US" b="1" dirty="0" err="1">
                <a:solidFill>
                  <a:schemeClr val="bg1"/>
                </a:solidFill>
              </a:rPr>
              <a:t>Manusov</a:t>
            </a:r>
            <a:r>
              <a:rPr lang="en-US" b="1" dirty="0">
                <a:solidFill>
                  <a:schemeClr val="bg1"/>
                </a:solidFill>
              </a:rPr>
              <a:t>, Assistant Superintendent, Business Services for EUSD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dirty="0" smtClean="0">
                <a:solidFill>
                  <a:schemeClr val="bg1"/>
                </a:solidFill>
              </a:rPr>
              <a:t>“The </a:t>
            </a:r>
            <a:r>
              <a:rPr lang="en-US" dirty="0">
                <a:solidFill>
                  <a:schemeClr val="bg1"/>
                </a:solidFill>
              </a:rPr>
              <a:t>extra benefits </a:t>
            </a:r>
            <a:r>
              <a:rPr lang="en-US" dirty="0" smtClean="0">
                <a:solidFill>
                  <a:schemeClr val="bg1"/>
                </a:solidFill>
              </a:rPr>
              <a:t>are </a:t>
            </a:r>
            <a:r>
              <a:rPr lang="en-US" dirty="0">
                <a:solidFill>
                  <a:schemeClr val="bg1"/>
                </a:solidFill>
              </a:rPr>
              <a:t>that the quality of lighting in the classrooms and workspaces is better.” </a:t>
            </a:r>
            <a:r>
              <a:rPr lang="en-US" b="1" dirty="0" smtClean="0">
                <a:solidFill>
                  <a:schemeClr val="bg1"/>
                </a:solidFill>
              </a:rPr>
              <a:t>– </a:t>
            </a:r>
            <a:r>
              <a:rPr lang="en-US" b="1" dirty="0" err="1" smtClean="0">
                <a:solidFill>
                  <a:schemeClr val="bg1"/>
                </a:solidFill>
              </a:rPr>
              <a:t>Ass’t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Sup’t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Manusov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1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590800"/>
            <a:ext cx="2919890" cy="355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41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2612"/>
            <a:ext cx="8229600" cy="484188"/>
          </a:xfrm>
        </p:spPr>
        <p:txBody>
          <a:bodyPr/>
          <a:lstStyle/>
          <a:p>
            <a:r>
              <a:rPr lang="en-US" dirty="0"/>
              <a:t>SCE’s “No Cost” Program for Schools</a:t>
            </a:r>
            <a:br>
              <a:rPr lang="en-US" dirty="0"/>
            </a:br>
            <a:r>
              <a:rPr lang="en-US" dirty="0"/>
              <a:t>Case Study: South LA Area School District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597400"/>
          </a:xfrm>
        </p:spPr>
        <p:txBody>
          <a:bodyPr/>
          <a:lstStyle/>
          <a:p>
            <a:pPr marL="169863" lvl="1" indent="-169863">
              <a:spcBef>
                <a:spcPts val="4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ea typeface="+mn-ea"/>
                <a:cs typeface="+mn-cs"/>
              </a:rPr>
              <a:t>Full turnkey solution offered including site assessment, installation, and measure verification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dirty="0" smtClean="0"/>
              <a:t>Improvements</a:t>
            </a:r>
            <a:r>
              <a:rPr lang="en-US" sz="2000" dirty="0"/>
              <a:t>: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1800" dirty="0" smtClean="0"/>
              <a:t>Interior lighting retrofits 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1800" dirty="0" smtClean="0"/>
              <a:t>Occupancy </a:t>
            </a:r>
            <a:r>
              <a:rPr lang="en-US" sz="1800" dirty="0"/>
              <a:t>Sensors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1800" dirty="0"/>
              <a:t>Vending Machine Misers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Project </a:t>
            </a:r>
            <a:r>
              <a:rPr lang="en-US" sz="2000" dirty="0"/>
              <a:t>Cost </a:t>
            </a:r>
            <a:r>
              <a:rPr lang="en-US" sz="2000" dirty="0" smtClean="0"/>
              <a:t>/</a:t>
            </a:r>
            <a:r>
              <a:rPr lang="en-US" sz="2000" i="1" dirty="0" smtClean="0"/>
              <a:t>Customer </a:t>
            </a:r>
            <a:r>
              <a:rPr lang="en-US" sz="2000" i="1" dirty="0"/>
              <a:t>Value = $638,740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Energy </a:t>
            </a:r>
            <a:r>
              <a:rPr lang="en-US" sz="2000" dirty="0" smtClean="0"/>
              <a:t>Savings: 1,410,000 </a:t>
            </a:r>
            <a:r>
              <a:rPr lang="en-US" sz="2000" dirty="0"/>
              <a:t>kWh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Demand </a:t>
            </a:r>
            <a:r>
              <a:rPr lang="en-US" sz="2000" dirty="0" smtClean="0"/>
              <a:t>Reduction: </a:t>
            </a:r>
            <a:r>
              <a:rPr lang="en-US" sz="2000" dirty="0"/>
              <a:t>585 kW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Annual Savings: $195,000</a:t>
            </a:r>
            <a:endParaRPr lang="en-US" sz="2000" strike="sngStrike" baseline="560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Project Background: 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1600" dirty="0" smtClean="0"/>
              <a:t>Economically </a:t>
            </a:r>
            <a:r>
              <a:rPr lang="en-US" sz="1600" dirty="0"/>
              <a:t>challenged district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1600" dirty="0"/>
              <a:t>Lack of Energy Manager, technical expertise </a:t>
            </a:r>
            <a:endParaRPr lang="en-US" sz="1600" dirty="0" smtClean="0"/>
          </a:p>
          <a:p>
            <a:pPr marL="284162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   and </a:t>
            </a:r>
            <a:r>
              <a:rPr lang="en-US" sz="1600" dirty="0"/>
              <a:t>project management resources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457200"/>
          </a:xfrm>
        </p:spPr>
        <p:txBody>
          <a:bodyPr/>
          <a:lstStyle/>
          <a:p>
            <a:pPr>
              <a:defRPr/>
            </a:pPr>
            <a:fld id="{4B13AA18-B318-4E04-8BF9-AFDCD31B09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98" y="3962400"/>
            <a:ext cx="402660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PG&amp;E Case Study: Clovis </a:t>
            </a:r>
            <a:r>
              <a:rPr lang="en-US" dirty="0"/>
              <a:t>Unified School District (CUSD</a:t>
            </a:r>
            <a:r>
              <a:rPr lang="en-US" dirty="0" smtClean="0"/>
              <a:t>) – A </a:t>
            </a:r>
            <a:r>
              <a:rPr lang="en-US" dirty="0"/>
              <a:t>Comprehensive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610600" cy="4530725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800" dirty="0" smtClean="0"/>
              <a:t>“We managed to keep our energy bills the same for the last five years… in spite of increasing our square footage by…800,000 sq. ft.” </a:t>
            </a:r>
            <a:r>
              <a:rPr lang="en-US" sz="1800" b="1" dirty="0" smtClean="0"/>
              <a:t>– Don Ulrich, Asst. Superintendent, CUSD 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US" sz="1800" dirty="0" smtClean="0"/>
              <a:t>Improvements (2008-2013): 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1400" dirty="0" smtClean="0"/>
              <a:t>HVAC controls and tune-ups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1400" dirty="0" smtClean="0"/>
              <a:t>Lighting</a:t>
            </a:r>
            <a:r>
              <a:rPr lang="en-US" sz="1400" dirty="0"/>
              <a:t>, motors, water </a:t>
            </a:r>
            <a:r>
              <a:rPr lang="en-US" sz="1400" dirty="0" smtClean="0"/>
              <a:t>heaters, PC power management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1400" dirty="0" smtClean="0"/>
              <a:t>Chillers</a:t>
            </a:r>
            <a:r>
              <a:rPr lang="en-US" sz="1400" dirty="0"/>
              <a:t>, boilers, controls, pool </a:t>
            </a:r>
            <a:r>
              <a:rPr lang="en-US" sz="1400" dirty="0" smtClean="0"/>
              <a:t>heaters, pool covers</a:t>
            </a:r>
            <a:endParaRPr lang="en-US" sz="1400" dirty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1400" dirty="0" smtClean="0"/>
              <a:t>New </a:t>
            </a:r>
            <a:r>
              <a:rPr lang="en-US" sz="1400" dirty="0"/>
              <a:t>construction </a:t>
            </a:r>
            <a:r>
              <a:rPr lang="en-US" sz="1400" dirty="0" smtClean="0"/>
              <a:t>design assistance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endParaRPr lang="en-US" sz="1400" dirty="0"/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800" dirty="0" smtClean="0"/>
              <a:t>Energy Savings: </a:t>
            </a:r>
            <a:r>
              <a:rPr lang="en-US" sz="1800" dirty="0"/>
              <a:t>3,060,175 </a:t>
            </a:r>
            <a:r>
              <a:rPr lang="en-US" sz="1800" dirty="0" smtClean="0"/>
              <a:t>kWh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	</a:t>
            </a:r>
            <a:r>
              <a:rPr lang="en-US" sz="1800" dirty="0" smtClean="0"/>
              <a:t>	195,722 </a:t>
            </a:r>
            <a:r>
              <a:rPr lang="en-US" sz="1800" dirty="0" err="1"/>
              <a:t>T</a:t>
            </a:r>
            <a:r>
              <a:rPr lang="en-US" sz="1800" dirty="0" err="1" smtClean="0"/>
              <a:t>herms</a:t>
            </a:r>
            <a:endParaRPr lang="en-US" sz="1800" dirty="0"/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800" dirty="0"/>
              <a:t>Demand </a:t>
            </a:r>
            <a:r>
              <a:rPr lang="en-US" sz="1800" dirty="0" smtClean="0"/>
              <a:t>Reduction: </a:t>
            </a:r>
            <a:r>
              <a:rPr lang="en-US" sz="1800" dirty="0"/>
              <a:t>1,094 kW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800" dirty="0" smtClean="0"/>
              <a:t>Incentives: $686,380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800" dirty="0" smtClean="0"/>
              <a:t>Additional Initiatives: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1400" dirty="0"/>
              <a:t>Demand Response: Peak day </a:t>
            </a:r>
            <a:r>
              <a:rPr lang="en-US" sz="1400" dirty="0" smtClean="0"/>
              <a:t>pricing</a:t>
            </a:r>
            <a:endParaRPr lang="en-US" sz="1400" dirty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1400" dirty="0" smtClean="0"/>
              <a:t>Solar: Planning </a:t>
            </a:r>
            <a:r>
              <a:rPr lang="en-US" sz="1400" dirty="0"/>
              <a:t>a $23 million solar </a:t>
            </a:r>
            <a:r>
              <a:rPr lang="en-US" sz="1400" dirty="0" smtClean="0"/>
              <a:t>project to </a:t>
            </a:r>
            <a:r>
              <a:rPr lang="en-US" sz="1400" dirty="0"/>
              <a:t>generate power </a:t>
            </a:r>
            <a:r>
              <a:rPr lang="en-US" sz="1400" dirty="0" smtClean="0"/>
              <a:t>for </a:t>
            </a:r>
            <a:r>
              <a:rPr lang="en-US" sz="1400" dirty="0"/>
              <a:t>21 of </a:t>
            </a:r>
            <a:r>
              <a:rPr lang="en-US" sz="1400" dirty="0" smtClean="0"/>
              <a:t>their </a:t>
            </a:r>
            <a:r>
              <a:rPr lang="en-US" sz="1400" dirty="0">
                <a:solidFill>
                  <a:schemeClr val="bg1"/>
                </a:solidFill>
              </a:rPr>
              <a:t>43</a:t>
            </a:r>
            <a:r>
              <a:rPr lang="en-US" sz="1400" dirty="0"/>
              <a:t> school sites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endParaRPr lang="en-US" sz="1400" dirty="0" smtClean="0"/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79029"/>
            <a:ext cx="2133600" cy="457200"/>
          </a:xfrm>
        </p:spPr>
        <p:txBody>
          <a:bodyPr/>
          <a:lstStyle/>
          <a:p>
            <a:pPr>
              <a:defRPr/>
            </a:pPr>
            <a:fld id="{4B13AA18-B318-4E04-8BF9-AFDCD31B09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MKDC\Documents\Prop 39\presentation\photos\PG&amp;E PEC Buchanan 0742 (300dpi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9199" y="3124200"/>
            <a:ext cx="3890245" cy="26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4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4633DF-34ED-4856-82B4-C53F5D2B3A42}" type="slidenum">
              <a:rPr 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34400" cy="985838"/>
          </a:xfrm>
        </p:spPr>
        <p:txBody>
          <a:bodyPr/>
          <a:lstStyle/>
          <a:p>
            <a:pPr marL="0" indent="0"/>
            <a:r>
              <a:rPr lang="en-US" dirty="0"/>
              <a:t>K-12 </a:t>
            </a:r>
            <a:r>
              <a:rPr lang="en-US" dirty="0" smtClean="0"/>
              <a:t>Schools: Opportunity for the Future</a:t>
            </a:r>
            <a:endParaRPr lang="en-US" sz="24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800"/>
              </a:spcAft>
              <a:buNone/>
            </a:pPr>
            <a:r>
              <a:rPr lang="en-US" sz="1900" b="1" kern="1200" dirty="0" smtClean="0"/>
              <a:t>Past experience provides insight: the path </a:t>
            </a:r>
            <a:r>
              <a:rPr lang="en-US" sz="1900" b="1" kern="1200" dirty="0"/>
              <a:t>forward to increase energy </a:t>
            </a:r>
            <a:r>
              <a:rPr lang="en-US" sz="1900" b="1" kern="1200" dirty="0" smtClean="0"/>
              <a:t>savings </a:t>
            </a:r>
            <a:r>
              <a:rPr lang="en-US" sz="1900" b="1" kern="1200" dirty="0"/>
              <a:t>in K-12 schools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900" u="sng" dirty="0"/>
              <a:t>Comprehensive, deeper EE retrofits </a:t>
            </a:r>
            <a:r>
              <a:rPr lang="en-US" sz="1900" dirty="0" smtClean="0"/>
              <a:t>are achievable if upfront project funding is available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900" u="sng" dirty="0" smtClean="0"/>
              <a:t>Resident </a:t>
            </a:r>
            <a:r>
              <a:rPr lang="en-US" sz="1900" u="sng" dirty="0"/>
              <a:t>Energy Managers </a:t>
            </a:r>
            <a:r>
              <a:rPr lang="en-US" sz="1900" dirty="0" smtClean="0"/>
              <a:t>are needed at the district </a:t>
            </a:r>
            <a:r>
              <a:rPr lang="en-US" sz="1900" dirty="0"/>
              <a:t>level to </a:t>
            </a:r>
            <a:r>
              <a:rPr lang="en-US" sz="1900" dirty="0" smtClean="0"/>
              <a:t>provide technical assistance and expertise </a:t>
            </a:r>
            <a:r>
              <a:rPr lang="en-US" sz="1900" dirty="0"/>
              <a:t>to oversee </a:t>
            </a:r>
            <a:r>
              <a:rPr lang="en-US" sz="1900" dirty="0" smtClean="0"/>
              <a:t>EE projects</a:t>
            </a:r>
            <a:endParaRPr lang="en-US" sz="1900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900" u="sng" dirty="0" smtClean="0"/>
              <a:t>Scaled-up </a:t>
            </a:r>
            <a:r>
              <a:rPr lang="en-US" sz="1900" u="sng" dirty="0"/>
              <a:t>financing </a:t>
            </a:r>
            <a:r>
              <a:rPr lang="en-US" sz="1900" dirty="0" smtClean="0"/>
              <a:t>could </a:t>
            </a:r>
            <a:r>
              <a:rPr lang="en-US" sz="1900" dirty="0"/>
              <a:t>spur investment in EE </a:t>
            </a:r>
            <a:r>
              <a:rPr lang="en-US" sz="1900" dirty="0" smtClean="0"/>
              <a:t>projects by offering </a:t>
            </a:r>
            <a:r>
              <a:rPr lang="en-US" sz="1900" dirty="0"/>
              <a:t>access to capital prior to </a:t>
            </a:r>
            <a:r>
              <a:rPr lang="en-US" sz="1900" dirty="0" smtClean="0"/>
              <a:t>construction</a:t>
            </a:r>
            <a:endParaRPr lang="en-US" sz="1900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900" u="sng" dirty="0" smtClean="0"/>
              <a:t>Specialized technical </a:t>
            </a:r>
            <a:r>
              <a:rPr lang="en-US" sz="1900" u="sng" dirty="0"/>
              <a:t>assistance</a:t>
            </a:r>
            <a:r>
              <a:rPr lang="en-US" sz="1900" dirty="0"/>
              <a:t> </a:t>
            </a:r>
            <a:r>
              <a:rPr lang="en-US" sz="1900" dirty="0" smtClean="0"/>
              <a:t>would help to </a:t>
            </a:r>
            <a:r>
              <a:rPr lang="en-US" sz="1900" dirty="0"/>
              <a:t>analyze EE opportunities, provide direction </a:t>
            </a:r>
            <a:r>
              <a:rPr lang="en-US" sz="1900" dirty="0" smtClean="0"/>
              <a:t>on implementation, and explore </a:t>
            </a:r>
            <a:r>
              <a:rPr lang="en-US" sz="1900" dirty="0"/>
              <a:t>funding options </a:t>
            </a:r>
            <a:endParaRPr lang="en-US" sz="1900" dirty="0" smtClean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900" u="sng" dirty="0" smtClean="0"/>
              <a:t>Upgrades to aging infrastructure </a:t>
            </a:r>
            <a:r>
              <a:rPr lang="en-US" sz="1900" dirty="0" smtClean="0"/>
              <a:t>are needed at some K-12 school facilities to allow for EE retrofits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900" u="sng" smtClean="0"/>
              <a:t>Operations, maintenance </a:t>
            </a:r>
            <a:r>
              <a:rPr lang="en-US" sz="1900" u="sng" dirty="0" smtClean="0"/>
              <a:t>and energy management training</a:t>
            </a:r>
            <a:r>
              <a:rPr lang="en-US" sz="1900" dirty="0" smtClean="0"/>
              <a:t> are essential to sustain energy savings and equipment performance</a:t>
            </a:r>
          </a:p>
          <a:p>
            <a:pPr lvl="0">
              <a:spcBef>
                <a:spcPts val="400"/>
              </a:spcBef>
              <a:spcAft>
                <a:spcPts val="400"/>
              </a:spcAft>
            </a:pPr>
            <a:endParaRPr lang="en-US" sz="2000" dirty="0" smtClean="0"/>
          </a:p>
          <a:p>
            <a:pPr marL="744538" lvl="2" indent="-173038" eaLnBrk="1" hangingPunct="1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sz="400" b="1" dirty="0" smtClean="0"/>
          </a:p>
          <a:p>
            <a:pPr marL="744538" lvl="2" indent="-173038" eaLnBrk="1" hangingPunct="1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75000"/>
              <a:buFont typeface="Wingdings" pitchFamily="2" charset="2"/>
              <a:buChar char="§"/>
              <a:defRPr/>
            </a:pPr>
            <a:endParaRPr lang="en-US" sz="110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marL="744538" lvl="2" indent="-173038" eaLnBrk="1" hangingPunct="1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75000"/>
              <a:buFont typeface="Wingdings" pitchFamily="2" charset="2"/>
              <a:buChar char="§"/>
              <a:defRPr/>
            </a:pPr>
            <a:endParaRPr lang="en-US" sz="110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marL="744538" lvl="2" indent="-173038" eaLnBrk="1" hangingPunct="1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75000"/>
              <a:buFont typeface="Wingdings" pitchFamily="2" charset="2"/>
              <a:buNone/>
              <a:defRPr/>
            </a:pPr>
            <a:endParaRPr lang="en-US" sz="1100" dirty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89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1">
      <a:dk1>
        <a:srgbClr val="006699"/>
      </a:dk1>
      <a:lt1>
        <a:srgbClr val="FFFFFF"/>
      </a:lt1>
      <a:dk2>
        <a:srgbClr val="000000"/>
      </a:dk2>
      <a:lt2>
        <a:srgbClr val="99FF99"/>
      </a:lt2>
      <a:accent1>
        <a:srgbClr val="00CC99"/>
      </a:accent1>
      <a:accent2>
        <a:srgbClr val="009999"/>
      </a:accent2>
      <a:accent3>
        <a:srgbClr val="AAAAAA"/>
      </a:accent3>
      <a:accent4>
        <a:srgbClr val="DADADA"/>
      </a:accent4>
      <a:accent5>
        <a:srgbClr val="AAE2CA"/>
      </a:accent5>
      <a:accent6>
        <a:srgbClr val="008A8A"/>
      </a:accent6>
      <a:hlink>
        <a:srgbClr val="0066FF"/>
      </a:hlink>
      <a:folHlink>
        <a:srgbClr val="989CBA"/>
      </a:folHlink>
    </a:clrScheme>
    <a:fontScheme name="Leve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GETemplate">
  <a:themeElements>
    <a:clrScheme name="PG&amp;E Presentation Template 1">
      <a:dk1>
        <a:srgbClr val="0082AA"/>
      </a:dk1>
      <a:lt1>
        <a:srgbClr val="FFFFFF"/>
      </a:lt1>
      <a:dk2>
        <a:srgbClr val="FFA100"/>
      </a:dk2>
      <a:lt2>
        <a:srgbClr val="00A7C2"/>
      </a:lt2>
      <a:accent1>
        <a:srgbClr val="005C78"/>
      </a:accent1>
      <a:accent2>
        <a:srgbClr val="70A489"/>
      </a:accent2>
      <a:accent3>
        <a:srgbClr val="FFFFFF"/>
      </a:accent3>
      <a:accent4>
        <a:srgbClr val="006E91"/>
      </a:accent4>
      <a:accent5>
        <a:srgbClr val="AAB5BE"/>
      </a:accent5>
      <a:accent6>
        <a:srgbClr val="65947C"/>
      </a:accent6>
      <a:hlink>
        <a:srgbClr val="A3A86B"/>
      </a:hlink>
      <a:folHlink>
        <a:srgbClr val="CAB575"/>
      </a:folHlink>
    </a:clrScheme>
    <a:fontScheme name="PG&amp;E Presentation Templat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63679" tIns="31839" rIns="63679" bIns="3183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63679" tIns="31839" rIns="63679" bIns="3183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PG&amp;E Presentation Template 1">
        <a:dk1>
          <a:srgbClr val="0082AA"/>
        </a:dk1>
        <a:lt1>
          <a:srgbClr val="FFFFFF"/>
        </a:lt1>
        <a:dk2>
          <a:srgbClr val="FFA100"/>
        </a:dk2>
        <a:lt2>
          <a:srgbClr val="00A7C2"/>
        </a:lt2>
        <a:accent1>
          <a:srgbClr val="005C78"/>
        </a:accent1>
        <a:accent2>
          <a:srgbClr val="70A489"/>
        </a:accent2>
        <a:accent3>
          <a:srgbClr val="FFFFFF"/>
        </a:accent3>
        <a:accent4>
          <a:srgbClr val="006E91"/>
        </a:accent4>
        <a:accent5>
          <a:srgbClr val="AAB5BE"/>
        </a:accent5>
        <a:accent6>
          <a:srgbClr val="65947C"/>
        </a:accent6>
        <a:hlink>
          <a:srgbClr val="A3A86B"/>
        </a:hlink>
        <a:folHlink>
          <a:srgbClr val="CAB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&amp;E Presentation Template 2">
        <a:dk1>
          <a:srgbClr val="0082AA"/>
        </a:dk1>
        <a:lt1>
          <a:srgbClr val="FFFFFF"/>
        </a:lt1>
        <a:dk2>
          <a:srgbClr val="FFA100"/>
        </a:dk2>
        <a:lt2>
          <a:srgbClr val="00A7C2"/>
        </a:lt2>
        <a:accent1>
          <a:srgbClr val="004960"/>
        </a:accent1>
        <a:accent2>
          <a:srgbClr val="70A489"/>
        </a:accent2>
        <a:accent3>
          <a:srgbClr val="FFFFFF"/>
        </a:accent3>
        <a:accent4>
          <a:srgbClr val="006E91"/>
        </a:accent4>
        <a:accent5>
          <a:srgbClr val="AAB1B6"/>
        </a:accent5>
        <a:accent6>
          <a:srgbClr val="65947C"/>
        </a:accent6>
        <a:hlink>
          <a:srgbClr val="A3A86B"/>
        </a:hlink>
        <a:folHlink>
          <a:srgbClr val="CAB5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evel">
  <a:themeElements>
    <a:clrScheme name="Level 1">
      <a:dk1>
        <a:srgbClr val="006699"/>
      </a:dk1>
      <a:lt1>
        <a:srgbClr val="FFFFFF"/>
      </a:lt1>
      <a:dk2>
        <a:srgbClr val="000000"/>
      </a:dk2>
      <a:lt2>
        <a:srgbClr val="99FF99"/>
      </a:lt2>
      <a:accent1>
        <a:srgbClr val="00CC99"/>
      </a:accent1>
      <a:accent2>
        <a:srgbClr val="009999"/>
      </a:accent2>
      <a:accent3>
        <a:srgbClr val="AAAAAA"/>
      </a:accent3>
      <a:accent4>
        <a:srgbClr val="DADADA"/>
      </a:accent4>
      <a:accent5>
        <a:srgbClr val="AAE2CA"/>
      </a:accent5>
      <a:accent6>
        <a:srgbClr val="008A8A"/>
      </a:accent6>
      <a:hlink>
        <a:srgbClr val="0066FF"/>
      </a:hlink>
      <a:folHlink>
        <a:srgbClr val="989CBA"/>
      </a:folHlink>
    </a:clrScheme>
    <a:fontScheme name="Leve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1102</Words>
  <Application>Microsoft Office PowerPoint</Application>
  <PresentationFormat>On-screen Show (4:3)</PresentationFormat>
  <Paragraphs>166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Level</vt:lpstr>
      <vt:lpstr>PGETemplate</vt:lpstr>
      <vt:lpstr>1_Level</vt:lpstr>
      <vt:lpstr>Senate Energy, Utilities and Communications Committee</vt:lpstr>
      <vt:lpstr>IOUs and California’s Schools: Three Decades of Working Together on Energy Efficiency</vt:lpstr>
      <vt:lpstr>IOUs Offer K-12 Schools a Comprehensive Array to Deliver Energy Savings </vt:lpstr>
      <vt:lpstr>IOUs Design and Implement EE Initiatives to Meet the Unique Needs of K-12 School Facilities</vt:lpstr>
      <vt:lpstr>One Size Does Not Fit All</vt:lpstr>
      <vt:lpstr>SDG&amp;E Case Study: Escondido Unified School District (EUSD)</vt:lpstr>
      <vt:lpstr>SCE’s “No Cost” Program for Schools Case Study: South LA Area School District</vt:lpstr>
      <vt:lpstr>PG&amp;E Case Study: Clovis Unified School District (CUSD) – A Comprehensive Approach</vt:lpstr>
      <vt:lpstr>K-12 Schools: Opportunity for the Future</vt:lpstr>
      <vt:lpstr>PowerPoint Presentation</vt:lpstr>
    </vt:vector>
  </TitlesOfParts>
  <Company>Southern California Edison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Kaori Go</dc:creator>
  <cp:lastModifiedBy>Melanie Cain</cp:lastModifiedBy>
  <cp:revision>82</cp:revision>
  <cp:lastPrinted>2013-02-14T21:20:10Z</cp:lastPrinted>
  <dcterms:created xsi:type="dcterms:W3CDTF">2013-02-13T20:11:50Z</dcterms:created>
  <dcterms:modified xsi:type="dcterms:W3CDTF">2013-02-19T17:16:57Z</dcterms:modified>
</cp:coreProperties>
</file>